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2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16.png"/><Relationship Id="rId5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30.jpg"/><Relationship Id="rId5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Relationship Id="rId5" Type="http://schemas.openxmlformats.org/officeDocument/2006/relationships/hyperlink" Target="#slide=id.g21addcab6f_0_59" TargetMode="External"/><Relationship Id="rId6" Type="http://schemas.openxmlformats.org/officeDocument/2006/relationships/hyperlink" Target="#slide=id.g21addcab6f_0_59" TargetMode="External"/><Relationship Id="rId7" Type="http://schemas.openxmlformats.org/officeDocument/2006/relationships/hyperlink" Target="#slide=nex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Relationship Id="rId4" Type="http://schemas.openxmlformats.org/officeDocument/2006/relationships/hyperlink" Target="#slide=id.g21addcab6f_0_33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Relationship Id="rId4" Type="http://schemas.openxmlformats.org/officeDocument/2006/relationships/hyperlink" Target="http://www.xeno-canto.org/5976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D6A4364.JPG" id="54" name="Shape 54"/>
          <p:cNvPicPr preferRelativeResize="0"/>
          <p:nvPr/>
        </p:nvPicPr>
        <p:blipFill rotWithShape="1">
          <a:blip r:embed="rId4">
            <a:alphaModFix/>
          </a:blip>
          <a:srcRect b="11317" l="0" r="0" t="13034"/>
          <a:stretch/>
        </p:blipFill>
        <p:spPr>
          <a:xfrm>
            <a:off x="174600" y="445949"/>
            <a:ext cx="8800995" cy="42997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-84200" y="4745700"/>
            <a:ext cx="26037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241300" rtl="0">
              <a:spcBef>
                <a:spcPts val="0"/>
              </a:spcBef>
              <a:buNone/>
            </a:pPr>
            <a:r>
              <a:rPr lang="zh-TW" sz="1200" u="sng">
                <a:latin typeface="DFKai-SB"/>
                <a:ea typeface="DFKai-SB"/>
                <a:cs typeface="DFKai-SB"/>
                <a:sym typeface="DFKai-SB"/>
              </a:rPr>
              <a:t>圖片來源</a:t>
            </a:r>
            <a:r>
              <a:rPr lang="zh-TW" sz="1200" u="sng">
                <a:latin typeface="DFKai-SB"/>
                <a:ea typeface="DFKai-SB"/>
                <a:cs typeface="DFKai-SB"/>
                <a:sym typeface="DFKai-SB"/>
              </a:rPr>
              <a:t>http://bit.ly/2pKCicE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</a:p>
        </p:txBody>
      </p:sp>
      <p:sp>
        <p:nvSpPr>
          <p:cNvPr id="56" name="Shape 56"/>
          <p:cNvSpPr/>
          <p:nvPr/>
        </p:nvSpPr>
        <p:spPr>
          <a:xfrm>
            <a:off x="470675" y="674676"/>
            <a:ext cx="8249891" cy="9965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FF00"/>
                </a:solidFill>
                <a:latin typeface="Arial"/>
              </a:rPr>
              <a:t>城市三劍客～麻雀</a:t>
            </a:r>
          </a:p>
        </p:txBody>
      </p:sp>
      <p:sp>
        <p:nvSpPr>
          <p:cNvPr id="57" name="Shape 57"/>
          <p:cNvSpPr/>
          <p:nvPr/>
        </p:nvSpPr>
        <p:spPr>
          <a:xfrm>
            <a:off x="7511000" y="3162675"/>
            <a:ext cx="1227576" cy="13556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6B26B"/>
                </a:solidFill>
                <a:latin typeface="Arial"/>
              </a:rPr>
              <a:t>組員: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6B26B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6B26B"/>
                </a:solidFill>
                <a:latin typeface="Arial"/>
              </a:rPr>
              <a:t>關雋威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6B26B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6B26B"/>
                </a:solidFill>
                <a:latin typeface="Arial"/>
              </a:rPr>
              <a:t>錢歆甯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0" y="4827300"/>
            <a:ext cx="2189100" cy="31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200">
                <a:solidFill>
                  <a:srgbClr val="000000"/>
                </a:solidFill>
              </a:rPr>
              <a:t>圖片來源http://bit.ly/2pJkQp7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272325"/>
            <a:ext cx="2454600" cy="1739700"/>
          </a:xfrm>
          <a:prstGeom prst="rightArrow">
            <a:avLst>
              <a:gd fmla="val 50000" name="adj1"/>
              <a:gd fmla="val 43359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水浴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-1113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育雛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0" y="4952450"/>
            <a:ext cx="3000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241300" rtl="0">
              <a:spcBef>
                <a:spcPts val="0"/>
              </a:spcBef>
              <a:buNone/>
            </a:pPr>
            <a:r>
              <a:rPr lang="zh-TW" sz="1200"/>
              <a:t>圖片來源</a:t>
            </a:r>
            <a:r>
              <a:rPr lang="zh-TW" sz="1200"/>
              <a:t>http://bit.ly/2pKwlN5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</a:rPr>
              <a:t> </a:t>
            </a:r>
          </a:p>
        </p:txBody>
      </p:sp>
      <p:sp>
        <p:nvSpPr>
          <p:cNvPr id="122" name="Shape 122"/>
          <p:cNvSpPr/>
          <p:nvPr/>
        </p:nvSpPr>
        <p:spPr>
          <a:xfrm>
            <a:off x="0" y="1785600"/>
            <a:ext cx="2821500" cy="1572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zh-TW" sz="36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12天孵化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73525" y="-619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食物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38000" y="4680450"/>
            <a:ext cx="19974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來源</a:t>
            </a:r>
            <a:r>
              <a:rPr lang="zh-TW" sz="1200"/>
              <a:t>http://bit.ly/2r5D87P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323700" y="1474975"/>
            <a:ext cx="2019600" cy="96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小蟲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0" y="3900750"/>
            <a:ext cx="3104999" cy="22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241300" rtl="0">
              <a:spcBef>
                <a:spcPts val="0"/>
              </a:spcBef>
              <a:buNone/>
            </a:pPr>
            <a:r>
              <a:rPr lang="zh-TW" sz="12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圖片來源</a:t>
            </a:r>
            <a:r>
              <a:rPr lang="zh-TW" sz="1200">
                <a:latin typeface="DFKai-SB"/>
                <a:ea typeface="DFKai-SB"/>
                <a:cs typeface="DFKai-SB"/>
                <a:sym typeface="DFKai-SB"/>
              </a:rPr>
              <a:t>https://is.gd/JT8xX5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230525" y="3414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241300" rtl="0">
              <a:spcBef>
                <a:spcPts val="0"/>
              </a:spcBef>
              <a:buNone/>
            </a:pPr>
            <a:r>
              <a:rPr lang="zh-TW" sz="1200">
                <a:latin typeface="DFKai-SB"/>
                <a:ea typeface="DFKai-SB"/>
                <a:cs typeface="DFKai-SB"/>
                <a:sym typeface="DFKai-SB"/>
              </a:rPr>
              <a:t>圖片來源</a:t>
            </a:r>
            <a:r>
              <a:rPr lang="zh-TW" sz="1200">
                <a:latin typeface="DFKai-SB"/>
                <a:ea typeface="DFKai-SB"/>
                <a:cs typeface="DFKai-SB"/>
                <a:sym typeface="DFKai-SB"/>
              </a:rPr>
              <a:t>https://is.gd/JT8xX5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</a:rPr>
              <a:t> </a:t>
            </a:r>
          </a:p>
        </p:txBody>
      </p:sp>
      <p:sp>
        <p:nvSpPr>
          <p:cNvPr id="144" name="Shape 144"/>
          <p:cNvSpPr/>
          <p:nvPr/>
        </p:nvSpPr>
        <p:spPr>
          <a:xfrm>
            <a:off x="626075" y="2390225"/>
            <a:ext cx="2208900" cy="98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毛毛蟲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1406300" y="207800"/>
            <a:ext cx="8520600" cy="35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7200">
                <a:solidFill>
                  <a:srgbClr val="0704A1"/>
                </a:solidFill>
                <a:latin typeface="DFKai-SB"/>
                <a:ea typeface="DFKai-SB"/>
                <a:cs typeface="DFKai-SB"/>
                <a:sym typeface="DFKai-SB"/>
              </a:rPr>
              <a:t>毛澤東打麻雀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-72225" y="4877975"/>
            <a:ext cx="30000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241300" rtl="0">
              <a:spcBef>
                <a:spcPts val="0"/>
              </a:spcBef>
              <a:buNone/>
            </a:pPr>
            <a:r>
              <a:rPr lang="zh-TW" sz="1200"/>
              <a:t>圖片來源</a:t>
            </a:r>
            <a:r>
              <a:rPr lang="zh-TW" sz="1200"/>
              <a:t>http://bit.ly/2pIWtI3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</a:rPr>
              <a:t> </a:t>
            </a:r>
          </a:p>
        </p:txBody>
      </p:sp>
      <p:pic>
        <p:nvPicPr>
          <p:cNvPr descr="Sparrow_Capaign.png"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75" y="0"/>
            <a:ext cx="2812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-72225" y="0"/>
            <a:ext cx="30000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"/>
              <a:t>http://bit.ly/2r5GE24</a:t>
            </a:r>
          </a:p>
        </p:txBody>
      </p:sp>
      <p:pic>
        <p:nvPicPr>
          <p:cNvPr descr="下載.jpg"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4074" y="1352450"/>
            <a:ext cx="6309925" cy="37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2834075" y="4614075"/>
            <a:ext cx="20469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200"/>
              <a:t>http://bit.ly/2pJ59ya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3750825" y="71825"/>
            <a:ext cx="2327700" cy="48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http://bit.ly/2pKky11</a:t>
            </a:r>
          </a:p>
        </p:txBody>
      </p:sp>
      <p:pic>
        <p:nvPicPr>
          <p:cNvPr descr="0.jpg"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0"/>
            <a:ext cx="351567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jpg"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5700" y="856798"/>
            <a:ext cx="5628299" cy="34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6481500" y="3779100"/>
            <a:ext cx="2192100" cy="20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http://bit.ly/2pKybxp</a:t>
            </a:r>
          </a:p>
        </p:txBody>
      </p:sp>
      <p:sp>
        <p:nvSpPr>
          <p:cNvPr id="163" name="Shape 163"/>
          <p:cNvSpPr/>
          <p:nvPr/>
        </p:nvSpPr>
        <p:spPr>
          <a:xfrm>
            <a:off x="4978000" y="902575"/>
            <a:ext cx="3025500" cy="2478000"/>
          </a:xfrm>
          <a:prstGeom prst="ellipse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4749876" y="4375000"/>
            <a:ext cx="4272499" cy="4846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長安出現地點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624575" y="1620850"/>
            <a:ext cx="3029100" cy="116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>
                <a:solidFill>
                  <a:srgbClr val="F3F3F3"/>
                </a:solidFill>
                <a:latin typeface="DFKai-SB"/>
                <a:ea typeface="DFKai-SB"/>
                <a:cs typeface="DFKai-SB"/>
                <a:sym typeface="DFKai-SB"/>
              </a:rPr>
              <a:t>全中國有19.6億隻</a:t>
            </a:r>
          </a:p>
        </p:txBody>
      </p:sp>
      <p:sp>
        <p:nvSpPr>
          <p:cNvPr id="169" name="Shape 169"/>
          <p:cNvSpPr/>
          <p:nvPr/>
        </p:nvSpPr>
        <p:spPr>
          <a:xfrm>
            <a:off x="3615575" y="1096775"/>
            <a:ext cx="3418800" cy="31164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8520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6000">
                <a:latin typeface="DFKai-SB"/>
                <a:ea typeface="DFKai-SB"/>
                <a:cs typeface="DFKai-SB"/>
                <a:sym typeface="DFKai-SB"/>
              </a:rPr>
              <a:t>Q&amp;A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5401250" y="855725"/>
            <a:ext cx="4340100" cy="70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3000">
                <a:latin typeface="DFKai-SB"/>
                <a:ea typeface="DFKai-SB"/>
                <a:cs typeface="DFKai-SB"/>
                <a:sym typeface="DFKai-SB"/>
              </a:rPr>
              <a:t>請問這是哪隻鳥呢?</a:t>
            </a:r>
          </a:p>
        </p:txBody>
      </p:sp>
      <p:pic>
        <p:nvPicPr>
          <p:cNvPr descr="IMG_9446.JPG"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000" y="1048275"/>
            <a:ext cx="5278250" cy="35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>
            <a:hlinkClick r:id="rId5"/>
          </p:cNvPr>
          <p:cNvSpPr/>
          <p:nvPr/>
        </p:nvSpPr>
        <p:spPr>
          <a:xfrm>
            <a:off x="5693900" y="2032875"/>
            <a:ext cx="1527600" cy="9258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1</a:t>
            </a:r>
            <a:r>
              <a:rPr lang="zh-TW" sz="3600">
                <a:latin typeface="DFKai-SB"/>
                <a:ea typeface="DFKai-SB"/>
                <a:cs typeface="DFKai-SB"/>
                <a:sym typeface="DFKai-SB"/>
              </a:rPr>
              <a:t>麻雀</a:t>
            </a:r>
          </a:p>
        </p:txBody>
      </p:sp>
      <p:sp>
        <p:nvSpPr>
          <p:cNvPr id="178" name="Shape 178">
            <a:hlinkClick r:id="rId6"/>
          </p:cNvPr>
          <p:cNvSpPr/>
          <p:nvPr/>
        </p:nvSpPr>
        <p:spPr>
          <a:xfrm>
            <a:off x="6339650" y="3550950"/>
            <a:ext cx="1617000" cy="9258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3</a:t>
            </a: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綠繡眼</a:t>
            </a:r>
          </a:p>
        </p:txBody>
      </p:sp>
      <p:sp>
        <p:nvSpPr>
          <p:cNvPr id="179" name="Shape 179">
            <a:hlinkClick r:id="rId7"/>
          </p:cNvPr>
          <p:cNvSpPr/>
          <p:nvPr/>
        </p:nvSpPr>
        <p:spPr>
          <a:xfrm>
            <a:off x="7325975" y="2032875"/>
            <a:ext cx="1715700" cy="9258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2 </a:t>
            </a:r>
            <a:r>
              <a:rPr lang="zh-TW" sz="3000">
                <a:latin typeface="DFKai-SB"/>
                <a:ea typeface="DFKai-SB"/>
                <a:cs typeface="DFKai-SB"/>
                <a:sym typeface="DFKai-SB"/>
              </a:rPr>
              <a:t>山麻雀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1367575" y="863550"/>
            <a:ext cx="66744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00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YES!</a:t>
            </a:r>
          </a:p>
        </p:txBody>
      </p:sp>
      <p:sp>
        <p:nvSpPr>
          <p:cNvPr id="185" name="Shape 185"/>
          <p:cNvSpPr/>
          <p:nvPr/>
        </p:nvSpPr>
        <p:spPr>
          <a:xfrm>
            <a:off x="7368325" y="4178400"/>
            <a:ext cx="1702200" cy="965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過關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1764225" y="863550"/>
            <a:ext cx="5205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000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191" name="Shape 191">
            <a:hlinkClick r:id="rId4"/>
          </p:cNvPr>
          <p:cNvSpPr/>
          <p:nvPr/>
        </p:nvSpPr>
        <p:spPr>
          <a:xfrm>
            <a:off x="7078675" y="4305900"/>
            <a:ext cx="1753500" cy="837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 sz="3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再試一次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-490075" y="-1107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zh-TW" sz="9600">
                <a:solidFill>
                  <a:srgbClr val="00FF00"/>
                </a:solidFill>
                <a:latin typeface="DFKai-SB"/>
                <a:ea typeface="DFKai-SB"/>
                <a:cs typeface="DFKai-SB"/>
                <a:sym typeface="DFKai-SB"/>
              </a:rPr>
              <a:t>謝謝聆聽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9576.JPG" id="67" name="Shape 67"/>
          <p:cNvPicPr preferRelativeResize="0"/>
          <p:nvPr/>
        </p:nvPicPr>
        <p:blipFill rotWithShape="1">
          <a:blip r:embed="rId4">
            <a:alphaModFix/>
          </a:blip>
          <a:srcRect b="12183" l="24704" r="24704" t="37903"/>
          <a:stretch/>
        </p:blipFill>
        <p:spPr>
          <a:xfrm>
            <a:off x="0" y="813025"/>
            <a:ext cx="5821044" cy="382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9446.JPG" id="68" name="Shape 68"/>
          <p:cNvPicPr preferRelativeResize="0"/>
          <p:nvPr/>
        </p:nvPicPr>
        <p:blipFill rotWithShape="1">
          <a:blip r:embed="rId5">
            <a:alphaModFix/>
          </a:blip>
          <a:srcRect b="4864" l="9344" r="31588" t="13788"/>
          <a:stretch/>
        </p:blipFill>
        <p:spPr>
          <a:xfrm>
            <a:off x="4852449" y="813024"/>
            <a:ext cx="4235450" cy="38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3662512" y="271550"/>
            <a:ext cx="2370900" cy="1248900"/>
          </a:xfrm>
          <a:prstGeom prst="rect">
            <a:avLst/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sz="7200">
                <a:latin typeface="DFKai-SB"/>
                <a:ea typeface="DFKai-SB"/>
                <a:cs typeface="DFKai-SB"/>
                <a:sym typeface="DFKai-SB"/>
              </a:rPr>
              <a:t>特徵</a:t>
            </a:r>
          </a:p>
        </p:txBody>
      </p:sp>
      <p:sp>
        <p:nvSpPr>
          <p:cNvPr id="70" name="Shape 70"/>
          <p:cNvSpPr/>
          <p:nvPr/>
        </p:nvSpPr>
        <p:spPr>
          <a:xfrm>
            <a:off x="2068450" y="978175"/>
            <a:ext cx="1149900" cy="828300"/>
          </a:xfrm>
          <a:prstGeom prst="ellipse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477575" y="1180750"/>
            <a:ext cx="985200" cy="646800"/>
          </a:xfrm>
          <a:prstGeom prst="ellipse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623400" y="1127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7200">
                <a:solidFill>
                  <a:srgbClr val="F3F3F3"/>
                </a:solidFill>
                <a:latin typeface="DFKai-SB"/>
                <a:ea typeface="DFKai-SB"/>
                <a:cs typeface="DFKai-SB"/>
                <a:sym typeface="DFKai-SB"/>
              </a:rPr>
              <a:t>群居特性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51700" y="0"/>
            <a:ext cx="30345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u="sng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  <a:hlinkClick r:id="rId4"/>
              </a:rPr>
              <a:t>htp://www.xteno-canto.org/59760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111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6000">
                <a:solidFill>
                  <a:srgbClr val="333333"/>
                </a:solidFill>
                <a:highlight>
                  <a:srgbClr val="F3F3F3"/>
                </a:highlight>
                <a:latin typeface="DFKai-SB"/>
                <a:ea typeface="DFKai-SB"/>
                <a:cs typeface="DFKai-SB"/>
                <a:sym typeface="DFKai-SB"/>
              </a:rPr>
              <a:t>洗澡方式</a:t>
            </a:r>
          </a:p>
        </p:txBody>
      </p:sp>
      <p:sp>
        <p:nvSpPr>
          <p:cNvPr id="95" name="Shape 95"/>
          <p:cNvSpPr/>
          <p:nvPr/>
        </p:nvSpPr>
        <p:spPr>
          <a:xfrm>
            <a:off x="488575" y="1527925"/>
            <a:ext cx="2173800" cy="176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>
                <a:latin typeface="DFKai-SB"/>
                <a:ea typeface="DFKai-SB"/>
                <a:cs typeface="DFKai-SB"/>
                <a:sym typeface="DFKai-SB"/>
              </a:rPr>
              <a:t>沙浴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828925" y="2556200"/>
            <a:ext cx="2302800" cy="101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600">
                <a:solidFill>
                  <a:srgbClr val="F3F3F3"/>
                </a:solidFill>
                <a:latin typeface="DFKai-SB"/>
                <a:ea typeface="DFKai-SB"/>
                <a:cs typeface="DFKai-SB"/>
                <a:sym typeface="DFKai-SB"/>
              </a:rPr>
              <a:t>日光浴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576950" y="3294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69850" lvl="0" marL="24130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zh-TW" sz="1200"/>
              <a:t>https://is.gd/nhHJ3R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000">
                <a:solidFill>
                  <a:srgbClr val="444444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