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67" r:id="rId4"/>
    <p:sldId id="260" r:id="rId5"/>
    <p:sldId id="280" r:id="rId6"/>
    <p:sldId id="281" r:id="rId7"/>
    <p:sldId id="282" r:id="rId8"/>
    <p:sldId id="283" r:id="rId9"/>
    <p:sldId id="264" r:id="rId10"/>
    <p:sldId id="285" r:id="rId11"/>
    <p:sldId id="292" r:id="rId12"/>
    <p:sldId id="289" r:id="rId13"/>
    <p:sldId id="290" r:id="rId14"/>
    <p:sldId id="265" r:id="rId15"/>
    <p:sldId id="291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ha" initials="s" lastIdx="1" clrIdx="0">
    <p:extLst>
      <p:ext uri="{19B8F6BF-5375-455C-9EA6-DF929625EA0E}">
        <p15:presenceInfo xmlns:p15="http://schemas.microsoft.com/office/powerpoint/2012/main" userId="sho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70" autoAdjust="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8D330DF-EB78-49DC-A790-3F2B3A839F40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2018/12/17</a:t>
            </a:fld>
            <a:endParaRPr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E4C80B-8910-445E-8D30-7A590951118B}" type="slidenum"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2ACA762-0E52-4E3A-99A0-C1C7200966F5}" type="datetime1">
              <a:rPr lang="zh-TW" altLang="en-US" smtClean="0"/>
              <a:pPr/>
              <a:t>2018/12/17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D81F1E7-4EFD-4BFF-B438-FCD52FD36B1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en-US" altLang="zh-TW" smtClean="0"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4223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73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636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981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738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875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653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rtlCol="0" anchor="ctr">
            <a:normAutofit/>
          </a:bodyPr>
          <a:lstStyle>
            <a:lvl1pPr algn="l">
              <a:defRPr sz="5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cxnSp>
        <p:nvCxnSpPr>
          <p:cNvPr id="8" name="直線接點​​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  <p:pic>
        <p:nvPicPr>
          <p:cNvPr id="9" name="圖片 8" descr="許多試管的特寫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dirty="0"/>
          </a:p>
        </p:txBody>
      </p:sp>
      <p:sp>
        <p:nvSpPr>
          <p:cNvPr id="6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5086479-327B-416A-A760-1EC71F680980}" type="datetime1">
              <a:rPr lang="zh-TW" altLang="en-US" smtClean="0"/>
              <a:t>2018/12/17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8" name="直線接點​​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dirty="0"/>
          </a:p>
        </p:txBody>
      </p:sp>
      <p:sp>
        <p:nvSpPr>
          <p:cNvPr id="6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F4C9F40-B079-4B71-A627-7266DFEA7F03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73D1B2A-00E2-4CBE-B05B-558C49A701EC}" type="datetime1">
              <a:rPr lang="zh-TW" altLang="en-US" smtClean="0"/>
              <a:t>2018/12/17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Arial" panose="020B0604020202020204" pitchFamily="34" charset="0"/>
                <a:ea typeface="標楷體" panose="03000509000000000000" pitchFamily="65" charset="-120"/>
              </a:defRPr>
            </a:lvl1pPr>
          </a:lstStyle>
          <a:p>
            <a:pPr rtl="0"/>
            <a:r>
              <a:rPr lang="zh-TW" altLang="en-US" dirty="0"/>
              <a:t>按一下以編輯母片標題樣式</a:t>
            </a:r>
            <a:endParaRPr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baseline="0"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>
              <a:defRPr baseline="0"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>
              <a:defRPr baseline="0"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>
              <a:defRPr baseline="0"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>
              <a:defRPr baseline="0">
                <a:latin typeface="Arial" panose="020B0604020202020204" pitchFamily="34" charset="0"/>
                <a:ea typeface="標楷體" panose="03000509000000000000" pitchFamily="65" charset="-120"/>
              </a:defRPr>
            </a:lvl5pPr>
          </a:lstStyle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6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F4C9F40-B079-4B71-A627-7266DFEA7F03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日期預留位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6C30A0D-9A3A-469D-BF7C-636337684D79}" type="datetime1">
              <a:rPr lang="zh-TW" altLang="en-US" smtClean="0"/>
              <a:t>2018/12/17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rtlCol="0" anchor="b">
            <a:normAutofit/>
          </a:bodyPr>
          <a:lstStyle>
            <a:lvl1pPr>
              <a:defRPr sz="58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dirty="0"/>
          </a:p>
        </p:txBody>
      </p:sp>
      <p:cxnSp>
        <p:nvCxnSpPr>
          <p:cNvPr id="8" name="直線接點​​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/>
          </a:p>
        </p:txBody>
      </p:sp>
      <p:sp>
        <p:nvSpPr>
          <p:cNvPr id="7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F40880-3752-40DA-B727-618BD511735B}" type="datetime1">
              <a:rPr lang="zh-TW" altLang="en-US" smtClean="0"/>
              <a:t>2018/12/17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/>
          </a:p>
        </p:txBody>
      </p:sp>
      <p:sp>
        <p:nvSpPr>
          <p:cNvPr id="9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日期預留位置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4E1EC6-FF93-40CE-9E7C-CB83E0F9E1F1}" type="datetime1">
              <a:rPr lang="zh-TW" altLang="en-US" smtClean="0"/>
              <a:t>2018/12/17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5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3" name="日期預留位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07E084E-E60C-4759-8E87-4AD537349A03}" type="datetime1">
              <a:rPr lang="zh-TW" altLang="en-US" smtClean="0"/>
              <a:t>2018/12/17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/>
              <a:t>‹#›</a:t>
            </a:fld>
            <a:endParaRPr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2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282761-11F8-400E-9A95-789285E3CE44}" type="datetime1">
              <a:rPr lang="zh-TW" altLang="en-US" smtClean="0"/>
              <a:t>2018/12/17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rtlCol="0" anchor="t">
            <a:normAutofit/>
          </a:bodyPr>
          <a:lstStyle>
            <a:lvl1pPr>
              <a:defRPr sz="28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 rtlCol="0">
            <a:normAutofit/>
          </a:bodyPr>
          <a:lstStyle>
            <a:lvl1pPr>
              <a:defRPr sz="2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rtlCol="0" anchor="t">
            <a:normAutofit/>
          </a:bodyPr>
          <a:lstStyle>
            <a:lvl1pPr>
              <a:defRPr sz="28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 rtlCol="0">
            <a:normAutofit/>
          </a:bodyPr>
          <a:lstStyle>
            <a:lvl1pPr marL="0" indent="0" algn="ctr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dirty="0"/>
              <a:t>按一下以編輯母片標題樣式</a:t>
            </a:r>
            <a:endParaRPr dirty="0"/>
          </a:p>
        </p:txBody>
      </p:sp>
      <p:cxnSp>
        <p:nvCxnSpPr>
          <p:cNvPr id="9" name="直線接點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dirty="0"/>
              <a:t>按一下以編輯母片文字樣式</a:t>
            </a:r>
          </a:p>
          <a:p>
            <a:pPr lvl="1" rtl="0"/>
            <a:r>
              <a:rPr lang="zh-tw" dirty="0"/>
              <a:t>第二層</a:t>
            </a:r>
          </a:p>
          <a:p>
            <a:pPr lvl="2" rtl="0"/>
            <a:r>
              <a:rPr lang="zh-tw" dirty="0"/>
              <a:t>第三層</a:t>
            </a:r>
          </a:p>
          <a:p>
            <a:pPr lvl="3" rtl="0"/>
            <a:r>
              <a:rPr lang="zh-tw" dirty="0"/>
              <a:t>第四層</a:t>
            </a:r>
          </a:p>
          <a:p>
            <a:pPr lvl="4" rtl="0"/>
            <a:r>
              <a:rPr lang="zh-tw" dirty="0"/>
              <a:t>第五層</a:t>
            </a:r>
            <a:endParaRPr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F4C9F40-B079-4B71-A627-7266DFEA7F03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B183BC6-F9E4-463E-A562-7D6FD23CCC22}" type="datetime1">
              <a:rPr lang="zh-TW" altLang="en-US" smtClean="0"/>
              <a:pPr/>
              <a:t>2018/12/17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3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4.xls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9600" y="4676325"/>
            <a:ext cx="10972800" cy="1267276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solidFill>
                  <a:srgbClr val="92D05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影響降落傘降落速度的因素</a:t>
            </a:r>
            <a:endParaRPr lang="zh-tw" sz="6600" dirty="0">
              <a:solidFill>
                <a:srgbClr val="92D05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2D05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王皓宇</a:t>
            </a:r>
            <a:r>
              <a:rPr lang="en-US" altLang="zh-TW" dirty="0">
                <a:solidFill>
                  <a:srgbClr val="92D05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.</a:t>
            </a:r>
            <a:r>
              <a:rPr lang="zh-TW" altLang="en-US" dirty="0">
                <a:solidFill>
                  <a:srgbClr val="92D05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陳奎同</a:t>
            </a:r>
            <a:r>
              <a:rPr lang="en-US" altLang="zh-TW" dirty="0">
                <a:solidFill>
                  <a:srgbClr val="92D05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.</a:t>
            </a:r>
            <a:r>
              <a:rPr lang="zh-TW" altLang="en-US" dirty="0">
                <a:solidFill>
                  <a:srgbClr val="92D05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許恩齊</a:t>
            </a:r>
            <a:r>
              <a:rPr lang="en-US" altLang="zh-TW" dirty="0">
                <a:solidFill>
                  <a:srgbClr val="92D05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.</a:t>
            </a:r>
            <a:r>
              <a:rPr lang="zh-TW" altLang="en-US" dirty="0">
                <a:solidFill>
                  <a:srgbClr val="92D05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李怡萱</a:t>
            </a:r>
            <a:r>
              <a:rPr lang="en-US" altLang="zh-TW" sz="2000" dirty="0">
                <a:solidFill>
                  <a:srgbClr val="92D05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.</a:t>
            </a:r>
            <a:endParaRPr lang="zh-tw" dirty="0">
              <a:solidFill>
                <a:srgbClr val="92D05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zh-tw" altLang="zh-TW" sz="4400" b="1" dirty="0"/>
              <a:t>變</a:t>
            </a:r>
            <a:r>
              <a:rPr lang="zh-TW" altLang="en-US" sz="4400" b="1" dirty="0"/>
              <a:t>項</a:t>
            </a:r>
            <a:r>
              <a:rPr lang="en-US" altLang="zh-TW" sz="4400" b="1" dirty="0"/>
              <a:t>:</a:t>
            </a:r>
            <a:r>
              <a:rPr lang="zh-TW" altLang="en-US" sz="4400" b="1" dirty="0"/>
              <a:t>材質 實驗</a:t>
            </a:r>
            <a:r>
              <a:rPr lang="zh-tw" sz="4400" b="1" dirty="0"/>
              <a:t>數據</a:t>
            </a:r>
            <a:r>
              <a:rPr lang="zh-TW" altLang="en-US" sz="4400" b="1" dirty="0"/>
              <a:t>                           </a:t>
            </a:r>
            <a:endParaRPr lang="en-US" sz="44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99023"/>
              </p:ext>
            </p:extLst>
          </p:nvPr>
        </p:nvGraphicFramePr>
        <p:xfrm>
          <a:off x="7253055" y="2423603"/>
          <a:ext cx="4698902" cy="305408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83343">
                  <a:extLst>
                    <a:ext uri="{9D8B030D-6E8A-4147-A177-3AD203B41FA5}">
                      <a16:colId xmlns:a16="http://schemas.microsoft.com/office/drawing/2014/main" val="1635157413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1415174431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1743839685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3321960096"/>
                    </a:ext>
                  </a:extLst>
                </a:gridCol>
              </a:tblGrid>
              <a:tr h="826252">
                <a:tc>
                  <a:txBody>
                    <a:bodyPr/>
                    <a:lstStyle/>
                    <a:p>
                      <a:r>
                        <a:rPr lang="zh-TW" altLang="en-US" dirty="0"/>
                        <a:t>                </a:t>
                      </a:r>
                      <a:endParaRPr lang="en-US" altLang="zh-TW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次數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sz="1800" b="1" dirty="0"/>
                        <a:t>材質</a:t>
                      </a:r>
                      <a:endParaRPr lang="en-US" altLang="zh-T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塑膠袋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755423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1.72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1.65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2.41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642616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2.00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1.85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2.00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099870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1.93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1.68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2.25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676886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1.72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1.97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2.00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348515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1.97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1.72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1.85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665517"/>
                  </a:ext>
                </a:extLst>
              </a:tr>
              <a:tr h="37884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平均值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1.868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1.774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2.102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074799"/>
                  </a:ext>
                </a:extLst>
              </a:tr>
            </a:tbl>
          </a:graphicData>
        </a:graphic>
      </p:graphicFrame>
      <p:graphicFrame>
        <p:nvGraphicFramePr>
          <p:cNvPr id="7" name="物件 6">
            <a:extLst>
              <a:ext uri="{FF2B5EF4-FFF2-40B4-BE49-F238E27FC236}">
                <a16:creationId xmlns:a16="http://schemas.microsoft.com/office/drawing/2014/main" id="{65D04B6D-A631-4D51-85D5-AC5AD86D2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173405"/>
              </p:ext>
            </p:extLst>
          </p:nvPr>
        </p:nvGraphicFramePr>
        <p:xfrm>
          <a:off x="240043" y="1722269"/>
          <a:ext cx="6799949" cy="454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Worksheet" r:id="rId4" imgW="7238914" imgH="4274856" progId="Excel.Sheet.12">
                  <p:embed/>
                </p:oleObj>
              </mc:Choice>
              <mc:Fallback>
                <p:oleObj name="Worksheet" r:id="rId4" imgW="7238914" imgH="42748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043" y="1722269"/>
                        <a:ext cx="6799949" cy="4545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6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3E6297-83C8-4F4B-A062-BF2D0EDD4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/>
              <a:t>                     </a:t>
            </a:r>
            <a:r>
              <a:rPr lang="zh-tw" altLang="zh-TW" sz="4400" b="1" dirty="0"/>
              <a:t>變</a:t>
            </a:r>
            <a:r>
              <a:rPr lang="zh-TW" altLang="en-US" sz="4400" b="1" dirty="0"/>
              <a:t>項</a:t>
            </a:r>
            <a:r>
              <a:rPr lang="en-US" altLang="zh-TW" sz="4400" b="1" dirty="0"/>
              <a:t>:</a:t>
            </a:r>
            <a:r>
              <a:rPr lang="zh-TW" altLang="en-US" sz="4400" b="1" dirty="0"/>
              <a:t>形狀 實驗</a:t>
            </a:r>
            <a:r>
              <a:rPr lang="zh-tw" altLang="zh-TW" sz="4400" b="1" dirty="0"/>
              <a:t>數據</a:t>
            </a:r>
            <a:endParaRPr lang="zh-TW" altLang="en-US" sz="4400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D7147D25-DB0C-4533-B95F-0C43AFBD1C4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037830"/>
              </p:ext>
            </p:extLst>
          </p:nvPr>
        </p:nvGraphicFramePr>
        <p:xfrm>
          <a:off x="174625" y="2139950"/>
          <a:ext cx="6783388" cy="388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Worksheet" r:id="rId3" imgW="6829371" imgH="3914621" progId="Excel.Sheet.12">
                  <p:embed/>
                </p:oleObj>
              </mc:Choice>
              <mc:Fallback>
                <p:oleObj name="Worksheet" r:id="rId3" imgW="6829371" imgH="3914621" progId="Excel.Sheet.12">
                  <p:embed/>
                  <p:pic>
                    <p:nvPicPr>
                      <p:cNvPr id="19" name="物件 18">
                        <a:extLst>
                          <a:ext uri="{FF2B5EF4-FFF2-40B4-BE49-F238E27FC236}">
                            <a16:creationId xmlns:a16="http://schemas.microsoft.com/office/drawing/2014/main" id="{416952FD-AB80-49DB-81D2-C1562A460D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625" y="2139950"/>
                        <a:ext cx="6783388" cy="388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17E046-009C-4970-9030-BF9907363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15599"/>
              </p:ext>
            </p:extLst>
          </p:nvPr>
        </p:nvGraphicFramePr>
        <p:xfrm>
          <a:off x="7244346" y="2414894"/>
          <a:ext cx="4698902" cy="313246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83343">
                  <a:extLst>
                    <a:ext uri="{9D8B030D-6E8A-4147-A177-3AD203B41FA5}">
                      <a16:colId xmlns:a16="http://schemas.microsoft.com/office/drawing/2014/main" val="1635157413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1415174431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1743839685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3321960096"/>
                    </a:ext>
                  </a:extLst>
                </a:gridCol>
              </a:tblGrid>
              <a:tr h="855422">
                <a:tc>
                  <a:txBody>
                    <a:bodyPr/>
                    <a:lstStyle/>
                    <a:p>
                      <a:r>
                        <a:rPr lang="zh-TW" altLang="en-US" dirty="0"/>
                        <a:t>                </a:t>
                      </a:r>
                      <a:endParaRPr lang="en-US" altLang="zh-TW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次數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sz="1800" b="1" dirty="0"/>
                        <a:t>材質</a:t>
                      </a:r>
                      <a:endParaRPr lang="en-US" altLang="zh-T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八邊形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正方形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長方形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755423"/>
                  </a:ext>
                </a:extLst>
              </a:tr>
              <a:tr h="37179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2.78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4.41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2.34</a:t>
                      </a:r>
                      <a:r>
                        <a:rPr lang="zh-TW" sz="1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642616"/>
                  </a:ext>
                </a:extLst>
              </a:tr>
              <a:tr h="37179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2.06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3.69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2.31</a:t>
                      </a:r>
                      <a:r>
                        <a:rPr lang="zh-TW" sz="1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099870"/>
                  </a:ext>
                </a:extLst>
              </a:tr>
              <a:tr h="37179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2.82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2.03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2.32</a:t>
                      </a:r>
                      <a:r>
                        <a:rPr lang="zh-TW" sz="1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676886"/>
                  </a:ext>
                </a:extLst>
              </a:tr>
              <a:tr h="37179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1.81</a:t>
                      </a:r>
                      <a:r>
                        <a:rPr lang="zh-TW" sz="1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2.41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1.72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348515"/>
                  </a:ext>
                </a:extLst>
              </a:tr>
              <a:tr h="37179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2.72</a:t>
                      </a:r>
                      <a:r>
                        <a:rPr lang="zh-TW" sz="18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2.97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1.38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665517"/>
                  </a:ext>
                </a:extLst>
              </a:tr>
              <a:tr h="4180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平均值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2.24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3.168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2.014</a:t>
                      </a: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074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8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zh-tw" altLang="zh-TW" sz="4400" b="1" dirty="0"/>
              <a:t>變</a:t>
            </a:r>
            <a:r>
              <a:rPr lang="zh-TW" altLang="en-US" sz="4400" b="1" dirty="0"/>
              <a:t>項</a:t>
            </a:r>
            <a:r>
              <a:rPr lang="en-US" altLang="zh-TW" sz="4400" b="1" dirty="0"/>
              <a:t>:</a:t>
            </a:r>
            <a:r>
              <a:rPr lang="zh-TW" altLang="en-US" sz="4400" b="1" dirty="0"/>
              <a:t>線數 實驗</a:t>
            </a:r>
            <a:r>
              <a:rPr lang="zh-tw" altLang="zh-TW" sz="4400" b="1" dirty="0"/>
              <a:t>數據</a:t>
            </a:r>
            <a:endParaRPr lang="en-US" sz="44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456056"/>
              </p:ext>
            </p:extLst>
          </p:nvPr>
        </p:nvGraphicFramePr>
        <p:xfrm>
          <a:off x="7253055" y="2423603"/>
          <a:ext cx="4698902" cy="30450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83343">
                  <a:extLst>
                    <a:ext uri="{9D8B030D-6E8A-4147-A177-3AD203B41FA5}">
                      <a16:colId xmlns:a16="http://schemas.microsoft.com/office/drawing/2014/main" val="1635157413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1415174431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1743839685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3321960096"/>
                    </a:ext>
                  </a:extLst>
                </a:gridCol>
              </a:tblGrid>
              <a:tr h="826252">
                <a:tc>
                  <a:txBody>
                    <a:bodyPr/>
                    <a:lstStyle/>
                    <a:p>
                      <a:r>
                        <a:rPr lang="zh-TW" altLang="en-US" dirty="0"/>
                        <a:t>                </a:t>
                      </a:r>
                      <a:endParaRPr lang="en-US" altLang="zh-TW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次數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sz="1800" b="1" dirty="0"/>
                        <a:t>線數</a:t>
                      </a:r>
                      <a:endParaRPr lang="en-US" altLang="zh-T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條線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r>
                        <a:rPr lang="en-US" altLang="zh-TW" dirty="0"/>
                        <a:t>8</a:t>
                      </a:r>
                      <a:r>
                        <a:rPr lang="zh-TW" altLang="en-US" dirty="0"/>
                        <a:t>條線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r>
                        <a:rPr lang="en-US" altLang="zh-TW" dirty="0"/>
                        <a:t>12</a:t>
                      </a:r>
                      <a:r>
                        <a:rPr lang="zh-TW" altLang="en-US" dirty="0"/>
                        <a:t>條線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755423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2.40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2.94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2.90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642616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4.81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3.03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2.75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099870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1.75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2.31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2.87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676886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1.90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3.13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2.47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348515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1.87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2.87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2.58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665517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平均值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2.546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2.856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2.714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074799"/>
                  </a:ext>
                </a:extLst>
              </a:tr>
            </a:tbl>
          </a:graphicData>
        </a:graphic>
      </p:graphicFrame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1552B6A0-3E75-4EA7-AF91-0406365672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508769"/>
              </p:ext>
            </p:extLst>
          </p:nvPr>
        </p:nvGraphicFramePr>
        <p:xfrm>
          <a:off x="240043" y="1686757"/>
          <a:ext cx="6720050" cy="4740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Worksheet" r:id="rId4" imgW="6073237" imgH="3535704" progId="Excel.Sheet.12">
                  <p:embed/>
                </p:oleObj>
              </mc:Choice>
              <mc:Fallback>
                <p:oleObj name="Worksheet" r:id="rId4" imgW="6073237" imgH="35357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043" y="1686757"/>
                        <a:ext cx="6720050" cy="4740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0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zh-tw" altLang="zh-TW" sz="4400" b="1" dirty="0"/>
              <a:t>變</a:t>
            </a:r>
            <a:r>
              <a:rPr lang="zh-TW" altLang="en-US" sz="4400" b="1" dirty="0"/>
              <a:t>項</a:t>
            </a:r>
            <a:r>
              <a:rPr lang="en-US" altLang="zh-TW" sz="4400" b="1" dirty="0"/>
              <a:t>:</a:t>
            </a:r>
            <a:r>
              <a:rPr lang="zh-TW" altLang="en-US" sz="4400" b="1" dirty="0"/>
              <a:t>傘面大小 實驗</a:t>
            </a:r>
            <a:r>
              <a:rPr lang="zh-tw" altLang="zh-TW" sz="4400" b="1" dirty="0"/>
              <a:t>數據</a:t>
            </a:r>
            <a:endParaRPr lang="en-US" sz="44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615627"/>
              </p:ext>
            </p:extLst>
          </p:nvPr>
        </p:nvGraphicFramePr>
        <p:xfrm>
          <a:off x="7253054" y="2336517"/>
          <a:ext cx="4698902" cy="353305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33493">
                  <a:extLst>
                    <a:ext uri="{9D8B030D-6E8A-4147-A177-3AD203B41FA5}">
                      <a16:colId xmlns:a16="http://schemas.microsoft.com/office/drawing/2014/main" val="1635157413"/>
                    </a:ext>
                  </a:extLst>
                </a:gridCol>
                <a:gridCol w="1003176">
                  <a:extLst>
                    <a:ext uri="{9D8B030D-6E8A-4147-A177-3AD203B41FA5}">
                      <a16:colId xmlns:a16="http://schemas.microsoft.com/office/drawing/2014/main" val="1415174431"/>
                    </a:ext>
                  </a:extLst>
                </a:gridCol>
                <a:gridCol w="1047565">
                  <a:extLst>
                    <a:ext uri="{9D8B030D-6E8A-4147-A177-3AD203B41FA5}">
                      <a16:colId xmlns:a16="http://schemas.microsoft.com/office/drawing/2014/main" val="1743839685"/>
                    </a:ext>
                  </a:extLst>
                </a:gridCol>
                <a:gridCol w="1014668">
                  <a:extLst>
                    <a:ext uri="{9D8B030D-6E8A-4147-A177-3AD203B41FA5}">
                      <a16:colId xmlns:a16="http://schemas.microsoft.com/office/drawing/2014/main" val="3321960096"/>
                    </a:ext>
                  </a:extLst>
                </a:gridCol>
              </a:tblGrid>
              <a:tr h="1029005">
                <a:tc>
                  <a:txBody>
                    <a:bodyPr/>
                    <a:lstStyle/>
                    <a:p>
                      <a:r>
                        <a:rPr lang="zh-TW" altLang="en-US" dirty="0"/>
                        <a:t>                </a:t>
                      </a:r>
                      <a:endParaRPr lang="en-US" altLang="zh-TW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次數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sz="1800" b="1" dirty="0"/>
                        <a:t>傘面大小</a:t>
                      </a:r>
                      <a:endParaRPr lang="en-US" altLang="zh-T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000" dirty="0"/>
                    </a:p>
                    <a:p>
                      <a:pPr algn="ctr"/>
                      <a:r>
                        <a:rPr lang="zh-TW" altLang="en-US" dirty="0"/>
                        <a:t>直徑</a:t>
                      </a:r>
                      <a:r>
                        <a:rPr lang="en-US" altLang="zh-TW" dirty="0"/>
                        <a:t>30cm 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000" dirty="0"/>
                    </a:p>
                    <a:p>
                      <a:pPr algn="ctr"/>
                      <a:r>
                        <a:rPr lang="zh-TW" altLang="en-US" dirty="0"/>
                        <a:t>直徑</a:t>
                      </a:r>
                      <a:r>
                        <a:rPr lang="en-US" altLang="zh-TW" dirty="0"/>
                        <a:t>45cm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000" dirty="0"/>
                    </a:p>
                    <a:p>
                      <a:pPr algn="ctr"/>
                      <a:r>
                        <a:rPr lang="zh-TW" altLang="en-US" dirty="0"/>
                        <a:t>直徑</a:t>
                      </a:r>
                      <a:r>
                        <a:rPr lang="en-US" altLang="zh-TW" dirty="0"/>
                        <a:t>60cm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755423"/>
                  </a:ext>
                </a:extLst>
              </a:tr>
              <a:tr h="417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2.25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1.85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2.53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642616"/>
                  </a:ext>
                </a:extLst>
              </a:tr>
              <a:tr h="417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2.91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1.38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2.94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099870"/>
                  </a:ext>
                </a:extLst>
              </a:tr>
              <a:tr h="417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1.60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2.53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2.62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676886"/>
                  </a:ext>
                </a:extLst>
              </a:tr>
              <a:tr h="417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1.43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1.62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2.37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348515"/>
                  </a:ext>
                </a:extLst>
              </a:tr>
              <a:tr h="417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1.25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1.78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2.78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665517"/>
                  </a:ext>
                </a:extLst>
              </a:tr>
              <a:tr h="41734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平均值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1.868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1.832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2.648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074799"/>
                  </a:ext>
                </a:extLst>
              </a:tr>
            </a:tbl>
          </a:graphicData>
        </a:graphic>
      </p:graphicFrame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16BFA6AD-8643-4E19-A76A-FA32A58597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804723"/>
              </p:ext>
            </p:extLst>
          </p:nvPr>
        </p:nvGraphicFramePr>
        <p:xfrm>
          <a:off x="240044" y="1775535"/>
          <a:ext cx="6803118" cy="460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Worksheet" r:id="rId4" imgW="6736035" imgH="3901392" progId="Excel.Sheet.12">
                  <p:embed/>
                </p:oleObj>
              </mc:Choice>
              <mc:Fallback>
                <p:oleObj name="Worksheet" r:id="rId4" imgW="6736035" imgH="39013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044" y="1775535"/>
                        <a:ext cx="6803118" cy="4607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49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zh-tw" sz="6000" b="1" dirty="0"/>
              <a:t>結</a:t>
            </a:r>
            <a:r>
              <a:rPr lang="zh-TW" altLang="en-US" sz="6000" b="1" dirty="0"/>
              <a:t>   </a:t>
            </a:r>
            <a:r>
              <a:rPr lang="zh-tw" sz="6000" b="1" dirty="0"/>
              <a:t>論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94950" y="1600201"/>
            <a:ext cx="11341450" cy="4876100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TW" sz="3100" dirty="0"/>
              <a:t>1.</a:t>
            </a:r>
            <a:r>
              <a:rPr lang="zh-TW" altLang="en-US" sz="3100" dirty="0"/>
              <a:t>線長和傘面直徑一樣長，下降速度最慢。</a:t>
            </a:r>
            <a:endParaRPr lang="en-US" altLang="zh-TW" sz="3100" dirty="0"/>
          </a:p>
          <a:p>
            <a:pPr marL="0" indent="0">
              <a:buNone/>
            </a:pPr>
            <a:r>
              <a:rPr lang="en-US" altLang="zh-TW" sz="3100" dirty="0"/>
              <a:t>2.</a:t>
            </a:r>
            <a:r>
              <a:rPr lang="zh-TW" altLang="en-US" sz="3100" dirty="0"/>
              <a:t>塑膠材質的傘面，下降速度最慢，所以推論傘面材質越輕，下降速度越慢。</a:t>
            </a:r>
            <a:endParaRPr lang="en-US" altLang="zh-TW" sz="3100" dirty="0"/>
          </a:p>
          <a:p>
            <a:pPr marL="0" indent="0">
              <a:buNone/>
            </a:pPr>
            <a:r>
              <a:rPr lang="en-US" altLang="zh-TW" sz="3100" dirty="0"/>
              <a:t>3.</a:t>
            </a:r>
            <a:r>
              <a:rPr lang="zh-TW" altLang="en-US" sz="3100" dirty="0"/>
              <a:t>傘面形狀正方形，下降速度最慢。</a:t>
            </a:r>
            <a:endParaRPr lang="en-US" altLang="zh-TW" sz="3100" dirty="0"/>
          </a:p>
          <a:p>
            <a:pPr marL="0" indent="0">
              <a:buNone/>
            </a:pPr>
            <a:r>
              <a:rPr lang="en-US" altLang="zh-TW" sz="3100" dirty="0"/>
              <a:t>4.</a:t>
            </a:r>
            <a:r>
              <a:rPr lang="zh-TW" altLang="en-US" sz="3100" dirty="0"/>
              <a:t>線數</a:t>
            </a:r>
            <a:r>
              <a:rPr lang="en-US" altLang="zh-TW" sz="3100" dirty="0"/>
              <a:t>8</a:t>
            </a:r>
            <a:r>
              <a:rPr lang="zh-TW" altLang="en-US" sz="3100" dirty="0"/>
              <a:t>條，下降速度最慢，不是線越多下降速度越慢。</a:t>
            </a:r>
            <a:endParaRPr lang="en-US" altLang="zh-TW" sz="3100" dirty="0"/>
          </a:p>
          <a:p>
            <a:pPr marL="0" indent="0">
              <a:buNone/>
            </a:pPr>
            <a:r>
              <a:rPr lang="en-US" altLang="zh-TW" sz="3100" dirty="0"/>
              <a:t>5.</a:t>
            </a:r>
            <a:r>
              <a:rPr lang="zh-TW" altLang="en-US" sz="3200" dirty="0"/>
              <a:t>直</a:t>
            </a:r>
            <a:r>
              <a:rPr lang="zh-TW" altLang="en-US" sz="3100" dirty="0"/>
              <a:t>徑</a:t>
            </a:r>
            <a:r>
              <a:rPr lang="en-US" altLang="zh-TW" sz="3100" dirty="0"/>
              <a:t>60</a:t>
            </a:r>
            <a:r>
              <a:rPr lang="zh-TW" altLang="en-US" sz="3100" dirty="0"/>
              <a:t>公分的傘面，下降速度最慢。</a:t>
            </a:r>
            <a:endParaRPr lang="en-US" altLang="zh-TW" sz="3100" dirty="0"/>
          </a:p>
          <a:p>
            <a:pPr marL="0" indent="0">
              <a:buNone/>
            </a:pPr>
            <a:r>
              <a:rPr lang="en-US" altLang="zh-TW" sz="3100" dirty="0"/>
              <a:t>6.</a:t>
            </a:r>
            <a:r>
              <a:rPr lang="zh-TW" altLang="en-US" sz="3100" dirty="0"/>
              <a:t>製作下降速度最慢的降落傘，線長和傘面直徑要一樣長，傘面材質越輕越好，傘面形狀正方形，線數</a:t>
            </a:r>
            <a:r>
              <a:rPr lang="en-US" altLang="zh-TW" sz="3100" dirty="0"/>
              <a:t>8</a:t>
            </a:r>
            <a:r>
              <a:rPr lang="zh-TW" altLang="en-US" sz="3100" dirty="0"/>
              <a:t>條，傘面面積要大。</a:t>
            </a:r>
            <a:endParaRPr lang="en-US" altLang="zh-TW" sz="3100" dirty="0"/>
          </a:p>
          <a:p>
            <a:pPr marL="0" indent="0">
              <a:buNone/>
            </a:pPr>
            <a:r>
              <a:rPr lang="en-US" altLang="zh-TW" sz="3100" dirty="0"/>
              <a:t>7.</a:t>
            </a:r>
            <a:r>
              <a:rPr lang="zh-TW" altLang="en-US" sz="3100" dirty="0"/>
              <a:t>影響降落傘降落速度的因素有：線長、材質、形狀、線數、傘面面積。</a:t>
            </a:r>
            <a:endParaRPr lang="en-US" altLang="zh-TW" sz="3100" dirty="0"/>
          </a:p>
          <a:p>
            <a:pPr marL="0" indent="0">
              <a:buNone/>
            </a:pPr>
            <a:endParaRPr lang="en-US" altLang="zh-TW" dirty="0"/>
          </a:p>
          <a:p>
            <a:pPr marL="0" indent="0" rtl="0">
              <a:buNone/>
            </a:pP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3965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353F30-ACD9-4DBA-B6CE-A54FA46A1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600586"/>
            <a:ext cx="10058400" cy="3571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8800" dirty="0"/>
              <a:t>謝 謝 聆 聽</a:t>
            </a:r>
          </a:p>
        </p:txBody>
      </p:sp>
    </p:spTree>
    <p:extLst>
      <p:ext uri="{BB962C8B-B14F-4D97-AF65-F5344CB8AC3E}">
        <p14:creationId xmlns:p14="http://schemas.microsoft.com/office/powerpoint/2010/main" val="30508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47D4D6-79BF-473C-8F63-3109BD745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/>
              <a:t>研 究 動 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B3F984-64DF-42FD-84DB-2152085AA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29862"/>
            <a:ext cx="10058400" cy="50995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dirty="0"/>
              <a:t>暑假前老師告訴我們，我們的暑假作業是製作降落傘，開學後再到學校比賽；老師也告訴我們，暑假可以試著做科展。為了結合暑假作業與科展，所以我們決定以「影響降落傘降落速度的因素」為研究主題，這樣的話，只要能找出讓降落傘最慢落地的因素，把這些因素集合起來，做成的降落傘應該就會比較完美了。</a:t>
            </a:r>
            <a:endParaRPr lang="en-US" altLang="zh-TW" sz="3200" dirty="0"/>
          </a:p>
          <a:p>
            <a:endParaRPr lang="en-US" altLang="zh-TW" sz="3200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291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F54401-4231-4E06-86D2-C8D5218B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/>
              <a:t>研 究 目 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D8868D-3A17-4F35-9859-3ACC79975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05707"/>
            <a:ext cx="10058400" cy="44577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dirty="0"/>
              <a:t>1.</a:t>
            </a:r>
            <a:r>
              <a:rPr lang="zh-TW" altLang="en-US" sz="3200" dirty="0"/>
              <a:t>如何製作降落傘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2.</a:t>
            </a:r>
            <a:r>
              <a:rPr lang="zh-TW" altLang="en-US" sz="3200" dirty="0"/>
              <a:t>什麼因素會影響降落傘落地的快慢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3.</a:t>
            </a:r>
            <a:r>
              <a:rPr lang="zh-TW" altLang="en-US" sz="3200" dirty="0"/>
              <a:t>如何讓降落傘最慢落地</a:t>
            </a:r>
            <a:endParaRPr lang="en-US" altLang="zh-TW" sz="32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8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zh-tw" sz="4400" b="1" dirty="0"/>
              <a:t>變</a:t>
            </a:r>
            <a:r>
              <a:rPr lang="zh-TW" altLang="en-US" sz="4400" b="1" dirty="0"/>
              <a:t>   項</a:t>
            </a:r>
            <a:endParaRPr lang="zh-tw" sz="44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817A24-2A66-492E-964C-8483FC5CB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/>
              <a:t>1.</a:t>
            </a:r>
            <a:r>
              <a:rPr lang="zh-TW" altLang="en-US" sz="3200" dirty="0"/>
              <a:t>線長 </a:t>
            </a:r>
            <a:r>
              <a:rPr lang="en-US" altLang="zh-TW" sz="3200" dirty="0"/>
              <a:t>:</a:t>
            </a:r>
            <a:r>
              <a:rPr lang="zh-TW" altLang="en-US" sz="3200" dirty="0"/>
              <a:t> </a:t>
            </a:r>
            <a:r>
              <a:rPr lang="en-US" altLang="zh-TW" sz="3200" dirty="0"/>
              <a:t>30cm,60cm,70cm</a:t>
            </a:r>
          </a:p>
          <a:p>
            <a:pPr marL="0" indent="0">
              <a:buNone/>
            </a:pPr>
            <a:r>
              <a:rPr lang="en-US" altLang="zh-TW" sz="3200" dirty="0"/>
              <a:t>2.</a:t>
            </a:r>
            <a:r>
              <a:rPr lang="zh-TW" altLang="en-US" sz="3200" dirty="0"/>
              <a:t>材質</a:t>
            </a:r>
            <a:r>
              <a:rPr lang="en-US" altLang="zh-TW" sz="3200" dirty="0"/>
              <a:t>:</a:t>
            </a:r>
            <a:r>
              <a:rPr lang="zh-TW" altLang="en-US" sz="3200" dirty="0"/>
              <a:t>紙</a:t>
            </a:r>
            <a:r>
              <a:rPr lang="en-US" altLang="zh-TW" sz="3200" dirty="0"/>
              <a:t>,</a:t>
            </a:r>
            <a:r>
              <a:rPr lang="zh-TW" altLang="en-US" sz="3200" dirty="0"/>
              <a:t>布</a:t>
            </a:r>
            <a:r>
              <a:rPr lang="en-US" altLang="zh-TW" sz="3200" dirty="0"/>
              <a:t>,</a:t>
            </a:r>
            <a:r>
              <a:rPr lang="zh-TW" altLang="en-US" sz="3200" dirty="0"/>
              <a:t>塑膠袋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3.</a:t>
            </a:r>
            <a:r>
              <a:rPr lang="zh-TW" altLang="en-US" sz="3200" dirty="0"/>
              <a:t>傘面形狀</a:t>
            </a:r>
            <a:r>
              <a:rPr lang="en-US" altLang="zh-TW" sz="3200" dirty="0"/>
              <a:t>:</a:t>
            </a:r>
            <a:r>
              <a:rPr lang="zh-TW" altLang="en-US" sz="3200" dirty="0"/>
              <a:t>長方形</a:t>
            </a:r>
            <a:r>
              <a:rPr lang="en-US" altLang="zh-TW" sz="3200" dirty="0"/>
              <a:t>,</a:t>
            </a:r>
            <a:r>
              <a:rPr lang="zh-TW" altLang="en-US" sz="3200" dirty="0"/>
              <a:t>正方形</a:t>
            </a:r>
            <a:r>
              <a:rPr lang="en-US" altLang="zh-TW" sz="3200" dirty="0"/>
              <a:t>,</a:t>
            </a:r>
            <a:r>
              <a:rPr lang="zh-TW" altLang="en-US" sz="3200" dirty="0"/>
              <a:t>八邊形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4.</a:t>
            </a:r>
            <a:r>
              <a:rPr lang="zh-TW" altLang="en-US" sz="3200" dirty="0"/>
              <a:t>線數</a:t>
            </a:r>
            <a:r>
              <a:rPr lang="en-US" altLang="zh-TW" sz="3200" dirty="0"/>
              <a:t>:4</a:t>
            </a:r>
            <a:r>
              <a:rPr lang="zh-TW" altLang="en-US" sz="3200" dirty="0"/>
              <a:t>條</a:t>
            </a:r>
            <a:r>
              <a:rPr lang="en-US" altLang="zh-TW" sz="3200" dirty="0"/>
              <a:t>,8</a:t>
            </a:r>
            <a:r>
              <a:rPr lang="zh-TW" altLang="en-US" sz="3200" dirty="0"/>
              <a:t>條</a:t>
            </a:r>
            <a:r>
              <a:rPr lang="en-US" altLang="zh-TW" sz="3200" dirty="0"/>
              <a:t>,12</a:t>
            </a:r>
            <a:r>
              <a:rPr lang="zh-TW" altLang="en-US" sz="3200" dirty="0"/>
              <a:t>條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5.</a:t>
            </a:r>
            <a:r>
              <a:rPr lang="zh-TW" altLang="en-US" sz="3200" dirty="0"/>
              <a:t>傘面大小</a:t>
            </a:r>
            <a:r>
              <a:rPr lang="en-US" altLang="zh-TW" sz="3200" dirty="0"/>
              <a:t>:</a:t>
            </a:r>
            <a:r>
              <a:rPr lang="zh-TW" altLang="en-US" sz="3200"/>
              <a:t>直徑</a:t>
            </a:r>
            <a:r>
              <a:rPr lang="en-US" altLang="zh-TW" sz="3200" dirty="0"/>
              <a:t>30cm,45cm,60cm</a:t>
            </a:r>
          </a:p>
        </p:txBody>
      </p:sp>
    </p:spTree>
    <p:extLst>
      <p:ext uri="{BB962C8B-B14F-4D97-AF65-F5344CB8AC3E}">
        <p14:creationId xmlns:p14="http://schemas.microsoft.com/office/powerpoint/2010/main" val="5887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5B8000-D306-4C81-B533-B62A191B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/>
              <a:t>實 驗 流 程 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B8D772-1FDF-40AD-9B95-A9C342D6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92" y="1714499"/>
            <a:ext cx="11007970" cy="4627577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3200" dirty="0"/>
              <a:t> 討論研究目的與變項</a:t>
            </a:r>
            <a:endParaRPr lang="en-US" altLang="zh-TW" sz="3200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A476D40-BEB9-4536-B7D0-55BE1D6A2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56" y="1988598"/>
            <a:ext cx="6955500" cy="43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7AA952-28A9-499A-AC4E-8F9EDACE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/>
              <a:t>實 驗 流 程 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A52691-7A86-4D2F-AE59-C7F2FCC16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55" y="1714500"/>
            <a:ext cx="11439007" cy="4457700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3200" dirty="0"/>
              <a:t>製作各變項的降落傘</a:t>
            </a:r>
            <a:endParaRPr lang="en-US" altLang="zh-TW" sz="3200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BEC2D6C-1FE6-4FF0-BBFA-59FE0E6E73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14" y="1714500"/>
            <a:ext cx="6838347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F7869A-2FDE-4926-BB3C-CCA55058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/>
              <a:t>實 驗 流 程 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826AF0-F81F-4F15-AA1C-BFB3A5AE5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415561"/>
            <a:ext cx="11500338" cy="5521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 實測各降落傘落地需要的時間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9538A6-0C53-4BFA-9F5F-852E52F983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2022228"/>
            <a:ext cx="3812617" cy="470877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93BA9D8-2F5E-4175-9B1E-3E2475E65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850" y="2022228"/>
            <a:ext cx="3366119" cy="467262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2565F97-D011-4648-8BFE-DE3A1AD450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89" y="2022228"/>
            <a:ext cx="3518519" cy="46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DF41FA-D454-40EC-900E-C208FCA7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/>
              <a:t>實 驗 流 程 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EC9EFA-BA20-405B-90F5-FEDC9B843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85" y="1714500"/>
            <a:ext cx="11677717" cy="4921192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3000" dirty="0"/>
              <a:t>分析實驗結果，得到結論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F733709-71C8-404F-AC6C-CF4574CBC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17" y="1565032"/>
            <a:ext cx="6760880" cy="50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zh-tw" altLang="zh-TW" sz="4400" b="1" dirty="0"/>
              <a:t>變</a:t>
            </a:r>
            <a:r>
              <a:rPr lang="zh-TW" altLang="en-US" sz="4400" b="1" dirty="0"/>
              <a:t>項</a:t>
            </a:r>
            <a:r>
              <a:rPr lang="en-US" altLang="zh-TW" sz="4400" b="1" dirty="0"/>
              <a:t>:</a:t>
            </a:r>
            <a:r>
              <a:rPr lang="zh-TW" altLang="en-US" sz="4400" b="1" dirty="0"/>
              <a:t>線長 實驗</a:t>
            </a:r>
            <a:r>
              <a:rPr lang="zh-tw" sz="4400" b="1" dirty="0"/>
              <a:t>數據</a:t>
            </a:r>
            <a:r>
              <a:rPr lang="zh-TW" altLang="en-US" sz="4400" b="1" dirty="0"/>
              <a:t>                           </a:t>
            </a:r>
            <a:endParaRPr lang="en-US" sz="44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84088"/>
              </p:ext>
            </p:extLst>
          </p:nvPr>
        </p:nvGraphicFramePr>
        <p:xfrm>
          <a:off x="7373170" y="2445235"/>
          <a:ext cx="4698902" cy="30450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83343">
                  <a:extLst>
                    <a:ext uri="{9D8B030D-6E8A-4147-A177-3AD203B41FA5}">
                      <a16:colId xmlns:a16="http://schemas.microsoft.com/office/drawing/2014/main" val="1635157413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1415174431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1743839685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3321960096"/>
                    </a:ext>
                  </a:extLst>
                </a:gridCol>
              </a:tblGrid>
              <a:tr h="826252">
                <a:tc>
                  <a:txBody>
                    <a:bodyPr/>
                    <a:lstStyle/>
                    <a:p>
                      <a:r>
                        <a:rPr lang="zh-TW" altLang="en-US" dirty="0"/>
                        <a:t>                </a:t>
                      </a:r>
                      <a:endParaRPr lang="en-US" altLang="zh-TW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次數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線長</a:t>
                      </a:r>
                      <a:endParaRPr lang="en-US" altLang="zh-T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r>
                        <a:rPr lang="en-US" altLang="zh-TW" dirty="0"/>
                        <a:t>30cm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r>
                        <a:rPr lang="en-US" altLang="zh-TW" dirty="0"/>
                        <a:t>60cm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/>
                    </a:p>
                    <a:p>
                      <a:pPr algn="ctr"/>
                      <a:r>
                        <a:rPr lang="en-US" altLang="zh-TW" dirty="0"/>
                        <a:t>70cm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755423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1.19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3.44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2.82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642616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2.71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3.12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2.83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099870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2.56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3.00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3.40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676886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2.47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4.18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3.50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348515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2.28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2.44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3.47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665517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平均值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2.242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3.236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3.204</a:t>
                      </a:r>
                      <a:r>
                        <a:rPr lang="zh-TW" altLang="en-US" dirty="0"/>
                        <a:t>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074799"/>
                  </a:ext>
                </a:extLst>
              </a:tr>
            </a:tbl>
          </a:graphicData>
        </a:graphic>
      </p:graphicFrame>
      <p:graphicFrame>
        <p:nvGraphicFramePr>
          <p:cNvPr id="7" name="物件 6">
            <a:extLst>
              <a:ext uri="{FF2B5EF4-FFF2-40B4-BE49-F238E27FC236}">
                <a16:creationId xmlns:a16="http://schemas.microsoft.com/office/drawing/2014/main" id="{A69BA606-7127-4699-BB1D-BD906EDBA5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744203"/>
              </p:ext>
            </p:extLst>
          </p:nvPr>
        </p:nvGraphicFramePr>
        <p:xfrm>
          <a:off x="258475" y="1818120"/>
          <a:ext cx="6921723" cy="4422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Worksheet" r:id="rId4" imgW="6614151" imgH="3901392" progId="Excel.Sheet.12">
                  <p:embed/>
                </p:oleObj>
              </mc:Choice>
              <mc:Fallback>
                <p:oleObj name="Worksheet" r:id="rId4" imgW="6614151" imgH="39013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475" y="1818120"/>
                        <a:ext cx="6921723" cy="4422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55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科學專案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792993_TF02922647_TF02922647.potx" id="{BBB16F41-34FC-47EC-B482-9643B21BCAB7}" vid="{A4ECF08A-D948-4F84-A821-18EFE4635F03}"/>
    </a:ext>
  </a:extLst>
</a:theme>
</file>

<file path=ppt/theme/theme2.xml><?xml version="1.0" encoding="utf-8"?>
<a:theme xmlns:a="http://schemas.openxmlformats.org/drawingml/2006/main" name="Office 佈景主題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科學專案簡報 (寬螢幕)</Template>
  <TotalTime>492</TotalTime>
  <Words>711</Words>
  <Application>Microsoft Office PowerPoint</Application>
  <PresentationFormat>寬螢幕</PresentationFormat>
  <Paragraphs>327</Paragraphs>
  <Slides>15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Microsoft JhengHei UI</vt:lpstr>
      <vt:lpstr>Arial</vt:lpstr>
      <vt:lpstr>Calibri</vt:lpstr>
      <vt:lpstr>科學專案 16x9</vt:lpstr>
      <vt:lpstr>Worksheet</vt:lpstr>
      <vt:lpstr>影響降落傘降落速度的因素</vt:lpstr>
      <vt:lpstr>研 究 動 機</vt:lpstr>
      <vt:lpstr>研 究 目 的</vt:lpstr>
      <vt:lpstr>變   項</vt:lpstr>
      <vt:lpstr>實 驗 流 程 一</vt:lpstr>
      <vt:lpstr>實 驗 流 程 二</vt:lpstr>
      <vt:lpstr>實 驗 流 程 三</vt:lpstr>
      <vt:lpstr>實 驗 流 程 四</vt:lpstr>
      <vt:lpstr>變項:線長 實驗數據                           </vt:lpstr>
      <vt:lpstr>變項:材質 實驗數據                           </vt:lpstr>
      <vt:lpstr>                     變項:形狀 實驗數據</vt:lpstr>
      <vt:lpstr>變項:線數 實驗數據</vt:lpstr>
      <vt:lpstr>變項:傘面大小 實驗數據</vt:lpstr>
      <vt:lpstr>結   論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影響降落傘降落速度的因素</dc:title>
  <dc:creator>shoha</dc:creator>
  <cp:lastModifiedBy>Sunny Hsu</cp:lastModifiedBy>
  <cp:revision>46</cp:revision>
  <dcterms:created xsi:type="dcterms:W3CDTF">2018-09-10T09:33:01Z</dcterms:created>
  <dcterms:modified xsi:type="dcterms:W3CDTF">2018-12-17T15:12:22Z</dcterms:modified>
</cp:coreProperties>
</file>