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0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5976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89203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3069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47702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09479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99270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1972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26125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781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95881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48229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6165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55378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17446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68995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30427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36495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3443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480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10247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56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18070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42194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297592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41191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45264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8552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926392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48491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03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73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00123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6520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321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94868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50659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143000" y="1122362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1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469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400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623591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77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469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400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469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400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469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400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469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400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469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400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88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88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469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400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5905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469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400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469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400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.xuite.net/c.dragon4/twblog/129912097-%E4%B8%AD%E6%B8%AF%E4%BA%A4%E6%B5%81%E9%81%93%E4%B8%8B%E7%9A%84%E7%99%BD%E9%B7%BA%E9%B7%A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.tw/url?sa=i&amp;rct=j&amp;q=&amp;esrc=s&amp;source=images&amp;cd=&amp;ved=0ahUKEwjEs8H59-fTAhVEW7wKHTDbCvoQjB0IBg&amp;url=http://www.appledaily.com.tw/realtimenews/article/new/20130712/224126/&amp;psig=AFQjCNF4WnzoyDwCNhA6Jyrb5pRAq18apg&amp;ust=1494595360617085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photor432/1419600210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xeno-canto.org/344142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683568" y="476672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zh-TW" sz="7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夜晚捕食者—夜鷺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0" y="6088557"/>
            <a:ext cx="5723791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zh-TW" sz="4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作者:郭松鈞&amp;賴彥璋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7" name="Shape 147"/>
          <p:cNvSpPr txBox="1"/>
          <p:nvPr/>
        </p:nvSpPr>
        <p:spPr>
          <a:xfrm>
            <a:off x="235132" y="159781"/>
            <a:ext cx="9022079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zh-TW" sz="4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眼睛紅色的夜鷺，能在光線微弱的環境下活動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0" y="6088557"/>
            <a:ext cx="7839986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4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資料來源:Xuite日誌- 隨意窩</a:t>
            </a:r>
          </a:p>
        </p:txBody>
      </p:sp>
      <p:sp>
        <p:nvSpPr>
          <p:cNvPr id="149" name="Shape 149"/>
          <p:cNvSpPr/>
          <p:nvPr/>
        </p:nvSpPr>
        <p:spPr>
          <a:xfrm>
            <a:off x="7702578" y="6550223"/>
            <a:ext cx="1441420" cy="307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透過水面看東西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5" name="Shape 155"/>
          <p:cNvSpPr txBox="1"/>
          <p:nvPr/>
        </p:nvSpPr>
        <p:spPr>
          <a:xfrm>
            <a:off x="61546" y="597877"/>
            <a:ext cx="9012115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夜鷺喜歡在河、溪或是池塘的岸邊捕捉水中較大的魚吃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6" name="Shape 166"/>
          <p:cNvSpPr/>
          <p:nvPr/>
        </p:nvSpPr>
        <p:spPr>
          <a:xfrm>
            <a:off x="4468023" y="1981175"/>
            <a:ext cx="2864594" cy="1099157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4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真好吃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2" name="Shape 172"/>
          <p:cNvSpPr/>
          <p:nvPr/>
        </p:nvSpPr>
        <p:spPr>
          <a:xfrm>
            <a:off x="5051348" y="1907148"/>
            <a:ext cx="2808310" cy="864095"/>
          </a:xfrm>
          <a:prstGeom prst="wedgeEllipseCallout">
            <a:avLst>
              <a:gd name="adj1" fmla="val -48487"/>
              <a:gd name="adj2" fmla="val 68298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zh-TW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抓到了!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-43960" y="140756"/>
            <a:ext cx="9187962" cy="14176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Calibri"/>
              <a:buNone/>
            </a:pPr>
            <a:r>
              <a:rPr lang="zh-TW" sz="4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夜鷺是機會主義者，以魚、蝦、青蛙和昆蟲為主食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26"/>
            <a:ext cx="9144000" cy="6845674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9" name="Shape 179"/>
          <p:cNvSpPr txBox="1"/>
          <p:nvPr/>
        </p:nvSpPr>
        <p:spPr>
          <a:xfrm>
            <a:off x="123093" y="5767753"/>
            <a:ext cx="6893169" cy="1015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zh-TW" sz="6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資料來源:維基百科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85" name="Shape 185"/>
          <p:cNvSpPr txBox="1"/>
          <p:nvPr/>
        </p:nvSpPr>
        <p:spPr>
          <a:xfrm>
            <a:off x="70339" y="5855676"/>
            <a:ext cx="5706205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資料來源:維基百科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91" name="Shape 191"/>
          <p:cNvSpPr/>
          <p:nvPr/>
        </p:nvSpPr>
        <p:spPr>
          <a:xfrm>
            <a:off x="3683196" y="2299466"/>
            <a:ext cx="792086" cy="810218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97" name="Shape 197"/>
          <p:cNvSpPr txBox="1"/>
          <p:nvPr/>
        </p:nvSpPr>
        <p:spPr>
          <a:xfrm>
            <a:off x="-96715" y="360485"/>
            <a:ext cx="9460523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lang="zh-TW" sz="4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紅樹林及水田附近的竹林、果園都可以看到夜鷺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3525026" y="0"/>
            <a:ext cx="2753854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zh-TW" sz="9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大綱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836020" y="2220683"/>
            <a:ext cx="7759338" cy="44587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zh-TW" sz="54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zh-TW" sz="5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夜鷺特徵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zh-TW" sz="54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zh-TW" sz="5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常吃的食物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zh-TW" sz="54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zh-TW" sz="5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分布地區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zh-TW" sz="54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r>
              <a:rPr lang="zh-TW" sz="5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夜鷺的習性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03" name="Shape 203"/>
          <p:cNvSpPr/>
          <p:nvPr/>
        </p:nvSpPr>
        <p:spPr>
          <a:xfrm>
            <a:off x="3912042" y="1169145"/>
            <a:ext cx="3212326" cy="946205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zh-TW" sz="5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食物哩?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09" name="Shape 209"/>
          <p:cNvSpPr txBox="1"/>
          <p:nvPr/>
        </p:nvSpPr>
        <p:spPr>
          <a:xfrm>
            <a:off x="0" y="0"/>
            <a:ext cx="9144000" cy="1912859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Arial"/>
              <a:buNone/>
            </a:pPr>
            <a:r>
              <a:rPr lang="zh-TW" sz="60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中港交流道旁也是夜鷺出現的地方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-87464" y="5955528"/>
            <a:ext cx="6981245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4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資料來源:</a:t>
            </a:r>
            <a:r>
              <a:rPr lang="zh-TW" sz="4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蘋果日報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753599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16" name="Shape 216"/>
          <p:cNvSpPr txBox="1"/>
          <p:nvPr/>
        </p:nvSpPr>
        <p:spPr>
          <a:xfrm>
            <a:off x="-111318" y="340009"/>
            <a:ext cx="9605175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4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夜鷺會和黃頭鷺、小白鷺一起過生活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-111318" y="5901973"/>
            <a:ext cx="8833899" cy="9560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Arial"/>
              <a:buNone/>
            </a:pPr>
            <a:r>
              <a:rPr lang="zh-TW" sz="6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資料來源:</a:t>
            </a:r>
            <a:r>
              <a:rPr lang="zh-TW" sz="6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Flickr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8" name="Shape 228"/>
          <p:cNvSpPr txBox="1"/>
          <p:nvPr/>
        </p:nvSpPr>
        <p:spPr>
          <a:xfrm>
            <a:off x="262388" y="221103"/>
            <a:ext cx="8483658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Arial"/>
              <a:buNone/>
            </a:pPr>
            <a:r>
              <a:rPr lang="zh-TW" sz="5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夜鷺喜歡站在河邊找食物吃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 descr="点选图片以查看原图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306962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4" name="Shape 234"/>
          <p:cNvSpPr/>
          <p:nvPr/>
        </p:nvSpPr>
        <p:spPr>
          <a:xfrm>
            <a:off x="4535785" y="2405958"/>
            <a:ext cx="4300396" cy="914400"/>
          </a:xfrm>
          <a:prstGeom prst="wedgeEllipseCallout">
            <a:avLst>
              <a:gd name="adj1" fmla="val -32833"/>
              <a:gd name="adj2" fmla="val 78342"/>
            </a:avLst>
          </a:pr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Arial"/>
              <a:buNone/>
            </a:pPr>
            <a:r>
              <a:rPr lang="zh-TW" sz="32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大家好我是黑鳶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/>
          <p:nvPr/>
        </p:nvSpPr>
        <p:spPr>
          <a:xfrm>
            <a:off x="4780230" y="4916032"/>
            <a:ext cx="3567065" cy="12765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Arial"/>
              <a:buNone/>
            </a:pPr>
            <a:r>
              <a:rPr lang="zh-TW" sz="32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夜鷺的天敵也有蛇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2064" y="-231965"/>
            <a:ext cx="9608129" cy="732193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/>
          <p:nvPr/>
        </p:nvSpPr>
        <p:spPr>
          <a:xfrm>
            <a:off x="355779" y="430302"/>
            <a:ext cx="8648521" cy="10156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zh-TW" sz="60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夜鷺在台灣為普遍的留鳥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52" name="Shape 252"/>
          <p:cNvSpPr txBox="1"/>
          <p:nvPr/>
        </p:nvSpPr>
        <p:spPr>
          <a:xfrm>
            <a:off x="1248508" y="589085"/>
            <a:ext cx="6787661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zh-TW" sz="72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夜鷺是群體動物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 descr="点选图片以查看原图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5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7" name="Shape 97"/>
          <p:cNvSpPr/>
          <p:nvPr/>
        </p:nvSpPr>
        <p:spPr>
          <a:xfrm>
            <a:off x="3471026" y="1140325"/>
            <a:ext cx="2520279" cy="936103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555724" y="309330"/>
            <a:ext cx="8350883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Calibri"/>
              <a:buNone/>
            </a:pPr>
            <a:r>
              <a:rPr lang="zh-TW" sz="4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夜鷺在繁殖期間會長出飾羽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6928338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78" name="Shape 278"/>
          <p:cNvSpPr/>
          <p:nvPr/>
        </p:nvSpPr>
        <p:spPr>
          <a:xfrm>
            <a:off x="3792773" y="1116008"/>
            <a:ext cx="3983602" cy="1054695"/>
          </a:xfrm>
          <a:prstGeom prst="wedgeEllipseCallout">
            <a:avLst>
              <a:gd name="adj1" fmla="val -29395"/>
              <a:gd name="adj2" fmla="val 77442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我才不要吐給你看呢!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325312" y="0"/>
            <a:ext cx="8493369" cy="923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Calibri"/>
              <a:buNone/>
            </a:pPr>
            <a:r>
              <a:rPr lang="zh-TW" sz="5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夜鷺會吐出食物來自我防衛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85" name="Shape 285"/>
          <p:cNvSpPr txBox="1"/>
          <p:nvPr/>
        </p:nvSpPr>
        <p:spPr>
          <a:xfrm>
            <a:off x="254976" y="325312"/>
            <a:ext cx="3165230" cy="9848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4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XC344142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4800598" y="158256"/>
            <a:ext cx="4176346" cy="923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25000"/>
              <a:buFont typeface="Arial"/>
              <a:buNone/>
            </a:pPr>
            <a:r>
              <a:rPr lang="zh-TW" sz="5400" b="1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夜鷺的叫聲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92" name="Shape 292"/>
          <p:cNvSpPr/>
          <p:nvPr/>
        </p:nvSpPr>
        <p:spPr>
          <a:xfrm>
            <a:off x="0" y="1547445"/>
            <a:ext cx="4961613" cy="1037492"/>
          </a:xfrm>
          <a:prstGeom prst="wedgeEllipseCallout">
            <a:avLst>
              <a:gd name="adj1" fmla="val 30451"/>
              <a:gd name="adj2" fmla="val 93008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謝謝大家的觀賞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4" name="Shape 104"/>
          <p:cNvSpPr txBox="1"/>
          <p:nvPr/>
        </p:nvSpPr>
        <p:spPr>
          <a:xfrm>
            <a:off x="527537" y="641839"/>
            <a:ext cx="8713176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繁殖季結束後飾羽就會掉落</a:t>
            </a:r>
          </a:p>
        </p:txBody>
      </p:sp>
      <p:sp>
        <p:nvSpPr>
          <p:cNvPr id="105" name="Shape 105"/>
          <p:cNvSpPr/>
          <p:nvPr/>
        </p:nvSpPr>
        <p:spPr>
          <a:xfrm>
            <a:off x="3877407" y="2769575"/>
            <a:ext cx="1116623" cy="439614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1" name="Shape 111"/>
          <p:cNvSpPr/>
          <p:nvPr/>
        </p:nvSpPr>
        <p:spPr>
          <a:xfrm>
            <a:off x="145439" y="2376900"/>
            <a:ext cx="4622001" cy="879229"/>
          </a:xfrm>
          <a:prstGeom prst="wedgeEllipseCallout">
            <a:avLst>
              <a:gd name="adj1" fmla="val 31984"/>
              <a:gd name="adj2" fmla="val 86500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找不到資料啦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1531704" y="320783"/>
            <a:ext cx="6471472" cy="923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Calibri"/>
              <a:buNone/>
            </a:pPr>
            <a:r>
              <a:rPr lang="zh-TW" sz="5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夜鷺公母難以區分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 descr="http://class.tn.edu.tw/uploads/tad_web/255/page/image/%E5%A4%9C%E9%B7%BA%E4%BA%9E%E6%88%90%E9%B3%A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8" name="Shape 118"/>
          <p:cNvSpPr txBox="1"/>
          <p:nvPr/>
        </p:nvSpPr>
        <p:spPr>
          <a:xfrm>
            <a:off x="3403673" y="366700"/>
            <a:ext cx="5326500" cy="1569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亞成鳥背面褐色，有淡黃褐色斑點。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 descr="点选图片以查看原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29" name="Shape 129"/>
          <p:cNvSpPr/>
          <p:nvPr/>
        </p:nvSpPr>
        <p:spPr>
          <a:xfrm>
            <a:off x="4784682" y="190831"/>
            <a:ext cx="3382027" cy="1655714"/>
          </a:xfrm>
          <a:prstGeom prst="wedgeEllipseCallout">
            <a:avLst>
              <a:gd name="adj1" fmla="val -33396"/>
              <a:gd name="adj2" fmla="val 63660"/>
            </a:avLst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FFFF"/>
              </a:buClr>
              <a:buSzPct val="25000"/>
              <a:buFont typeface="Arial"/>
              <a:buNone/>
            </a:pPr>
            <a:r>
              <a:rPr lang="zh-TW" sz="3200" b="1" i="0" u="none" strike="noStrike" cap="none">
                <a:solidFill>
                  <a:srgbClr val="66FFFF"/>
                </a:solidFill>
                <a:latin typeface="Arial"/>
                <a:ea typeface="Arial"/>
                <a:cs typeface="Arial"/>
                <a:sym typeface="Arial"/>
              </a:rPr>
              <a:t>我們什麼時候才會長大啊</a:t>
            </a:r>
          </a:p>
        </p:txBody>
      </p:sp>
      <p:sp>
        <p:nvSpPr>
          <p:cNvPr id="130" name="Shape 130"/>
          <p:cNvSpPr/>
          <p:nvPr/>
        </p:nvSpPr>
        <p:spPr>
          <a:xfrm>
            <a:off x="430260" y="1357808"/>
            <a:ext cx="2160240" cy="720080"/>
          </a:xfrm>
          <a:prstGeom prst="wedgeEllipseCallout">
            <a:avLst>
              <a:gd name="adj1" fmla="val 48748"/>
              <a:gd name="adj2" fmla="val 69458"/>
            </a:avLst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FFFF"/>
              </a:buClr>
              <a:buSzPct val="25000"/>
              <a:buFont typeface="Arial"/>
              <a:buNone/>
            </a:pPr>
            <a:r>
              <a:rPr lang="zh-TW" sz="3200" b="1" i="0" u="none" strike="noStrike" cap="none">
                <a:solidFill>
                  <a:srgbClr val="66FFFF"/>
                </a:solidFill>
                <a:latin typeface="Arial"/>
                <a:ea typeface="Arial"/>
                <a:cs typeface="Arial"/>
                <a:sym typeface="Arial"/>
              </a:rPr>
              <a:t>不知道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28600" cap="sq" cmpd="thickThin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6" name="Shape 136"/>
          <p:cNvSpPr txBox="1"/>
          <p:nvPr/>
        </p:nvSpPr>
        <p:spPr>
          <a:xfrm>
            <a:off x="0" y="573931"/>
            <a:ext cx="9289915" cy="923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Arial"/>
              <a:buNone/>
            </a:pPr>
            <a:r>
              <a:rPr lang="zh-TW" sz="5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黑冠麻鷺和夜鷺很容易被搞混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</Words>
  <Application>Microsoft Office PowerPoint</Application>
  <PresentationFormat>如螢幕大小 (4:3)</PresentationFormat>
  <Paragraphs>40</Paragraphs>
  <Slides>35</Slides>
  <Notes>35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佈景主題</vt:lpstr>
      <vt:lpstr>夜晚捕食者—夜鷺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夜晚捕食者—夜鷺</dc:title>
  <cp:lastModifiedBy>panda</cp:lastModifiedBy>
  <cp:revision>1</cp:revision>
  <dcterms:modified xsi:type="dcterms:W3CDTF">2017-06-07T15:17:36Z</dcterms:modified>
</cp:coreProperties>
</file>