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sldIdLst>
    <p:sldId id="256" r:id="rId4"/>
    <p:sldId id="280" r:id="rId5"/>
    <p:sldId id="257" r:id="rId6"/>
    <p:sldId id="281" r:id="rId7"/>
    <p:sldId id="259" r:id="rId8"/>
    <p:sldId id="258" r:id="rId9"/>
    <p:sldId id="263" r:id="rId10"/>
    <p:sldId id="271" r:id="rId11"/>
    <p:sldId id="274" r:id="rId12"/>
    <p:sldId id="277" r:id="rId13"/>
    <p:sldId id="272" r:id="rId14"/>
    <p:sldId id="273" r:id="rId15"/>
    <p:sldId id="275" r:id="rId16"/>
    <p:sldId id="265" r:id="rId17"/>
    <p:sldId id="278" r:id="rId18"/>
    <p:sldId id="270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C912E6E4-15FB-4ACE-AF15-101CD32852B2}">
          <p14:sldIdLst>
            <p14:sldId id="256"/>
            <p14:sldId id="280"/>
            <p14:sldId id="257"/>
          </p14:sldIdLst>
        </p14:section>
        <p14:section name="未命名的章節" id="{27A1F264-D534-4809-BA4B-90A9D105824D}">
          <p14:sldIdLst>
            <p14:sldId id="281"/>
            <p14:sldId id="259"/>
            <p14:sldId id="258"/>
            <p14:sldId id="263"/>
            <p14:sldId id="271"/>
            <p14:sldId id="274"/>
            <p14:sldId id="277"/>
            <p14:sldId id="272"/>
            <p14:sldId id="273"/>
            <p14:sldId id="275"/>
            <p14:sldId id="265"/>
            <p14:sldId id="278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E858"/>
    <a:srgbClr val="BCD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65336" autoAdjust="0"/>
  </p:normalViewPr>
  <p:slideViewPr>
    <p:cSldViewPr>
      <p:cViewPr>
        <p:scale>
          <a:sx n="70" d="100"/>
          <a:sy n="70" d="100"/>
        </p:scale>
        <p:origin x="-2022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3F1F-A615-41FC-A575-90459509107D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801-2840-4303-9E58-C3DB7CE54E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3F1F-A615-41FC-A575-90459509107D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801-2840-4303-9E58-C3DB7CE54E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3F1F-A615-41FC-A575-90459509107D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801-2840-4303-9E58-C3DB7CE54E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4D51-6EE9-4C98-9DC4-B6C79DB6FB0D}" type="datetime1">
              <a:rPr lang="zh-TW" altLang="en-US" smtClean="0">
                <a:solidFill>
                  <a:srgbClr val="DFDCB7"/>
                </a:solidFill>
              </a:rPr>
              <a:pPr/>
              <a:t>2019/12/10</a:t>
            </a:fld>
            <a:endParaRPr lang="zh-TW" alt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801-2840-4303-9E58-C3DB7CE54E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8906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9F7-37BF-42F0-8452-2CCBDB76A99F}" type="datetime1">
              <a:rPr lang="zh-TW" altLang="en-US" smtClean="0">
                <a:solidFill>
                  <a:srgbClr val="DFDCB7"/>
                </a:solidFill>
              </a:rPr>
              <a:pPr/>
              <a:t>2019/12/10</a:t>
            </a:fld>
            <a:endParaRPr lang="zh-TW" alt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801-2840-4303-9E58-C3DB7CE54E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4288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EFE5E-CEBA-4798-8F53-EB518DF57AAE}" type="datetime1">
              <a:rPr lang="zh-TW" altLang="en-US" smtClean="0">
                <a:solidFill>
                  <a:srgbClr val="DFDCB7"/>
                </a:solidFill>
              </a:rPr>
              <a:pPr/>
              <a:t>2019/12/10</a:t>
            </a:fld>
            <a:endParaRPr lang="zh-TW" alt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801-2840-4303-9E58-C3DB7CE54E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6835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D234-47B4-4EF6-BAB3-3649E2E0C020}" type="datetime1">
              <a:rPr lang="zh-TW" altLang="en-US" smtClean="0">
                <a:solidFill>
                  <a:srgbClr val="DFDCB7"/>
                </a:solidFill>
              </a:rPr>
              <a:pPr/>
              <a:t>2019/12/10</a:t>
            </a:fld>
            <a:endParaRPr lang="zh-TW" alt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801-2840-4303-9E58-C3DB7CE54E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1769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4969-D217-490F-A4ED-FA302E595323}" type="datetime1">
              <a:rPr lang="zh-TW" altLang="en-US" smtClean="0">
                <a:solidFill>
                  <a:srgbClr val="DFDCB7"/>
                </a:solidFill>
              </a:rPr>
              <a:pPr/>
              <a:t>2019/12/10</a:t>
            </a:fld>
            <a:endParaRPr lang="zh-TW" altLang="en-US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801-2840-4303-9E58-C3DB7CE54E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6897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5A30-35C8-44F1-901A-6602CA505633}" type="datetime1">
              <a:rPr lang="zh-TW" altLang="en-US" smtClean="0">
                <a:solidFill>
                  <a:srgbClr val="DFDCB7"/>
                </a:solidFill>
              </a:rPr>
              <a:pPr/>
              <a:t>2019/12/10</a:t>
            </a:fld>
            <a:endParaRPr lang="zh-TW" altLang="en-US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801-2840-4303-9E58-C3DB7CE54E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0180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14B8-9BFD-413C-9786-783D11199F87}" type="datetime1">
              <a:rPr lang="zh-TW" altLang="en-US" smtClean="0">
                <a:solidFill>
                  <a:srgbClr val="DFDCB7"/>
                </a:solidFill>
              </a:rPr>
              <a:pPr/>
              <a:t>2019/12/10</a:t>
            </a:fld>
            <a:endParaRPr lang="zh-TW" altLang="en-US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801-2840-4303-9E58-C3DB7CE54E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4834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7E1C-E5C0-4674-AE1F-E97DB26C4F27}" type="datetime1">
              <a:rPr lang="zh-TW" altLang="en-US" smtClean="0">
                <a:solidFill>
                  <a:srgbClr val="DFDCB7"/>
                </a:solidFill>
              </a:rPr>
              <a:pPr/>
              <a:t>2019/12/10</a:t>
            </a:fld>
            <a:endParaRPr lang="zh-TW" alt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801-2840-4303-9E58-C3DB7CE54E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83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3F1F-A615-41FC-A575-90459509107D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801-2840-4303-9E58-C3DB7CE54E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A894-6924-4CDA-8BAB-654DB514C9C9}" type="datetime1">
              <a:rPr lang="zh-TW" altLang="en-US" smtClean="0">
                <a:solidFill>
                  <a:srgbClr val="DFDCB7"/>
                </a:solidFill>
              </a:rPr>
              <a:pPr/>
              <a:t>2019/12/10</a:t>
            </a:fld>
            <a:endParaRPr lang="zh-TW" alt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A3801-2840-4303-9E58-C3DB7CE54E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713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BE526-D20E-4011-B3EA-3D7218B74297}" type="datetime1">
              <a:rPr lang="zh-TW" altLang="en-US" smtClean="0">
                <a:solidFill>
                  <a:srgbClr val="DFDCB7"/>
                </a:solidFill>
              </a:rPr>
              <a:pPr/>
              <a:t>2019/12/10</a:t>
            </a:fld>
            <a:endParaRPr lang="zh-TW" alt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801-2840-4303-9E58-C3DB7CE54E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4514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279B-9445-4DC1-BD94-080CB312841D}" type="datetime1">
              <a:rPr lang="zh-TW" altLang="en-US" smtClean="0">
                <a:solidFill>
                  <a:srgbClr val="DFDCB7"/>
                </a:solidFill>
              </a:rPr>
              <a:pPr/>
              <a:t>2019/12/10</a:t>
            </a:fld>
            <a:endParaRPr lang="zh-TW" alt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801-2840-4303-9E58-C3DB7CE54E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9228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4D51-6EE9-4C98-9DC4-B6C79DB6FB0D}" type="datetime1">
              <a:rPr lang="zh-TW" altLang="en-US" smtClean="0">
                <a:solidFill>
                  <a:srgbClr val="DFDCB7"/>
                </a:solidFill>
              </a:rPr>
              <a:pPr/>
              <a:t>2019/12/10</a:t>
            </a:fld>
            <a:endParaRPr lang="zh-TW" alt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801-2840-4303-9E58-C3DB7CE54E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4860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9F7-37BF-42F0-8452-2CCBDB76A99F}" type="datetime1">
              <a:rPr lang="zh-TW" altLang="en-US" smtClean="0">
                <a:solidFill>
                  <a:srgbClr val="DFDCB7"/>
                </a:solidFill>
              </a:rPr>
              <a:pPr/>
              <a:t>2019/12/10</a:t>
            </a:fld>
            <a:endParaRPr lang="zh-TW" alt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801-2840-4303-9E58-C3DB7CE54E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2852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EFE5E-CEBA-4798-8F53-EB518DF57AAE}" type="datetime1">
              <a:rPr lang="zh-TW" altLang="en-US" smtClean="0">
                <a:solidFill>
                  <a:srgbClr val="DFDCB7"/>
                </a:solidFill>
              </a:rPr>
              <a:pPr/>
              <a:t>2019/12/10</a:t>
            </a:fld>
            <a:endParaRPr lang="zh-TW" alt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801-2840-4303-9E58-C3DB7CE54E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5492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D234-47B4-4EF6-BAB3-3649E2E0C020}" type="datetime1">
              <a:rPr lang="zh-TW" altLang="en-US" smtClean="0">
                <a:solidFill>
                  <a:srgbClr val="DFDCB7"/>
                </a:solidFill>
              </a:rPr>
              <a:pPr/>
              <a:t>2019/12/10</a:t>
            </a:fld>
            <a:endParaRPr lang="zh-TW" alt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801-2840-4303-9E58-C3DB7CE54E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6555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4969-D217-490F-A4ED-FA302E595323}" type="datetime1">
              <a:rPr lang="zh-TW" altLang="en-US" smtClean="0">
                <a:solidFill>
                  <a:srgbClr val="DFDCB7"/>
                </a:solidFill>
              </a:rPr>
              <a:pPr/>
              <a:t>2019/12/10</a:t>
            </a:fld>
            <a:endParaRPr lang="zh-TW" altLang="en-US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801-2840-4303-9E58-C3DB7CE54E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4092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5A30-35C8-44F1-901A-6602CA505633}" type="datetime1">
              <a:rPr lang="zh-TW" altLang="en-US" smtClean="0">
                <a:solidFill>
                  <a:srgbClr val="DFDCB7"/>
                </a:solidFill>
              </a:rPr>
              <a:pPr/>
              <a:t>2019/12/10</a:t>
            </a:fld>
            <a:endParaRPr lang="zh-TW" altLang="en-US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801-2840-4303-9E58-C3DB7CE54E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76491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14B8-9BFD-413C-9786-783D11199F87}" type="datetime1">
              <a:rPr lang="zh-TW" altLang="en-US" smtClean="0">
                <a:solidFill>
                  <a:srgbClr val="DFDCB7"/>
                </a:solidFill>
              </a:rPr>
              <a:pPr/>
              <a:t>2019/12/10</a:t>
            </a:fld>
            <a:endParaRPr lang="zh-TW" altLang="en-US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801-2840-4303-9E58-C3DB7CE54E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268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3F1F-A615-41FC-A575-90459509107D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801-2840-4303-9E58-C3DB7CE54E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7E1C-E5C0-4674-AE1F-E97DB26C4F27}" type="datetime1">
              <a:rPr lang="zh-TW" altLang="en-US" smtClean="0">
                <a:solidFill>
                  <a:srgbClr val="DFDCB7"/>
                </a:solidFill>
              </a:rPr>
              <a:pPr/>
              <a:t>2019/12/10</a:t>
            </a:fld>
            <a:endParaRPr lang="zh-TW" alt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801-2840-4303-9E58-C3DB7CE54E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14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A894-6924-4CDA-8BAB-654DB514C9C9}" type="datetime1">
              <a:rPr lang="zh-TW" altLang="en-US" smtClean="0">
                <a:solidFill>
                  <a:srgbClr val="DFDCB7"/>
                </a:solidFill>
              </a:rPr>
              <a:pPr/>
              <a:t>2019/12/10</a:t>
            </a:fld>
            <a:endParaRPr lang="zh-TW" alt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A3801-2840-4303-9E58-C3DB7CE54E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513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BE526-D20E-4011-B3EA-3D7218B74297}" type="datetime1">
              <a:rPr lang="zh-TW" altLang="en-US" smtClean="0">
                <a:solidFill>
                  <a:srgbClr val="DFDCB7"/>
                </a:solidFill>
              </a:rPr>
              <a:pPr/>
              <a:t>2019/12/10</a:t>
            </a:fld>
            <a:endParaRPr lang="zh-TW" alt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801-2840-4303-9E58-C3DB7CE54E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7087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279B-9445-4DC1-BD94-080CB312841D}" type="datetime1">
              <a:rPr lang="zh-TW" altLang="en-US" smtClean="0">
                <a:solidFill>
                  <a:srgbClr val="DFDCB7"/>
                </a:solidFill>
              </a:rPr>
              <a:pPr/>
              <a:t>2019/12/10</a:t>
            </a:fld>
            <a:endParaRPr lang="zh-TW" alt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801-2840-4303-9E58-C3DB7CE54E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834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3F1F-A615-41FC-A575-90459509107D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801-2840-4303-9E58-C3DB7CE54E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3F1F-A615-41FC-A575-90459509107D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801-2840-4303-9E58-C3DB7CE54E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3F1F-A615-41FC-A575-90459509107D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801-2840-4303-9E58-C3DB7CE54E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3F1F-A615-41FC-A575-90459509107D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801-2840-4303-9E58-C3DB7CE54E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3F1F-A615-41FC-A575-90459509107D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801-2840-4303-9E58-C3DB7CE54E6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3F1F-A615-41FC-A575-90459509107D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A3801-2840-4303-9E58-C3DB7CE54E6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C6A3801-2840-4303-9E58-C3DB7CE54E6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6CE3F1F-A615-41FC-A575-90459509107D}" type="datetimeFigureOut">
              <a:rPr lang="zh-TW" altLang="en-US" smtClean="0"/>
              <a:t>2019/12/10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C6A3801-2840-4303-9E58-C3DB7CE54E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zh-TW" altLang="en-US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65576EE-A0BB-4FA4-868D-B6342068A7C7}" type="datetime1">
              <a:rPr lang="zh-TW" altLang="en-US" smtClean="0">
                <a:solidFill>
                  <a:srgbClr val="DFDCB7"/>
                </a:solidFill>
              </a:rPr>
              <a:pPr/>
              <a:t>2019/12/10</a:t>
            </a:fld>
            <a:endParaRPr lang="zh-TW" alt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6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C6A3801-2840-4303-9E58-C3DB7CE54E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zh-TW" altLang="en-US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65576EE-A0BB-4FA4-868D-B6342068A7C7}" type="datetime1">
              <a:rPr lang="zh-TW" altLang="en-US" smtClean="0">
                <a:solidFill>
                  <a:srgbClr val="DFDCB7"/>
                </a:solidFill>
              </a:rPr>
              <a:pPr/>
              <a:t>2019/12/10</a:t>
            </a:fld>
            <a:endParaRPr lang="zh-TW" alt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7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Relationship Id="rId8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jpeg"/><Relationship Id="rId18" Type="http://schemas.openxmlformats.org/officeDocument/2006/relationships/image" Target="../media/image64.jpeg"/><Relationship Id="rId3" Type="http://schemas.openxmlformats.org/officeDocument/2006/relationships/image" Target="../media/image49.jpeg"/><Relationship Id="rId21" Type="http://schemas.openxmlformats.org/officeDocument/2006/relationships/image" Target="../media/image67.jpe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17" Type="http://schemas.openxmlformats.org/officeDocument/2006/relationships/image" Target="../media/image63.jpeg"/><Relationship Id="rId2" Type="http://schemas.openxmlformats.org/officeDocument/2006/relationships/image" Target="../media/image48.jpeg"/><Relationship Id="rId16" Type="http://schemas.openxmlformats.org/officeDocument/2006/relationships/image" Target="../media/image62.jpeg"/><Relationship Id="rId20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5" Type="http://schemas.openxmlformats.org/officeDocument/2006/relationships/image" Target="../media/image61.jpeg"/><Relationship Id="rId10" Type="http://schemas.openxmlformats.org/officeDocument/2006/relationships/image" Target="../media/image56.jpeg"/><Relationship Id="rId19" Type="http://schemas.openxmlformats.org/officeDocument/2006/relationships/image" Target="../media/image65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Relationship Id="rId14" Type="http://schemas.openxmlformats.org/officeDocument/2006/relationships/image" Target="../media/image60.jpeg"/><Relationship Id="rId22" Type="http://schemas.openxmlformats.org/officeDocument/2006/relationships/image" Target="../media/image6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hk.hk/apfslt/v5_issue3/pspc2/lab17.htm" TargetMode="External"/><Relationship Id="rId2" Type="http://schemas.openxmlformats.org/officeDocument/2006/relationships/hyperlink" Target="https://www.youtube.com/watch?v=1ffVLKu9bF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tsec.edu.tw/Science-Content.aspx?cat=&amp;a=0&amp;fld=&amp;key=&amp;isd=1&amp;icop=10&amp;p=612&amp;sid=684" TargetMode="External"/><Relationship Id="rId4" Type="http://schemas.openxmlformats.org/officeDocument/2006/relationships/hyperlink" Target="https://kknews.cc/zh-tw/news/mj9kxp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546642" cy="2088232"/>
          </a:xfrm>
        </p:spPr>
        <p:txBody>
          <a:bodyPr>
            <a:normAutofit/>
          </a:bodyPr>
          <a:lstStyle/>
          <a:p>
            <a:r>
              <a:rPr lang="zh-TW" altLang="zh-TW" sz="4400" dirty="0">
                <a:solidFill>
                  <a:schemeClr val="accent3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白醋和白糖最能讓花束</a:t>
            </a:r>
            <a:r>
              <a:rPr lang="zh-TW" altLang="zh-TW" sz="4400" dirty="0" smtClean="0">
                <a:solidFill>
                  <a:schemeClr val="accent3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保鮮</a:t>
            </a:r>
            <a:r>
              <a:rPr lang="zh-TW" altLang="zh-TW" sz="4400" dirty="0">
                <a:solidFill>
                  <a:schemeClr val="accent3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lang="zh-TW" altLang="zh-TW" sz="4400" dirty="0">
                <a:solidFill>
                  <a:schemeClr val="accent3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</a:br>
            <a:r>
              <a:rPr lang="en-US" altLang="zh-TW" sz="4400" dirty="0" smtClean="0">
                <a:solidFill>
                  <a:schemeClr val="accent3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              </a:t>
            </a:r>
            <a:r>
              <a:rPr lang="en-US" altLang="zh-TW" sz="4400" b="1" dirty="0" smtClean="0">
                <a:solidFill>
                  <a:schemeClr val="accent3">
                    <a:lumMod val="50000"/>
                  </a:schemeClr>
                </a:solidFill>
                <a:latin typeface="+mj-ea"/>
              </a:rPr>
              <a:t> </a:t>
            </a:r>
            <a:r>
              <a:rPr lang="zh-TW" altLang="en-US" sz="4400" b="1" dirty="0" smtClean="0">
                <a:solidFill>
                  <a:schemeClr val="accent3">
                    <a:lumMod val="50000"/>
                  </a:schemeClr>
                </a:solidFill>
                <a:latin typeface="+mj-ea"/>
              </a:rPr>
              <a:t>  </a:t>
            </a:r>
            <a:r>
              <a:rPr lang="zh-TW" altLang="zh-TW" sz="4400" b="1" dirty="0" smtClean="0">
                <a:solidFill>
                  <a:srgbClr val="C00000"/>
                </a:solidFill>
                <a:latin typeface="+mj-ea"/>
              </a:rPr>
              <a:t>真</a:t>
            </a:r>
            <a:r>
              <a:rPr lang="en-US" altLang="zh-TW" sz="4400" b="1" dirty="0" smtClean="0">
                <a:solidFill>
                  <a:srgbClr val="C00000"/>
                </a:solidFill>
                <a:latin typeface="+mj-ea"/>
              </a:rPr>
              <a:t>?</a:t>
            </a:r>
            <a:r>
              <a:rPr lang="zh-TW" altLang="en-US" sz="4400" b="1" dirty="0" smtClean="0">
                <a:solidFill>
                  <a:srgbClr val="C00000"/>
                </a:solidFill>
                <a:latin typeface="+mj-ea"/>
              </a:rPr>
              <a:t> </a:t>
            </a:r>
            <a:r>
              <a:rPr lang="zh-TW" altLang="zh-TW" sz="4400" b="1" dirty="0" smtClean="0">
                <a:solidFill>
                  <a:srgbClr val="C00000"/>
                </a:solidFill>
                <a:latin typeface="+mj-ea"/>
              </a:rPr>
              <a:t> 假</a:t>
            </a:r>
            <a:r>
              <a:rPr lang="en-US" altLang="zh-TW" sz="4400" b="1" dirty="0" smtClean="0">
                <a:solidFill>
                  <a:srgbClr val="C00000"/>
                </a:solidFill>
                <a:latin typeface="+mj-ea"/>
              </a:rPr>
              <a:t>?</a:t>
            </a:r>
            <a:endParaRPr lang="zh-TW" altLang="zh-TW" sz="4400" b="1" dirty="0">
              <a:solidFill>
                <a:srgbClr val="C00000"/>
              </a:solidFill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84168" y="5503641"/>
            <a:ext cx="2088232" cy="1165719"/>
          </a:xfrm>
        </p:spPr>
        <p:txBody>
          <a:bodyPr>
            <a:normAutofit/>
          </a:bodyPr>
          <a:lstStyle/>
          <a:p>
            <a:r>
              <a:rPr lang="en-US" altLang="zh-TW" sz="1600" dirty="0" smtClean="0">
                <a:solidFill>
                  <a:schemeClr val="accent5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【</a:t>
            </a:r>
            <a:r>
              <a:rPr lang="zh-TW" altLang="en-US" sz="1600" dirty="0">
                <a:solidFill>
                  <a:schemeClr val="accent5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共同實驗</a:t>
            </a:r>
            <a:r>
              <a:rPr lang="zh-TW" altLang="en-US" sz="1600" dirty="0" smtClean="0">
                <a:solidFill>
                  <a:schemeClr val="accent5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小組成員</a:t>
            </a:r>
            <a:r>
              <a:rPr lang="en-US" altLang="zh-TW" sz="1600" dirty="0" smtClean="0">
                <a:solidFill>
                  <a:schemeClr val="accent5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】</a:t>
            </a:r>
            <a:r>
              <a:rPr lang="zh-TW" altLang="en-US" sz="1600" dirty="0" smtClean="0">
                <a:solidFill>
                  <a:schemeClr val="accent5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       </a:t>
            </a:r>
            <a:endParaRPr lang="en-US" altLang="zh-TW" sz="1600" dirty="0" smtClean="0">
              <a:solidFill>
                <a:schemeClr val="accent5">
                  <a:lumMod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600" dirty="0" smtClean="0">
                <a:solidFill>
                  <a:schemeClr val="accent5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     502</a:t>
            </a:r>
            <a:r>
              <a:rPr lang="zh-TW" altLang="en-US" sz="1600" dirty="0" smtClean="0">
                <a:solidFill>
                  <a:schemeClr val="accent5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zh-TW" altLang="zh-TW" sz="1600" dirty="0" smtClean="0">
                <a:solidFill>
                  <a:schemeClr val="accent5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曾</a:t>
            </a:r>
            <a:r>
              <a:rPr lang="zh-TW" altLang="zh-TW" sz="1600" dirty="0">
                <a:solidFill>
                  <a:schemeClr val="accent5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宇</a:t>
            </a:r>
            <a:r>
              <a:rPr lang="zh-TW" altLang="zh-TW" sz="1600" dirty="0" smtClean="0">
                <a:solidFill>
                  <a:schemeClr val="accent5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辰</a:t>
            </a:r>
            <a:r>
              <a:rPr lang="en-US" altLang="zh-TW" sz="1600" dirty="0" smtClean="0">
                <a:solidFill>
                  <a:schemeClr val="accent5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 no.21</a:t>
            </a:r>
            <a:endParaRPr lang="zh-TW" altLang="en-US" sz="1600" dirty="0">
              <a:solidFill>
                <a:schemeClr val="accent5">
                  <a:lumMod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600" dirty="0" smtClean="0">
                <a:solidFill>
                  <a:schemeClr val="accent5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     504</a:t>
            </a:r>
            <a:r>
              <a:rPr lang="zh-TW" altLang="en-US" sz="1600" dirty="0" smtClean="0">
                <a:solidFill>
                  <a:schemeClr val="accent5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zh-TW" altLang="zh-TW" sz="1600" dirty="0" smtClean="0">
                <a:solidFill>
                  <a:schemeClr val="accent5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石</a:t>
            </a:r>
            <a:r>
              <a:rPr lang="zh-TW" altLang="zh-TW" sz="1600" dirty="0">
                <a:solidFill>
                  <a:schemeClr val="accent5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宇</a:t>
            </a:r>
            <a:r>
              <a:rPr lang="zh-TW" altLang="zh-TW" sz="1600" dirty="0" smtClean="0">
                <a:solidFill>
                  <a:schemeClr val="accent5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涵</a:t>
            </a:r>
            <a:r>
              <a:rPr lang="en-US" altLang="zh-TW" sz="1600" dirty="0" smtClean="0">
                <a:solidFill>
                  <a:schemeClr val="accent5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 no.30</a:t>
            </a:r>
            <a:endParaRPr lang="zh-TW" altLang="en-US" sz="1600" dirty="0">
              <a:solidFill>
                <a:schemeClr val="accent5">
                  <a:lumMod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076" name="Picture 4" descr="20190810_22485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24"/>
          <a:stretch/>
        </p:blipFill>
        <p:spPr bwMode="auto">
          <a:xfrm>
            <a:off x="2240736" y="2852936"/>
            <a:ext cx="3843432" cy="265070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583525" y="5569535"/>
            <a:ext cx="3310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學年度 景</a:t>
            </a:r>
            <a:r>
              <a:rPr lang="zh-TW" altLang="en-US" sz="1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興國</a:t>
            </a:r>
            <a:r>
              <a:rPr lang="zh-TW" altLang="en-US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小 科</a:t>
            </a:r>
            <a:r>
              <a:rPr lang="zh-TW" altLang="en-US" sz="1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展實驗</a:t>
            </a:r>
            <a:r>
              <a:rPr lang="zh-TW" altLang="en-US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紀錄</a:t>
            </a:r>
            <a:endParaRPr lang="zh-TW" altLang="en-US" sz="1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588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4624"/>
            <a:ext cx="7467600" cy="926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說明二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316159"/>
            <a:ext cx="6912768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第二階段實驗設定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決定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擴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增濃度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比例為三種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比例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操作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變因：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改變水質，添加物比例濃度比例增加為三種比例</a:t>
            </a:r>
          </a:p>
          <a:p>
            <a:pPr marL="0" indent="0">
              <a:buNone/>
            </a:pP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唯實驗組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天換一次水質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濃度比例 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1:10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白醋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1:25(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白糖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1:10(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白糖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</a:p>
          <a:p>
            <a:pPr marL="0" indent="0">
              <a:buNone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1:50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白醋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1:25(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白糖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1:50(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白糖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與清水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，七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瓶</a:t>
            </a:r>
          </a:p>
          <a:p>
            <a:pPr marL="0" indent="0">
              <a:buNone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曾宇辰負責</a:t>
            </a:r>
            <a:r>
              <a:rPr lang="en-US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9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實驗組</a:t>
            </a:r>
            <a:r>
              <a:rPr lang="en-US" altLang="zh-TW" sz="19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9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天換一次水質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1:10(</a:t>
            </a:r>
            <a:r>
              <a:rPr lang="zh-TW" altLang="zh-TW" sz="1600" dirty="0">
                <a:latin typeface="微軟正黑體" pitchFamily="34" charset="-120"/>
                <a:ea typeface="微軟正黑體" pitchFamily="34" charset="-120"/>
              </a:rPr>
              <a:t>白醋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zh-TW" sz="1600" dirty="0">
                <a:latin typeface="微軟正黑體" pitchFamily="34" charset="-120"/>
                <a:ea typeface="微軟正黑體" pitchFamily="34" charset="-120"/>
              </a:rPr>
              <a:t>水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16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1:25(</a:t>
            </a:r>
            <a:r>
              <a:rPr lang="zh-TW" altLang="zh-TW" sz="1600" dirty="0">
                <a:latin typeface="微軟正黑體" pitchFamily="34" charset="-120"/>
                <a:ea typeface="微軟正黑體" pitchFamily="34" charset="-120"/>
              </a:rPr>
              <a:t>白糖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zh-TW" sz="1600" dirty="0">
                <a:latin typeface="微軟正黑體" pitchFamily="34" charset="-120"/>
                <a:ea typeface="微軟正黑體" pitchFamily="34" charset="-120"/>
              </a:rPr>
              <a:t>水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) </a:t>
            </a:r>
            <a:r>
              <a:rPr lang="zh-TW" altLang="zh-TW" sz="16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1:10(</a:t>
            </a:r>
            <a:r>
              <a:rPr lang="zh-TW" altLang="zh-TW" sz="1600" dirty="0">
                <a:latin typeface="微軟正黑體" pitchFamily="34" charset="-120"/>
                <a:ea typeface="微軟正黑體" pitchFamily="34" charset="-120"/>
              </a:rPr>
              <a:t>白糖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zh-TW" sz="1600" dirty="0">
                <a:latin typeface="微軟正黑體" pitchFamily="34" charset="-120"/>
                <a:ea typeface="微軟正黑體" pitchFamily="34" charset="-120"/>
              </a:rPr>
              <a:t>水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1600" dirty="0">
                <a:latin typeface="微軟正黑體" pitchFamily="34" charset="-120"/>
                <a:ea typeface="微軟正黑體" pitchFamily="34" charset="-120"/>
              </a:rPr>
              <a:t>、</a:t>
            </a:r>
          </a:p>
          <a:p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1:50(</a:t>
            </a:r>
            <a:r>
              <a:rPr lang="zh-TW" altLang="zh-TW" sz="1600" dirty="0">
                <a:latin typeface="微軟正黑體" pitchFamily="34" charset="-120"/>
                <a:ea typeface="微軟正黑體" pitchFamily="34" charset="-120"/>
              </a:rPr>
              <a:t>白醋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zh-TW" sz="1600" dirty="0">
                <a:latin typeface="微軟正黑體" pitchFamily="34" charset="-120"/>
                <a:ea typeface="微軟正黑體" pitchFamily="34" charset="-120"/>
              </a:rPr>
              <a:t>水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16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1:25(</a:t>
            </a:r>
            <a:r>
              <a:rPr lang="zh-TW" altLang="zh-TW" sz="1600" dirty="0">
                <a:latin typeface="微軟正黑體" pitchFamily="34" charset="-120"/>
                <a:ea typeface="微軟正黑體" pitchFamily="34" charset="-120"/>
              </a:rPr>
              <a:t>白糖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zh-TW" sz="1600" dirty="0">
                <a:latin typeface="微軟正黑體" pitchFamily="34" charset="-120"/>
                <a:ea typeface="微軟正黑體" pitchFamily="34" charset="-120"/>
              </a:rPr>
              <a:t>水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) </a:t>
            </a:r>
            <a:r>
              <a:rPr lang="zh-TW" altLang="zh-TW" sz="16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1:50(</a:t>
            </a:r>
            <a:r>
              <a:rPr lang="zh-TW" altLang="zh-TW" sz="1600" dirty="0">
                <a:latin typeface="微軟正黑體" pitchFamily="34" charset="-120"/>
                <a:ea typeface="微軟正黑體" pitchFamily="34" charset="-120"/>
              </a:rPr>
              <a:t>白糖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zh-TW" sz="1600" dirty="0">
                <a:latin typeface="微軟正黑體" pitchFamily="34" charset="-120"/>
                <a:ea typeface="微軟正黑體" pitchFamily="34" charset="-120"/>
              </a:rPr>
              <a:t>水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) </a:t>
            </a:r>
            <a:r>
              <a:rPr lang="zh-TW" altLang="zh-TW" sz="1600" dirty="0">
                <a:latin typeface="微軟正黑體" pitchFamily="34" charset="-120"/>
                <a:ea typeface="微軟正黑體" pitchFamily="34" charset="-120"/>
              </a:rPr>
              <a:t>與清水，共七瓶</a:t>
            </a:r>
            <a:r>
              <a:rPr lang="zh-TW" altLang="zh-TW" sz="16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zh-TW" sz="1600" dirty="0">
                <a:latin typeface="微軟正黑體" pitchFamily="34" charset="-120"/>
                <a:ea typeface="微軟正黑體" pitchFamily="34" charset="-120"/>
              </a:rPr>
              <a:t>天換一次</a:t>
            </a:r>
            <a:r>
              <a:rPr lang="zh-TW" altLang="zh-TW" sz="1600" dirty="0" smtClean="0">
                <a:latin typeface="微軟正黑體" pitchFamily="34" charset="-120"/>
                <a:ea typeface="微軟正黑體" pitchFamily="34" charset="-120"/>
              </a:rPr>
              <a:t>水質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1600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1900" dirty="0">
                <a:latin typeface="微軟正黑體" pitchFamily="34" charset="-120"/>
                <a:ea typeface="微軟正黑體" pitchFamily="34" charset="-120"/>
              </a:rPr>
              <a:t>對照組</a:t>
            </a:r>
            <a:r>
              <a:rPr lang="en-US" altLang="zh-TW" sz="19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900" dirty="0">
                <a:latin typeface="微軟正黑體" pitchFamily="34" charset="-120"/>
                <a:ea typeface="微軟正黑體" pitchFamily="34" charset="-120"/>
              </a:rPr>
              <a:t>石宇涵負責</a:t>
            </a:r>
            <a:r>
              <a:rPr lang="en-US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1:10(</a:t>
            </a:r>
            <a:r>
              <a:rPr lang="zh-TW" altLang="zh-TW" sz="1600" dirty="0">
                <a:latin typeface="微軟正黑體" pitchFamily="34" charset="-120"/>
                <a:ea typeface="微軟正黑體" pitchFamily="34" charset="-120"/>
              </a:rPr>
              <a:t>白醋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zh-TW" sz="1600" dirty="0">
                <a:latin typeface="微軟正黑體" pitchFamily="34" charset="-120"/>
                <a:ea typeface="微軟正黑體" pitchFamily="34" charset="-120"/>
              </a:rPr>
              <a:t>水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16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1:25(</a:t>
            </a:r>
            <a:r>
              <a:rPr lang="zh-TW" altLang="zh-TW" sz="1600" dirty="0">
                <a:latin typeface="微軟正黑體" pitchFamily="34" charset="-120"/>
                <a:ea typeface="微軟正黑體" pitchFamily="34" charset="-120"/>
              </a:rPr>
              <a:t>白糖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zh-TW" sz="1600" dirty="0">
                <a:latin typeface="微軟正黑體" pitchFamily="34" charset="-120"/>
                <a:ea typeface="微軟正黑體" pitchFamily="34" charset="-120"/>
              </a:rPr>
              <a:t>水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) </a:t>
            </a:r>
            <a:r>
              <a:rPr lang="zh-TW" altLang="zh-TW" sz="16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1:10(</a:t>
            </a:r>
            <a:r>
              <a:rPr lang="zh-TW" altLang="zh-TW" sz="1600" dirty="0">
                <a:latin typeface="微軟正黑體" pitchFamily="34" charset="-120"/>
                <a:ea typeface="微軟正黑體" pitchFamily="34" charset="-120"/>
              </a:rPr>
              <a:t>白糖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zh-TW" sz="1600" dirty="0">
                <a:latin typeface="微軟正黑體" pitchFamily="34" charset="-120"/>
                <a:ea typeface="微軟正黑體" pitchFamily="34" charset="-120"/>
              </a:rPr>
              <a:t>水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1600" dirty="0">
                <a:latin typeface="微軟正黑體" pitchFamily="34" charset="-120"/>
                <a:ea typeface="微軟正黑體" pitchFamily="34" charset="-120"/>
              </a:rPr>
              <a:t>、</a:t>
            </a:r>
          </a:p>
          <a:p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1:50(</a:t>
            </a:r>
            <a:r>
              <a:rPr lang="zh-TW" altLang="zh-TW" sz="1600" dirty="0">
                <a:latin typeface="微軟正黑體" pitchFamily="34" charset="-120"/>
                <a:ea typeface="微軟正黑體" pitchFamily="34" charset="-120"/>
              </a:rPr>
              <a:t>白醋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zh-TW" sz="1600" dirty="0">
                <a:latin typeface="微軟正黑體" pitchFamily="34" charset="-120"/>
                <a:ea typeface="微軟正黑體" pitchFamily="34" charset="-120"/>
              </a:rPr>
              <a:t>水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16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1:25(</a:t>
            </a:r>
            <a:r>
              <a:rPr lang="zh-TW" altLang="zh-TW" sz="1600" dirty="0">
                <a:latin typeface="微軟正黑體" pitchFamily="34" charset="-120"/>
                <a:ea typeface="微軟正黑體" pitchFamily="34" charset="-120"/>
              </a:rPr>
              <a:t>白糖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zh-TW" sz="1600" dirty="0">
                <a:latin typeface="微軟正黑體" pitchFamily="34" charset="-120"/>
                <a:ea typeface="微軟正黑體" pitchFamily="34" charset="-120"/>
              </a:rPr>
              <a:t>水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) </a:t>
            </a:r>
            <a:r>
              <a:rPr lang="zh-TW" altLang="zh-TW" sz="16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1:50(</a:t>
            </a:r>
            <a:r>
              <a:rPr lang="zh-TW" altLang="zh-TW" sz="1600" dirty="0">
                <a:latin typeface="微軟正黑體" pitchFamily="34" charset="-120"/>
                <a:ea typeface="微軟正黑體" pitchFamily="34" charset="-120"/>
              </a:rPr>
              <a:t>白糖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zh-TW" sz="1600" dirty="0">
                <a:latin typeface="微軟正黑體" pitchFamily="34" charset="-120"/>
                <a:ea typeface="微軟正黑體" pitchFamily="34" charset="-120"/>
              </a:rPr>
              <a:t>水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) </a:t>
            </a:r>
            <a:r>
              <a:rPr lang="zh-TW" altLang="zh-TW" sz="1600" dirty="0">
                <a:latin typeface="微軟正黑體" pitchFamily="34" charset="-120"/>
                <a:ea typeface="微軟正黑體" pitchFamily="34" charset="-120"/>
              </a:rPr>
              <a:t>與清水，共七瓶</a:t>
            </a:r>
          </a:p>
          <a:p>
            <a:pPr marL="0" indent="0">
              <a:buNone/>
            </a:pP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611188" y="1124744"/>
            <a:ext cx="7273180" cy="5256583"/>
          </a:xfrm>
          <a:prstGeom prst="roundRect">
            <a:avLst>
              <a:gd name="adj" fmla="val 10375"/>
            </a:avLst>
          </a:prstGeom>
          <a:noFill/>
          <a:ln w="19050" cap="rnd">
            <a:solidFill>
              <a:schemeClr val="accent5">
                <a:lumMod val="75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kumimoji="0"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185174" y="332656"/>
            <a:ext cx="923330" cy="41764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白醋</a:t>
            </a:r>
            <a:r>
              <a:rPr lang="zh-TW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zh-TW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白糖</a:t>
            </a:r>
            <a:r>
              <a:rPr lang="zh-TW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最</a:t>
            </a:r>
            <a:r>
              <a:rPr lang="zh-TW" altLang="zh-TW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能讓花束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保鮮</a:t>
            </a:r>
            <a:r>
              <a:rPr lang="zh-TW" altLang="zh-TW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zh-TW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668821" y="56926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8502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67600" cy="652934"/>
          </a:xfrm>
        </p:spPr>
        <p:txBody>
          <a:bodyPr>
            <a:normAutofit fontScale="90000"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</a:t>
            </a:r>
            <a:r>
              <a:rPr lang="zh-TW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階段實驗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對照組石宇涵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4456"/>
              </p:ext>
            </p:extLst>
          </p:nvPr>
        </p:nvGraphicFramePr>
        <p:xfrm>
          <a:off x="27112" y="756177"/>
          <a:ext cx="8399663" cy="5904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8763"/>
                <a:gridCol w="1123375"/>
                <a:gridCol w="1123375"/>
                <a:gridCol w="1122830"/>
                <a:gridCol w="1122830"/>
                <a:gridCol w="1122830"/>
                <a:gridCol w="1122830"/>
                <a:gridCol w="1122830"/>
              </a:tblGrid>
              <a:tr h="2380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600" kern="150" dirty="0">
                          <a:effectLst/>
                        </a:rPr>
                        <a:t> </a:t>
                      </a:r>
                      <a:endParaRPr lang="zh-TW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1:10</a:t>
                      </a:r>
                      <a:r>
                        <a:rPr lang="zh-TW" sz="14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糖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</a:endParaRPr>
                    </a:p>
                  </a:txBody>
                  <a:tcPr marL="52411" marR="524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1:25</a:t>
                      </a:r>
                      <a:r>
                        <a:rPr lang="zh-TW" sz="14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糖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</a:endParaRPr>
                    </a:p>
                  </a:txBody>
                  <a:tcPr marL="52411" marR="524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1:50</a:t>
                      </a:r>
                      <a:r>
                        <a:rPr lang="zh-TW" sz="12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糖</a:t>
                      </a:r>
                      <a:endParaRPr lang="zh-TW" sz="12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</a:endParaRPr>
                    </a:p>
                  </a:txBody>
                  <a:tcPr marL="52411" marR="524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</a:t>
                      </a:r>
                      <a:endParaRPr lang="zh-TW" sz="12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</a:endParaRPr>
                    </a:p>
                  </a:txBody>
                  <a:tcPr marL="52411" marR="524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1:10</a:t>
                      </a:r>
                      <a:r>
                        <a:rPr lang="zh-TW" sz="12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醋</a:t>
                      </a:r>
                      <a:endParaRPr lang="zh-TW" sz="12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</a:endParaRPr>
                    </a:p>
                  </a:txBody>
                  <a:tcPr marL="52411" marR="524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1:25</a:t>
                      </a:r>
                      <a:r>
                        <a:rPr lang="zh-TW" sz="12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醋</a:t>
                      </a:r>
                      <a:endParaRPr lang="zh-TW" sz="12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</a:endParaRPr>
                    </a:p>
                  </a:txBody>
                  <a:tcPr marL="52411" marR="524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1:50</a:t>
                      </a:r>
                      <a:r>
                        <a:rPr lang="zh-TW" sz="12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醋</a:t>
                      </a:r>
                      <a:endParaRPr lang="zh-TW" sz="12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</a:endParaRPr>
                    </a:p>
                  </a:txBody>
                  <a:tcPr marL="52411" marR="52411" marT="0" marB="0" anchor="ctr"/>
                </a:tc>
              </a:tr>
              <a:tr h="1066233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altLang="zh-TW" sz="1050" kern="150" dirty="0" err="1" smtClean="0">
                          <a:effectLst/>
                          <a:latin typeface="Calibri" panose="020F0502020204030204" pitchFamily="34" charset="0"/>
                        </a:rPr>
                        <a:t>Day1</a:t>
                      </a:r>
                      <a:endParaRPr lang="zh-TW" sz="1050" kern="150" dirty="0">
                        <a:effectLst/>
                        <a:latin typeface="Calibri" panose="020F0502020204030204" pitchFamily="34" charset="0"/>
                        <a:ea typeface="新細明體"/>
                        <a:cs typeface="Arial"/>
                      </a:endParaRPr>
                    </a:p>
                  </a:txBody>
                  <a:tcPr marL="52411" marR="524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</a:tr>
              <a:tr h="1138984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1050" kern="150" dirty="0" err="1" smtClean="0">
                          <a:effectLst/>
                          <a:latin typeface="Calibri" panose="020F0502020204030204" pitchFamily="34" charset="0"/>
                        </a:rPr>
                        <a:t>Day3</a:t>
                      </a:r>
                      <a:endParaRPr lang="zh-TW" sz="1050" kern="150" dirty="0">
                        <a:effectLst/>
                        <a:latin typeface="Calibri" panose="020F0502020204030204" pitchFamily="34" charset="0"/>
                        <a:ea typeface="新細明體"/>
                        <a:cs typeface="Arial"/>
                      </a:endParaRPr>
                    </a:p>
                  </a:txBody>
                  <a:tcPr marL="52411" marR="524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</a:tr>
              <a:tr h="1081791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1050" kern="150" dirty="0" err="1">
                          <a:effectLst/>
                          <a:latin typeface="Calibri" panose="020F0502020204030204" pitchFamily="34" charset="0"/>
                        </a:rPr>
                        <a:t>Day6</a:t>
                      </a:r>
                      <a:r>
                        <a:rPr lang="en-US" sz="1050" kern="15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zh-TW" sz="1050" kern="150" dirty="0">
                        <a:effectLst/>
                        <a:latin typeface="Calibri" panose="020F0502020204030204" pitchFamily="34" charset="0"/>
                        <a:ea typeface="新細明體"/>
                        <a:cs typeface="Arial"/>
                      </a:endParaRPr>
                    </a:p>
                  </a:txBody>
                  <a:tcPr marL="52411" marR="524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</a:tr>
              <a:tr h="1081791">
                <a:tc>
                  <a:txBody>
                    <a:bodyPr/>
                    <a:lstStyle/>
                    <a:p>
                      <a:pPr marL="71755" marR="7175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50" kern="150" dirty="0" err="1" smtClean="0">
                          <a:effectLst/>
                          <a:latin typeface="Calibri" panose="020F0502020204030204" pitchFamily="34" charset="0"/>
                        </a:rPr>
                        <a:t>Day8</a:t>
                      </a:r>
                      <a:endParaRPr lang="zh-TW" altLang="zh-TW" sz="1050" kern="150" dirty="0" smtClean="0">
                        <a:effectLst/>
                        <a:latin typeface="Calibri" panose="020F0502020204030204" pitchFamily="34" charset="0"/>
                        <a:ea typeface="+mn-ea"/>
                        <a:cs typeface="Arial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zh-TW" sz="1050" kern="150" dirty="0">
                        <a:effectLst/>
                        <a:latin typeface="Calibri" panose="020F0502020204030204" pitchFamily="34" charset="0"/>
                        <a:ea typeface="新細明體"/>
                        <a:cs typeface="Arial"/>
                      </a:endParaRPr>
                    </a:p>
                  </a:txBody>
                  <a:tcPr marL="52411" marR="524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</a:tr>
              <a:tr h="1297816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zh-TW" altLang="en-US" sz="105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</a:rPr>
                        <a:t>結論</a:t>
                      </a:r>
                      <a:endParaRPr lang="zh-TW" sz="105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</a:endParaRPr>
                    </a:p>
                  </a:txBody>
                  <a:tcPr marL="52411" marR="52411" marT="0" marB="0" anchor="ctr"/>
                </a:tc>
                <a:tc gridSpan="7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en-US" altLang="zh-TW" sz="12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kumimoji="0" lang="zh-TW" altLang="zh-TW" sz="12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實驗</a:t>
                      </a:r>
                      <a:r>
                        <a:rPr kumimoji="0" lang="en-US" altLang="zh-TW" sz="12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Day7</a:t>
                      </a:r>
                      <a:r>
                        <a:rPr kumimoji="0" lang="zh-TW" altLang="zh-TW" sz="12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，浸泡在「</a:t>
                      </a:r>
                      <a:r>
                        <a:rPr kumimoji="0" lang="en-US" altLang="zh-TW" sz="12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1:50</a:t>
                      </a:r>
                      <a:r>
                        <a:rPr kumimoji="0" lang="zh-TW" altLang="zh-TW" sz="12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糖水」與「清水」的玫瑰花瓣邊緣已經變黃變黑。其中，「</a:t>
                      </a:r>
                      <a:r>
                        <a:rPr kumimoji="0" lang="en-US" altLang="zh-TW" sz="12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1:50</a:t>
                      </a:r>
                      <a:r>
                        <a:rPr kumimoji="0" lang="zh-TW" altLang="zh-TW" sz="12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糖水」的玫瑰花葉片已</a:t>
                      </a:r>
                      <a:endParaRPr kumimoji="0" lang="en-US" altLang="zh-TW" sz="1200" b="0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zh-TW" alt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</a:t>
                      </a:r>
                      <a:r>
                        <a:rPr kumimoji="0" lang="zh-TW" altLang="zh-TW" sz="12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經出現輕微乾枯，可見「</a:t>
                      </a:r>
                      <a:r>
                        <a:rPr kumimoji="0" lang="en-US" altLang="zh-TW" sz="12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1:50</a:t>
                      </a:r>
                      <a:r>
                        <a:rPr kumimoji="0" lang="zh-TW" altLang="zh-TW" sz="12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糖水」的玫瑰花已經開始無法運作毛細</a:t>
                      </a:r>
                      <a:r>
                        <a:rPr kumimoji="0" lang="zh-TW" alt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管</a:t>
                      </a:r>
                      <a:r>
                        <a:rPr kumimoji="0" lang="zh-TW" altLang="zh-TW" sz="12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現象。</a:t>
                      </a:r>
                      <a:endParaRPr kumimoji="0" lang="en-US" altLang="zh-TW" sz="1200" b="0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lvl="0"/>
                      <a:r>
                        <a:rPr kumimoji="0" lang="en-US" altLang="zh-TW" sz="12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kumimoji="0" lang="zh-TW" altLang="zh-TW" sz="12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從玫瑰花莖的發霉狀況</a:t>
                      </a:r>
                      <a:r>
                        <a:rPr kumimoji="0" lang="en-US" altLang="zh-TW" sz="12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  <a:endParaRPr kumimoji="0" lang="zh-TW" altLang="zh-TW" sz="1200" b="0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0" lang="zh-TW" alt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</a:t>
                      </a:r>
                      <a:r>
                        <a:rPr kumimoji="0" lang="zh-TW" altLang="zh-TW" sz="12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糖水部分</a:t>
                      </a:r>
                      <a:r>
                        <a:rPr kumimoji="0" lang="en-US" altLang="zh-TW" sz="12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  <a:r>
                        <a:rPr kumimoji="0" lang="zh-TW" altLang="zh-TW" sz="12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</a:t>
                      </a:r>
                      <a:r>
                        <a:rPr kumimoji="0" lang="en-US" altLang="zh-TW" sz="12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1:10</a:t>
                      </a:r>
                      <a:r>
                        <a:rPr kumimoji="0" lang="zh-TW" altLang="zh-TW" sz="12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糖水」的發霉狀況最為嚴重</a:t>
                      </a:r>
                      <a:r>
                        <a:rPr kumimoji="0" lang="en-US" altLang="zh-TW" sz="12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;</a:t>
                      </a:r>
                    </a:p>
                    <a:p>
                      <a:r>
                        <a:rPr kumimoji="0" lang="zh-TW" alt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</a:t>
                      </a:r>
                      <a:r>
                        <a:rPr kumimoji="0" lang="zh-TW" altLang="zh-TW" sz="12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醋水部分</a:t>
                      </a:r>
                      <a:r>
                        <a:rPr kumimoji="0" lang="en-US" altLang="zh-TW" sz="12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  <a:r>
                        <a:rPr kumimoji="0" lang="zh-TW" altLang="zh-TW" sz="12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</a:t>
                      </a:r>
                      <a:r>
                        <a:rPr kumimoji="0" lang="en-US" altLang="zh-TW" sz="12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1:50</a:t>
                      </a:r>
                      <a:r>
                        <a:rPr kumimoji="0" lang="zh-TW" altLang="zh-TW" sz="12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醋水」的發霉狀況最為嚴重。其中，醋比糖發霉更為誇張。</a:t>
                      </a:r>
                      <a:endParaRPr kumimoji="0" lang="en-US" altLang="zh-TW" sz="1200" b="0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0" lang="en-US" altLang="zh-TW" sz="12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</a:t>
                      </a:r>
                      <a:r>
                        <a:rPr kumimoji="0" lang="zh-TW" alt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經由實驗得知，少量糖份有助於玫瑰花盛開，但是一周後葉脈開始乾枯，並無法達到保鮮目的。</a:t>
                      </a:r>
                      <a:endParaRPr kumimoji="0" lang="zh-TW" altLang="zh-TW" sz="1200" b="0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0" lang="en-US" altLang="zh-TW" sz="12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4.</a:t>
                      </a:r>
                      <a:r>
                        <a:rPr kumimoji="0" lang="zh-TW" altLang="zh-TW" sz="12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意外推論</a:t>
                      </a:r>
                      <a:r>
                        <a:rPr kumimoji="0" lang="en-US" altLang="zh-TW" sz="12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r>
                        <a:rPr kumimoji="0" lang="zh-TW" altLang="zh-TW" sz="12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過多糖份容易發霉，少量醋液容易發霉</a:t>
                      </a:r>
                      <a:r>
                        <a:rPr kumimoji="0" lang="en-US" altLang="zh-TW" sz="12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;</a:t>
                      </a:r>
                      <a:r>
                        <a:rPr kumimoji="0" lang="zh-TW" altLang="zh-TW" sz="12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少糖或多醋可抑制發霉，但仍需再實驗。</a:t>
                      </a:r>
                      <a:endParaRPr kumimoji="0" lang="en-US" altLang="zh-TW" sz="1200" b="0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2411" marR="52411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</a:tr>
            </a:tbl>
          </a:graphicData>
        </a:graphic>
      </p:graphicFrame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68" y="1058076"/>
            <a:ext cx="936000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76" y="2138596"/>
            <a:ext cx="936000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7"/>
          <a:stretch/>
        </p:blipFill>
        <p:spPr bwMode="auto">
          <a:xfrm>
            <a:off x="600758" y="3240505"/>
            <a:ext cx="936000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7"/>
          <a:stretch/>
        </p:blipFill>
        <p:spPr bwMode="auto">
          <a:xfrm>
            <a:off x="594092" y="4321677"/>
            <a:ext cx="756000" cy="86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704" y="1058076"/>
            <a:ext cx="936000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342" y="2162483"/>
            <a:ext cx="936000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6"/>
          <a:stretch/>
        </p:blipFill>
        <p:spPr bwMode="auto">
          <a:xfrm>
            <a:off x="1805984" y="3254475"/>
            <a:ext cx="936000" cy="98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6" b="-5178"/>
          <a:stretch/>
        </p:blipFill>
        <p:spPr bwMode="auto">
          <a:xfrm>
            <a:off x="1851992" y="4302867"/>
            <a:ext cx="594080" cy="92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462" y="1058076"/>
            <a:ext cx="936000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287" y="2162483"/>
            <a:ext cx="936000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2" b="12790"/>
          <a:stretch/>
        </p:blipFill>
        <p:spPr bwMode="auto">
          <a:xfrm>
            <a:off x="2924287" y="3278709"/>
            <a:ext cx="936000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3"/>
          <a:stretch/>
        </p:blipFill>
        <p:spPr bwMode="auto">
          <a:xfrm>
            <a:off x="2881216" y="4315210"/>
            <a:ext cx="664910" cy="85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664" y="1030155"/>
            <a:ext cx="936000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4" name="Picture 3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079" y="2164817"/>
            <a:ext cx="936000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5" name="Picture 37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0"/>
          <a:stretch/>
        </p:blipFill>
        <p:spPr bwMode="auto">
          <a:xfrm>
            <a:off x="4073647" y="3278709"/>
            <a:ext cx="936000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6" name="Picture 38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6" b="1504"/>
          <a:stretch/>
        </p:blipFill>
        <p:spPr bwMode="auto">
          <a:xfrm>
            <a:off x="4073647" y="4328066"/>
            <a:ext cx="615122" cy="85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7" name="Picture 3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202" y="1060152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238" y="2150467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Picture 41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5"/>
          <a:stretch/>
        </p:blipFill>
        <p:spPr bwMode="auto">
          <a:xfrm>
            <a:off x="5173251" y="3278709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95" t="11872" r="4895" b="4611"/>
          <a:stretch/>
        </p:blipFill>
        <p:spPr bwMode="auto">
          <a:xfrm>
            <a:off x="5116469" y="4346108"/>
            <a:ext cx="626378" cy="87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382" y="1060377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382" y="2141000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3" name="Picture 45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3" b="14080"/>
          <a:stretch/>
        </p:blipFill>
        <p:spPr bwMode="auto">
          <a:xfrm>
            <a:off x="6252235" y="3267384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/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5" b="7318"/>
          <a:stretch/>
        </p:blipFill>
        <p:spPr bwMode="auto">
          <a:xfrm>
            <a:off x="6252235" y="4346108"/>
            <a:ext cx="615122" cy="84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5" name="Picture 47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019" y="1060377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6" name="Picture 48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616" y="2138596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7" name="Picture 49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5"/>
          <a:stretch/>
        </p:blipFill>
        <p:spPr bwMode="auto">
          <a:xfrm>
            <a:off x="7369616" y="3302944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8" name="Picture 50"/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"/>
          <a:stretch/>
        </p:blipFill>
        <p:spPr bwMode="auto">
          <a:xfrm>
            <a:off x="7369616" y="4346108"/>
            <a:ext cx="666088" cy="8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" name="Picture 51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182" y="4277642"/>
            <a:ext cx="390387" cy="95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0" name="Picture 52"/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004"/>
          <a:stretch/>
        </p:blipFill>
        <p:spPr bwMode="auto">
          <a:xfrm>
            <a:off x="2346328" y="4306661"/>
            <a:ext cx="360000" cy="95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1" name="Picture 53"/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657"/>
          <a:stretch/>
        </p:blipFill>
        <p:spPr bwMode="auto">
          <a:xfrm>
            <a:off x="3552190" y="4328066"/>
            <a:ext cx="432293" cy="90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2" name="Picture 54"/>
          <p:cNvPicPr>
            <a:picLocks noChangeAspect="1" noChangeArrowheads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872" b="-8201"/>
          <a:stretch/>
        </p:blipFill>
        <p:spPr bwMode="auto">
          <a:xfrm>
            <a:off x="4656085" y="4346108"/>
            <a:ext cx="353562" cy="88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3" name="Picture 55"/>
          <p:cNvPicPr>
            <a:picLocks noChangeAspect="1" noChangeArrowheads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37"/>
          <a:stretch/>
        </p:blipFill>
        <p:spPr bwMode="auto">
          <a:xfrm>
            <a:off x="5768941" y="4346108"/>
            <a:ext cx="340310" cy="91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4" name="Picture 56"/>
          <p:cNvPicPr>
            <a:picLocks noChangeAspect="1" noChangeArrowheads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66"/>
          <a:stretch/>
        </p:blipFill>
        <p:spPr bwMode="auto">
          <a:xfrm>
            <a:off x="6867357" y="4346107"/>
            <a:ext cx="364025" cy="86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5" name="Picture 57"/>
          <p:cNvPicPr>
            <a:picLocks noChangeAspect="1" noChangeArrowheads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36"/>
          <a:stretch/>
        </p:blipFill>
        <p:spPr bwMode="auto">
          <a:xfrm>
            <a:off x="8019422" y="4353103"/>
            <a:ext cx="348837" cy="85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文字方塊 38"/>
          <p:cNvSpPr txBox="1"/>
          <p:nvPr/>
        </p:nvSpPr>
        <p:spPr>
          <a:xfrm>
            <a:off x="8185174" y="332656"/>
            <a:ext cx="923330" cy="41764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白醋</a:t>
            </a:r>
            <a:r>
              <a:rPr lang="zh-TW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zh-TW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白糖</a:t>
            </a:r>
            <a:r>
              <a:rPr lang="zh-TW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最</a:t>
            </a:r>
            <a:r>
              <a:rPr lang="zh-TW" altLang="zh-TW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能讓花束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保鮮</a:t>
            </a:r>
            <a:r>
              <a:rPr lang="zh-TW" altLang="zh-TW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zh-TW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8668821" y="56926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25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467600" cy="652934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zh-TW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階段實驗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實驗組曾宇辰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593350"/>
              </p:ext>
            </p:extLst>
          </p:nvPr>
        </p:nvGraphicFramePr>
        <p:xfrm>
          <a:off x="49124" y="980728"/>
          <a:ext cx="8339301" cy="4896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876"/>
                <a:gridCol w="1105730"/>
                <a:gridCol w="1105730"/>
                <a:gridCol w="1105193"/>
                <a:gridCol w="1105193"/>
                <a:gridCol w="1105193"/>
                <a:gridCol w="1105193"/>
                <a:gridCol w="1105193"/>
              </a:tblGrid>
              <a:tr h="2530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600" kern="150" dirty="0">
                          <a:effectLst/>
                        </a:rPr>
                        <a:t> </a:t>
                      </a:r>
                      <a:endParaRPr lang="zh-TW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1:10</a:t>
                      </a:r>
                      <a:r>
                        <a:rPr lang="zh-TW" sz="14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糖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</a:endParaRPr>
                    </a:p>
                  </a:txBody>
                  <a:tcPr marL="52411" marR="524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1:25</a:t>
                      </a:r>
                      <a:r>
                        <a:rPr lang="zh-TW" sz="14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糖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</a:endParaRPr>
                    </a:p>
                  </a:txBody>
                  <a:tcPr marL="52411" marR="524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1:50</a:t>
                      </a:r>
                      <a:r>
                        <a:rPr lang="zh-TW" sz="12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糖</a:t>
                      </a:r>
                      <a:endParaRPr lang="zh-TW" sz="12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</a:endParaRPr>
                    </a:p>
                  </a:txBody>
                  <a:tcPr marL="52411" marR="524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</a:t>
                      </a:r>
                      <a:endParaRPr lang="zh-TW" sz="12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</a:endParaRPr>
                    </a:p>
                  </a:txBody>
                  <a:tcPr marL="52411" marR="524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1:10</a:t>
                      </a:r>
                      <a:r>
                        <a:rPr lang="zh-TW" sz="12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醋</a:t>
                      </a:r>
                      <a:endParaRPr lang="zh-TW" sz="12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</a:endParaRPr>
                    </a:p>
                  </a:txBody>
                  <a:tcPr marL="52411" marR="524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1:25</a:t>
                      </a:r>
                      <a:r>
                        <a:rPr lang="zh-TW" sz="12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醋</a:t>
                      </a:r>
                      <a:endParaRPr lang="zh-TW" sz="12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</a:endParaRPr>
                    </a:p>
                  </a:txBody>
                  <a:tcPr marL="52411" marR="524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1:50</a:t>
                      </a:r>
                      <a:r>
                        <a:rPr lang="zh-TW" sz="12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醋</a:t>
                      </a:r>
                      <a:endParaRPr lang="zh-TW" sz="12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</a:endParaRPr>
                    </a:p>
                  </a:txBody>
                  <a:tcPr marL="52411" marR="52411" marT="0" marB="0" anchor="ctr"/>
                </a:tc>
              </a:tr>
              <a:tr h="1133284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altLang="zh-TW" sz="1050" kern="150" dirty="0" err="1" smtClean="0">
                          <a:effectLst/>
                          <a:latin typeface="Calibri" panose="020F0502020204030204" pitchFamily="34" charset="0"/>
                        </a:rPr>
                        <a:t>Day1</a:t>
                      </a:r>
                      <a:endParaRPr lang="zh-TW" sz="1050" kern="150" dirty="0">
                        <a:effectLst/>
                        <a:latin typeface="Calibri" panose="020F0502020204030204" pitchFamily="34" charset="0"/>
                        <a:ea typeface="新細明體"/>
                        <a:cs typeface="Arial"/>
                      </a:endParaRPr>
                    </a:p>
                  </a:txBody>
                  <a:tcPr marL="52411" marR="524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</a:tr>
              <a:tr h="1210610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1050" kern="150" dirty="0" err="1" smtClean="0">
                          <a:effectLst/>
                          <a:latin typeface="Calibri" panose="020F0502020204030204" pitchFamily="34" charset="0"/>
                        </a:rPr>
                        <a:t>Day3</a:t>
                      </a:r>
                      <a:endParaRPr lang="zh-TW" sz="1050" kern="150" dirty="0">
                        <a:effectLst/>
                        <a:latin typeface="Calibri" panose="020F0502020204030204" pitchFamily="34" charset="0"/>
                        <a:ea typeface="新細明體"/>
                        <a:cs typeface="Arial"/>
                      </a:endParaRPr>
                    </a:p>
                  </a:txBody>
                  <a:tcPr marL="52411" marR="524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</a:tr>
              <a:tr h="1149820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1050" kern="150" dirty="0" err="1">
                          <a:effectLst/>
                          <a:latin typeface="Calibri" panose="020F0502020204030204" pitchFamily="34" charset="0"/>
                        </a:rPr>
                        <a:t>Day6</a:t>
                      </a:r>
                      <a:r>
                        <a:rPr lang="en-US" sz="1050" kern="15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zh-TW" sz="1050" kern="150" dirty="0">
                        <a:effectLst/>
                        <a:latin typeface="Calibri" panose="020F0502020204030204" pitchFamily="34" charset="0"/>
                        <a:ea typeface="新細明體"/>
                        <a:cs typeface="Arial"/>
                      </a:endParaRPr>
                    </a:p>
                  </a:txBody>
                  <a:tcPr marL="52411" marR="524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</a:tr>
              <a:tr h="1149820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zh-TW" altLang="en-US" sz="105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</a:rPr>
                        <a:t>結論</a:t>
                      </a:r>
                      <a:endParaRPr lang="zh-TW" sz="105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</a:endParaRPr>
                    </a:p>
                  </a:txBody>
                  <a:tcPr marL="52411" marR="52411" marT="0" marB="0" anchor="ctr"/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kumimoji="0" lang="zh-TW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醋的比例則是含醋比例越高（</a:t>
                      </a:r>
                      <a:r>
                        <a:rPr kumimoji="0" lang="en-US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1:</a:t>
                      </a:r>
                      <a:r>
                        <a:rPr kumimoji="0" lang="zh-TW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１</a:t>
                      </a:r>
                      <a:r>
                        <a:rPr kumimoji="0" lang="en-US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r>
                        <a:rPr kumimoji="0" lang="zh-TW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醋）花瓣和葉子乾枯的狀況就越為明顯也越快枯死，第三天後狀況就很明顯</a:t>
                      </a:r>
                      <a:r>
                        <a:rPr kumimoji="0" lang="zh-TW" altLang="en-US" sz="12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kumimoji="0" lang="en-US" altLang="zh-TW" sz="1200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</a:t>
                      </a:r>
                      <a:r>
                        <a:rPr kumimoji="0" lang="zh-TW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看出</a:t>
                      </a:r>
                      <a:r>
                        <a:rPr kumimoji="0" lang="zh-TW" altLang="en-US" sz="12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kumimoji="0" lang="zh-TW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變化。</a:t>
                      </a:r>
                      <a:endParaRPr kumimoji="0" lang="en-US" altLang="zh-TW" sz="1200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kumimoji="0" lang="zh-TW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浸泡在糖液體</a:t>
                      </a:r>
                      <a:r>
                        <a:rPr kumimoji="0" lang="en-US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,</a:t>
                      </a:r>
                      <a:r>
                        <a:rPr kumimoji="0" lang="zh-TW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在第三天的變化狀況優於其他二種液體。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</a:t>
                      </a:r>
                      <a:r>
                        <a:rPr kumimoji="0" lang="zh-TW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少量的糖份</a:t>
                      </a:r>
                      <a:r>
                        <a:rPr kumimoji="0" lang="en-US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(1:50</a:t>
                      </a:r>
                      <a:r>
                        <a:rPr kumimoji="0" lang="zh-TW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糖水</a:t>
                      </a:r>
                      <a:r>
                        <a:rPr kumimoji="0" lang="en-US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 </a:t>
                      </a:r>
                      <a:r>
                        <a:rPr kumimoji="0" lang="zh-TW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盛開狀況優於糖分較多的比例。</a:t>
                      </a:r>
                    </a:p>
                    <a:p>
                      <a:pPr lvl="0" fontAlgn="auto"/>
                      <a:r>
                        <a:rPr kumimoji="0" lang="en-US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4.</a:t>
                      </a:r>
                      <a:r>
                        <a:rPr kumimoji="0" lang="zh-TW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二天一次的換水，只能感覺水質沒變混濁經由多天後，玫瑰花的莖部仍看得出有變黑的情形。</a:t>
                      </a:r>
                      <a:endParaRPr kumimoji="0" lang="en-US" altLang="zh-TW" sz="1200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2411" marR="52411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50" dirty="0">
                        <a:effectLst/>
                        <a:latin typeface="Calibri"/>
                        <a:ea typeface="新細明體"/>
                        <a:cs typeface="Arial"/>
                      </a:endParaRPr>
                    </a:p>
                  </a:txBody>
                  <a:tcPr marL="52411" marR="52411" marT="0" marB="0"/>
                </a:tc>
              </a:tr>
            </a:tbl>
          </a:graphicData>
        </a:graphic>
      </p:graphicFrame>
      <p:pic>
        <p:nvPicPr>
          <p:cNvPr id="2069" name="Picture 21" descr="img15679117802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78" y="1339844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mg15679120192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29" y="1339844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img15679122986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723" y="1339844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g15679125927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847" y="1339844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img156791160325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299" y="1334728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g156791137975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564" y="1334728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img15679111425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788" y="1339844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g156792263532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34" y="2492896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img156791328542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897" y="2492896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g156792247633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723" y="2492896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img156791419023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847" y="2492896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g156792279929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794" y="2492896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img156791462919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564" y="2513980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g156792291540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788" y="2513980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mg156792224878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34" y="3687292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g156791675562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897" y="3687292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mg156792187603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723" y="3687292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g1567916515247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847" y="3702384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mg1567923068030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951" y="3702384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g156791779576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564" y="3718490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img1567923256488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788" y="3718490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字方塊 24"/>
          <p:cNvSpPr txBox="1"/>
          <p:nvPr/>
        </p:nvSpPr>
        <p:spPr>
          <a:xfrm>
            <a:off x="8185174" y="332656"/>
            <a:ext cx="923330" cy="41764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白醋</a:t>
            </a:r>
            <a:r>
              <a:rPr lang="zh-TW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zh-TW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白糖</a:t>
            </a:r>
            <a:r>
              <a:rPr lang="zh-TW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最</a:t>
            </a:r>
            <a:r>
              <a:rPr lang="zh-TW" altLang="zh-TW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能讓花束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保鮮</a:t>
            </a:r>
            <a:r>
              <a:rPr lang="zh-TW" altLang="zh-TW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zh-TW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8668821" y="569260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996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796950"/>
          </a:xfrm>
        </p:spPr>
        <p:txBody>
          <a:bodyPr>
            <a:normAutofit/>
          </a:bodyPr>
          <a:lstStyle/>
          <a:p>
            <a:pPr algn="ctr"/>
            <a:r>
              <a:rPr lang="zh-TW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階段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628800"/>
            <a:ext cx="6768752" cy="4680520"/>
          </a:xfrm>
        </p:spPr>
        <p:txBody>
          <a:bodyPr>
            <a:normAutofit/>
          </a:bodyPr>
          <a:lstStyle/>
          <a:p>
            <a:pPr marL="571500" lvl="0" indent="-457200">
              <a:buFont typeface="+mj-lt"/>
              <a:buAutoNum type="arabicPeriod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將花束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插在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添有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白醋的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水質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，對保鮮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並沒有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明顯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助益。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457200">
              <a:buFont typeface="+mj-lt"/>
              <a:buAutoNum type="arabicPeriod"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經由實驗得知，少量的糖份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(1:50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糖水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有助於花朵盛開生長，但是無法確切得知「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1:50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糖水」的比例是否為最佳比例，尚須實驗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457200">
              <a:buFont typeface="+mj-lt"/>
              <a:buAutoNum type="arabicPeriod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玫瑰花莖的發霉狀況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糖水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部分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1:10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糖水」的發霉狀況最為嚴重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;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醋水部分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1:50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醋水」的發霉狀況最為嚴重。其中，醋比糖發霉更為誇張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。意外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推論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過多糖份容易發霉，少量醋液容易發霉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;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少糖或多醋可抑制發霉，但仍需再實驗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 </a:t>
            </a:r>
            <a:endParaRPr lang="zh-TW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lvl="0" indent="-457200">
              <a:buFont typeface="+mj-lt"/>
              <a:buAutoNum type="arabicPeriod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實驗組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二天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一次的換水，只能感覺水質沒變混濁經由多天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後，玫瑰花的莖部仍看得出有變黑的情形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也無法證明可延長花期的保鮮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lvl="0" indent="-457200">
              <a:buFont typeface="+mj-lt"/>
              <a:buAutoNum type="arabicPeriod"/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611188" y="1124744"/>
            <a:ext cx="7273180" cy="5256583"/>
          </a:xfrm>
          <a:prstGeom prst="roundRect">
            <a:avLst>
              <a:gd name="adj" fmla="val 10375"/>
            </a:avLst>
          </a:prstGeom>
          <a:noFill/>
          <a:ln w="19050" cap="rnd">
            <a:solidFill>
              <a:schemeClr val="accent5">
                <a:lumMod val="75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kumimoji="0"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185174" y="332656"/>
            <a:ext cx="923330" cy="41764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白醋</a:t>
            </a:r>
            <a:r>
              <a:rPr lang="zh-TW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zh-TW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白糖</a:t>
            </a:r>
            <a:r>
              <a:rPr lang="zh-TW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最</a:t>
            </a:r>
            <a:r>
              <a:rPr lang="zh-TW" altLang="zh-TW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能讓花束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保鮮</a:t>
            </a:r>
            <a:r>
              <a:rPr lang="zh-TW" altLang="zh-TW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zh-TW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668821" y="569260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377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67600" cy="868958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實驗心得與結論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4542" y="126876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2400" dirty="0" smtClean="0">
              <a:latin typeface="+mj-ea"/>
              <a:ea typeface="+mj-ea"/>
            </a:endParaRPr>
          </a:p>
          <a:p>
            <a:endParaRPr lang="en-US" altLang="zh-TW" sz="2400" dirty="0" smtClean="0">
              <a:latin typeface="+mj-ea"/>
              <a:ea typeface="+mj-ea"/>
            </a:endParaRPr>
          </a:p>
          <a:p>
            <a:endParaRPr lang="en-US" altLang="zh-TW" sz="2400" dirty="0">
              <a:latin typeface="+mj-ea"/>
              <a:ea typeface="+mj-ea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611188" y="1124744"/>
            <a:ext cx="7273180" cy="5256583"/>
          </a:xfrm>
          <a:prstGeom prst="roundRect">
            <a:avLst>
              <a:gd name="adj" fmla="val 10375"/>
            </a:avLst>
          </a:prstGeom>
          <a:noFill/>
          <a:ln w="19050" cap="rnd">
            <a:solidFill>
              <a:schemeClr val="accent5">
                <a:lumMod val="75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kumimoji="0"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185174" y="332656"/>
            <a:ext cx="923330" cy="41764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白醋</a:t>
            </a:r>
            <a:r>
              <a:rPr lang="zh-TW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zh-TW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白糖</a:t>
            </a:r>
            <a:r>
              <a:rPr lang="zh-TW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最</a:t>
            </a:r>
            <a:r>
              <a:rPr lang="zh-TW" altLang="zh-TW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能讓花束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保鮮</a:t>
            </a:r>
            <a:r>
              <a:rPr lang="zh-TW" altLang="zh-TW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zh-TW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899406" y="1352735"/>
            <a:ext cx="6696744" cy="4800600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zh-TW" altLang="en-US" sz="1900" dirty="0" smtClean="0">
                <a:latin typeface="微軟正黑體" pitchFamily="34" charset="-120"/>
                <a:ea typeface="微軟正黑體" pitchFamily="34" charset="-120"/>
              </a:rPr>
              <a:t>透過這次實驗讓我了解到適量「糖」與「醋」是可以幫助花朵植物生長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例如酌量的糖分添加水質的確能讓玫瑰花更為綻放。但是一旦糖分比例過量則會抑制生長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甚至造成植物根部與莖部的發霉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阻斷植物的毛細管現象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間接造成植物的枯萎。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457200">
              <a:buFont typeface="+mj-lt"/>
              <a:buAutoNum type="arabicPeriod"/>
            </a:pP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濃度過高的醋也會造成葉子的乾枯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加速植物的死亡</a:t>
            </a:r>
            <a:r>
              <a:rPr lang="zh-TW" altLang="en-US" sz="1900" dirty="0" smtClean="0"/>
              <a:t>。</a:t>
            </a:r>
            <a:endParaRPr lang="en-US" altLang="zh-TW" sz="1900" dirty="0" smtClean="0"/>
          </a:p>
          <a:p>
            <a:pPr marL="571500" indent="-457200">
              <a:buFont typeface="+mj-lt"/>
              <a:buAutoNum type="arabicPeriod"/>
            </a:pP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藉由這次實驗與觀察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得知添加白糖與白醋對於玫瑰花的差異。在不同濃度也有著不同程度的影響，雖然都無法有效的延長玫瑰花的壽命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但證實了加入白糖的其綻放鮮美度優於白醋。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457200">
              <a:buFont typeface="+mj-lt"/>
              <a:buAutoNum type="arabicPeriod"/>
            </a:pP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無論白糖、白醋對於保鮮壽命都沒有很顯著的差異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457200">
              <a:buFont typeface="+mj-lt"/>
              <a:buAutoNum type="arabicPeriod"/>
            </a:pP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同比例的糖與白醋相比 ，糖的綻放保鮮度優於白醋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457200">
              <a:buFont typeface="+mj-lt"/>
              <a:buAutoNum type="arabicPeriod"/>
            </a:pP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透過這次的實驗紀錄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我發現生物學家都好有耐心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必須仔細觀察記錄並且推敲各種影響實驗可能性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找到最好的答案。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457200">
              <a:buFont typeface="+mj-lt"/>
              <a:buAutoNum type="arabicPeriod"/>
            </a:pPr>
            <a:endParaRPr lang="zh-TW" altLang="en-US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457200">
              <a:buFont typeface="+mj-lt"/>
              <a:buAutoNum type="arabicPeriod"/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668821" y="569260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48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參考資料來源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8" y="1700808"/>
            <a:ext cx="5832648" cy="4800600"/>
          </a:xfrm>
        </p:spPr>
        <p:txBody>
          <a:bodyPr/>
          <a:lstStyle/>
          <a:p>
            <a:r>
              <a:rPr lang="zh-TW" altLang="en-US" dirty="0">
                <a:hlinkClick r:id="rId2"/>
              </a:rPr>
              <a:t>想延長年花壽命</a:t>
            </a:r>
            <a:r>
              <a:rPr lang="zh-TW" altLang="en-US" dirty="0" smtClean="0">
                <a:hlinkClick r:id="rId2"/>
              </a:rPr>
              <a:t>？</a:t>
            </a:r>
            <a:endParaRPr lang="en-US" altLang="zh-TW" dirty="0" smtClean="0">
              <a:hlinkClick r:id="rId3"/>
            </a:endParaRPr>
          </a:p>
          <a:p>
            <a:r>
              <a:rPr lang="zh-TW" altLang="en-US" dirty="0" smtClean="0">
                <a:hlinkClick r:id="rId3"/>
              </a:rPr>
              <a:t>揭開</a:t>
            </a:r>
            <a:r>
              <a:rPr lang="zh-TW" altLang="en-US" dirty="0">
                <a:hlinkClick r:id="rId3"/>
              </a:rPr>
              <a:t>鮮花保鮮之</a:t>
            </a:r>
            <a:r>
              <a:rPr lang="zh-TW" altLang="en-US" dirty="0" smtClean="0">
                <a:hlinkClick r:id="rId3"/>
              </a:rPr>
              <a:t>謎</a:t>
            </a:r>
            <a:endParaRPr lang="en-US" altLang="zh-TW" dirty="0" smtClean="0"/>
          </a:p>
          <a:p>
            <a:r>
              <a:rPr lang="zh-TW" altLang="en-US" dirty="0" smtClean="0">
                <a:hlinkClick r:id="rId4"/>
              </a:rPr>
              <a:t>鮮花如何保鮮？延長花期</a:t>
            </a:r>
            <a:endParaRPr lang="en-US" altLang="zh-TW" dirty="0" smtClean="0"/>
          </a:p>
          <a:p>
            <a:r>
              <a:rPr lang="zh-TW" altLang="en-US" dirty="0">
                <a:hlinkClick r:id="rId5"/>
              </a:rPr>
              <a:t>不老的傳說</a:t>
            </a:r>
            <a:r>
              <a:rPr lang="en-US" altLang="zh-TW" dirty="0">
                <a:hlinkClick r:id="rId5"/>
              </a:rPr>
              <a:t>----</a:t>
            </a:r>
            <a:r>
              <a:rPr lang="zh-TW" altLang="en-US" dirty="0">
                <a:hlinkClick r:id="rId5"/>
              </a:rPr>
              <a:t>如何延長花兒的保存期限如何延長花兒的保存期限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668821" y="569260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595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628800"/>
            <a:ext cx="7467600" cy="39170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6000" dirty="0" smtClean="0"/>
          </a:p>
          <a:p>
            <a:pPr marL="0" indent="0" algn="ctr">
              <a:buNone/>
            </a:pPr>
            <a:r>
              <a:rPr lang="zh-TW" altLang="en-US" sz="8800" dirty="0" smtClean="0">
                <a:solidFill>
                  <a:srgbClr val="0070C0"/>
                </a:solidFill>
                <a:latin typeface="典匠空疊圓" pitchFamily="49" charset="-120"/>
                <a:ea typeface="典匠空疊圓" pitchFamily="49" charset="-120"/>
              </a:rPr>
              <a:t>謝</a:t>
            </a:r>
            <a:r>
              <a:rPr lang="zh-TW" altLang="en-US" sz="8800" dirty="0" smtClean="0">
                <a:solidFill>
                  <a:srgbClr val="C00000"/>
                </a:solidFill>
                <a:latin typeface="典匠空疊圓" pitchFamily="49" charset="-120"/>
                <a:ea typeface="典匠空疊圓" pitchFamily="49" charset="-120"/>
              </a:rPr>
              <a:t>謝</a:t>
            </a:r>
            <a:r>
              <a:rPr lang="zh-TW" altLang="en-US" sz="8800" dirty="0" smtClean="0">
                <a:ln>
                  <a:solidFill>
                    <a:srgbClr val="BCD2D1"/>
                  </a:solidFill>
                </a:ln>
                <a:solidFill>
                  <a:srgbClr val="C00000"/>
                </a:solidFill>
                <a:latin typeface="典匠空疊圓" pitchFamily="49" charset="-120"/>
                <a:ea typeface="典匠空疊圓" pitchFamily="49" charset="-120"/>
              </a:rPr>
              <a:t>大</a:t>
            </a:r>
            <a:r>
              <a:rPr lang="zh-TW" altLang="en-US" sz="8800" dirty="0" smtClean="0">
                <a:solidFill>
                  <a:srgbClr val="FFC000"/>
                </a:solidFill>
                <a:latin typeface="典匠空疊圓" pitchFamily="49" charset="-120"/>
                <a:ea typeface="典匠空疊圓" pitchFamily="49" charset="-120"/>
              </a:rPr>
              <a:t>家</a:t>
            </a:r>
            <a:r>
              <a:rPr lang="en-US" altLang="zh-TW" sz="8800" dirty="0" smtClean="0">
                <a:solidFill>
                  <a:srgbClr val="C00000"/>
                </a:solidFill>
                <a:latin typeface="典匠空疊圓" pitchFamily="49" charset="-120"/>
                <a:ea typeface="典匠空疊圓" pitchFamily="49" charset="-120"/>
              </a:rPr>
              <a:t>!!</a:t>
            </a:r>
            <a:endParaRPr lang="zh-TW" altLang="en-US" sz="8800" dirty="0">
              <a:solidFill>
                <a:srgbClr val="C00000"/>
              </a:solidFill>
              <a:latin typeface="典匠空疊圓" pitchFamily="49" charset="-120"/>
              <a:ea typeface="典匠空疊圓" pitchFamily="49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668821" y="569260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79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20000" cy="1143000"/>
          </a:xfrm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      錄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31640" y="1556792"/>
            <a:ext cx="63367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研究動機   </a:t>
            </a:r>
            <a:r>
              <a:rPr lang="en-US" altLang="zh-TW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------------------------------------------ 01</a:t>
            </a:r>
            <a:endParaRPr lang="zh-TW" altLang="en-US" sz="2000" spc="-1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</a:pPr>
            <a:r>
              <a:rPr lang="zh-TW" altLang="en-US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zh-TW" altLang="en-US" sz="2000" spc="-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器具與材料  </a:t>
            </a:r>
            <a:r>
              <a:rPr lang="en-US" altLang="zh-TW" sz="2000" spc="-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-----------------------------------</a:t>
            </a:r>
            <a:r>
              <a:rPr lang="zh-TW" altLang="en-US" sz="2000" spc="-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</a:t>
            </a:r>
          </a:p>
          <a:p>
            <a:pPr>
              <a:spcBef>
                <a:spcPct val="0"/>
              </a:spcBef>
            </a:pPr>
            <a:r>
              <a:rPr lang="zh-TW" altLang="en-US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zh-TW" altLang="en-US" sz="2000" spc="-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   </a:t>
            </a:r>
            <a:r>
              <a:rPr lang="en-US" altLang="zh-TW" sz="2000" spc="-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------------------------------------------ </a:t>
            </a:r>
            <a:r>
              <a:rPr lang="en-US" altLang="zh-TW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03</a:t>
            </a:r>
          </a:p>
          <a:p>
            <a:pPr>
              <a:spcBef>
                <a:spcPct val="0"/>
              </a:spcBef>
            </a:pPr>
            <a:r>
              <a:rPr lang="zh-TW" altLang="en-US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zh-TW" altLang="en-US" sz="2000" spc="-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 一 </a:t>
            </a:r>
            <a:r>
              <a:rPr lang="en-US" altLang="zh-TW" sz="2000" spc="-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----------------------------------------</a:t>
            </a:r>
            <a:r>
              <a:rPr lang="zh-TW" altLang="en-US" sz="2000" spc="-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04</a:t>
            </a:r>
            <a:endParaRPr lang="en-US" altLang="zh-TW" sz="2000" spc="-1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</a:pPr>
            <a:r>
              <a:rPr lang="zh-TW" altLang="zh-TW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</a:t>
            </a:r>
            <a:r>
              <a:rPr lang="zh-TW" altLang="zh-TW" sz="2000" spc="-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階段實驗</a:t>
            </a:r>
            <a:r>
              <a:rPr lang="zh-TW" altLang="en-US" sz="2000" spc="-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實作</a:t>
            </a:r>
            <a:r>
              <a:rPr lang="en-US" altLang="zh-TW" sz="2000" spc="-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000" spc="-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實驗組</a:t>
            </a:r>
            <a:r>
              <a:rPr lang="en-US" altLang="zh-TW" sz="2000" spc="-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 (</a:t>
            </a:r>
            <a:r>
              <a:rPr lang="zh-TW" altLang="en-US" sz="2000" spc="-100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石宇涵</a:t>
            </a:r>
            <a:r>
              <a:rPr lang="en-US" altLang="zh-TW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  -------------</a:t>
            </a:r>
            <a:r>
              <a:rPr lang="zh-TW" altLang="en-US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05</a:t>
            </a:r>
            <a:endParaRPr lang="zh-TW" altLang="en-US" sz="2000" spc="-1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</a:pPr>
            <a:r>
              <a:rPr lang="zh-TW" altLang="zh-TW" sz="2000" spc="-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第一階段實驗</a:t>
            </a:r>
            <a:r>
              <a:rPr lang="zh-TW" altLang="en-US" sz="2000" spc="-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</a:t>
            </a:r>
            <a:r>
              <a:rPr lang="zh-TW" altLang="en-US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  實驗</a:t>
            </a:r>
            <a:r>
              <a:rPr lang="zh-TW" altLang="en-US" sz="2000" spc="-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 </a:t>
            </a:r>
            <a:r>
              <a:rPr lang="en-US" altLang="zh-TW" sz="2000" spc="-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spc="-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曾宇辰</a:t>
            </a:r>
            <a:r>
              <a:rPr lang="en-US" altLang="zh-TW" sz="2000" spc="-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en-US" altLang="zh-TW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-------------</a:t>
            </a:r>
            <a:r>
              <a:rPr lang="zh-TW" altLang="en-US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06</a:t>
            </a:r>
            <a:endParaRPr lang="zh-TW" altLang="en-US" sz="2000" spc="-1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</a:pPr>
            <a:r>
              <a:rPr lang="zh-TW" altLang="zh-TW" sz="2000" spc="-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</a:t>
            </a:r>
            <a:r>
              <a:rPr lang="zh-TW" altLang="en-US" sz="2000" spc="-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zh-TW" altLang="en-US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結論  </a:t>
            </a:r>
            <a:r>
              <a:rPr lang="en-US" altLang="zh-TW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--------------------------------</a:t>
            </a:r>
            <a:r>
              <a:rPr lang="zh-TW" altLang="en-US" sz="2000" spc="-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07</a:t>
            </a:r>
          </a:p>
          <a:p>
            <a:pPr>
              <a:spcBef>
                <a:spcPct val="0"/>
              </a:spcBef>
            </a:pPr>
            <a:r>
              <a:rPr lang="zh-TW" altLang="en-US" sz="2000" spc="-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實驗說明 二 </a:t>
            </a:r>
            <a:r>
              <a:rPr lang="en-US" altLang="zh-TW" sz="2000" spc="-10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---------------------------------------- </a:t>
            </a:r>
            <a:r>
              <a:rPr lang="en-US" altLang="zh-TW" sz="2000" spc="-10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08</a:t>
            </a:r>
            <a:endParaRPr lang="en-US" altLang="zh-TW" sz="2000" spc="-1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</a:pPr>
            <a:r>
              <a:rPr lang="zh-TW" altLang="zh-TW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zh-TW" sz="2000" spc="-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階段實驗</a:t>
            </a:r>
            <a:r>
              <a:rPr lang="zh-TW" altLang="en-US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  對照</a:t>
            </a:r>
            <a:r>
              <a:rPr lang="zh-TW" altLang="en-US" sz="2000" spc="-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2000" spc="-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spc="-100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石宇涵</a:t>
            </a:r>
            <a:r>
              <a:rPr lang="en-US" altLang="zh-TW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---------------</a:t>
            </a:r>
            <a:r>
              <a:rPr lang="zh-TW" altLang="en-US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spc="-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09</a:t>
            </a:r>
          </a:p>
          <a:p>
            <a:pPr>
              <a:spcBef>
                <a:spcPct val="0"/>
              </a:spcBef>
            </a:pPr>
            <a:r>
              <a:rPr lang="zh-TW" altLang="zh-TW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zh-TW" sz="2000" spc="-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階段實驗</a:t>
            </a:r>
            <a:r>
              <a:rPr lang="zh-TW" altLang="en-US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  實驗組</a:t>
            </a:r>
            <a:r>
              <a:rPr lang="en-US" altLang="zh-TW" sz="2000" spc="-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spc="-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曾宇辰</a:t>
            </a:r>
            <a:r>
              <a:rPr lang="en-US" altLang="zh-TW" sz="2000" spc="-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en-US" altLang="zh-TW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---------------</a:t>
            </a:r>
            <a:r>
              <a:rPr lang="zh-TW" altLang="en-US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spc="-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endParaRPr lang="zh-TW" altLang="en-US" sz="2000" spc="-1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</a:pPr>
            <a:r>
              <a:rPr lang="zh-TW" altLang="zh-TW" sz="2000" spc="-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2000" spc="-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zh-TW" sz="2000" spc="-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階段實驗</a:t>
            </a:r>
            <a:r>
              <a:rPr lang="zh-TW" altLang="en-US" sz="2000" spc="-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zh-TW" altLang="en-US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結論  </a:t>
            </a:r>
            <a:r>
              <a:rPr lang="en-US" altLang="zh-TW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---------------------------</a:t>
            </a:r>
            <a:r>
              <a:rPr lang="zh-TW" altLang="en-US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spc="-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endParaRPr lang="zh-TW" altLang="en-US" sz="2000" spc="-1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</a:pPr>
            <a:r>
              <a:rPr lang="zh-TW" altLang="en-US" sz="2000" spc="-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zh-TW" altLang="en-US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心得與結論</a:t>
            </a:r>
            <a:r>
              <a:rPr lang="en-US" altLang="zh-TW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----------------------------------</a:t>
            </a:r>
            <a:r>
              <a:rPr lang="zh-TW" altLang="en-US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2000" spc="-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</a:p>
          <a:p>
            <a:pPr>
              <a:spcBef>
                <a:spcPct val="0"/>
              </a:spcBef>
            </a:pPr>
            <a:r>
              <a:rPr lang="zh-TW" altLang="en-US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 論</a:t>
            </a:r>
            <a:r>
              <a:rPr lang="en-US" altLang="zh-TW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----------------------------------------------</a:t>
            </a:r>
            <a:r>
              <a:rPr lang="zh-TW" altLang="en-US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spc="-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</a:p>
          <a:p>
            <a:pPr>
              <a:spcBef>
                <a:spcPct val="0"/>
              </a:spcBef>
            </a:pPr>
            <a:r>
              <a:rPr lang="zh-TW" altLang="en-US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</a:t>
            </a:r>
            <a:r>
              <a:rPr lang="zh-TW" altLang="en-US" sz="2000" spc="-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來源  </a:t>
            </a:r>
            <a:r>
              <a:rPr lang="en-US" altLang="zh-TW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-------------------------------------</a:t>
            </a:r>
            <a:r>
              <a:rPr lang="zh-TW" altLang="en-US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spc="-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endParaRPr lang="zh-TW" altLang="en-US" sz="2000" b="1" spc="-1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073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868958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en-US" sz="40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動機</a:t>
            </a:r>
            <a:endParaRPr lang="zh-TW" altLang="en-US" sz="40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364704"/>
            <a:ext cx="6768752" cy="4800600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偶然間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網路影片得知「白醋和白糖是最能讓花束保鮮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CN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於是我們實際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決定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實驗應證之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buFont typeface="+mj-lt"/>
              <a:buAutoNum type="arabicPeriod"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中提到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白糖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放入水中的劑量比例，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分別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1:50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1:10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二種比例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為了釐清哪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一種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比例的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添加物最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有助於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花束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保鮮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力</a:t>
            </a:r>
            <a:r>
              <a:rPr lang="zh-CN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採用實際水耕插花、並做觀察紀錄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buFont typeface="+mj-lt"/>
              <a:buAutoNum type="arabicPeriod"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希望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釐清「哪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一種添加物是最有效的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保鮮利器」 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進一步了解「此添加物的比例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濃度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CN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是否對於延長花束保鮮度也有決定性的影響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buFont typeface="+mj-lt"/>
              <a:buAutoNum type="arabicPeriod"/>
            </a:pPr>
            <a:endParaRPr lang="en-US" altLang="zh-TW" sz="1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TW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EX</a:t>
            </a:r>
          </a:p>
          <a:p>
            <a:pPr marL="114300" indent="0">
              <a:buNone/>
            </a:pPr>
            <a:r>
              <a:rPr lang="zh-TW" altLang="en-US" sz="1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低濃度</a:t>
            </a:r>
            <a:r>
              <a:rPr lang="en-US" altLang="zh-TW" sz="1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1:50</a:t>
            </a:r>
            <a:r>
              <a:rPr lang="zh-TW" altLang="en-US" sz="1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添加物</a:t>
            </a:r>
            <a:r>
              <a:rPr lang="en-US" altLang="zh-TW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清水</a:t>
            </a:r>
            <a:r>
              <a:rPr lang="en-US" altLang="zh-TW" sz="1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清水</a:t>
            </a:r>
            <a:r>
              <a:rPr lang="en-US" altLang="zh-TW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500ml</a:t>
            </a:r>
            <a:r>
              <a:rPr lang="zh-TW" altLang="en-US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，添加物</a:t>
            </a:r>
            <a:r>
              <a:rPr lang="zh-TW" altLang="en-US" sz="1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</a:t>
            </a:r>
            <a:r>
              <a:rPr lang="en-US" altLang="zh-TW" sz="1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10g</a:t>
            </a:r>
          </a:p>
          <a:p>
            <a:pPr marL="114300" indent="0">
              <a:buNone/>
            </a:pPr>
            <a:r>
              <a:rPr lang="zh-TW" altLang="en-US" sz="1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高</a:t>
            </a:r>
            <a:r>
              <a:rPr lang="zh-TW" altLang="en-US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濃度</a:t>
            </a:r>
            <a:r>
              <a:rPr lang="en-US" altLang="zh-TW" sz="1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1:10</a:t>
            </a:r>
            <a:r>
              <a:rPr lang="zh-TW" altLang="en-US" sz="1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添加物</a:t>
            </a:r>
            <a:r>
              <a:rPr lang="en-US" altLang="zh-TW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清水</a:t>
            </a:r>
            <a:r>
              <a:rPr lang="en-US" altLang="zh-TW" sz="1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清水</a:t>
            </a:r>
            <a:r>
              <a:rPr lang="en-US" altLang="zh-TW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500ml</a:t>
            </a:r>
            <a:r>
              <a:rPr lang="zh-TW" altLang="en-US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，添加物即</a:t>
            </a:r>
            <a:r>
              <a:rPr lang="en-US" altLang="zh-TW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50g</a:t>
            </a:r>
            <a:endParaRPr lang="zh-TW" altLang="en-US" sz="18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611188" y="1124744"/>
            <a:ext cx="7273180" cy="5256583"/>
          </a:xfrm>
          <a:prstGeom prst="roundRect">
            <a:avLst>
              <a:gd name="adj" fmla="val 10375"/>
            </a:avLst>
          </a:prstGeom>
          <a:noFill/>
          <a:ln w="19050" cap="rnd">
            <a:solidFill>
              <a:schemeClr val="accent5">
                <a:lumMod val="75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kumimoji="0"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185174" y="332656"/>
            <a:ext cx="923330" cy="41764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白醋</a:t>
            </a:r>
            <a:r>
              <a:rPr lang="zh-TW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zh-TW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白糖</a:t>
            </a:r>
            <a:r>
              <a:rPr lang="zh-TW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最</a:t>
            </a:r>
            <a:r>
              <a:rPr lang="zh-TW" altLang="zh-TW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能讓花束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保鮮</a:t>
            </a:r>
            <a:r>
              <a:rPr lang="zh-TW" altLang="zh-TW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zh-TW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668821" y="56926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472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0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實驗器具與材料</a:t>
            </a:r>
            <a:endParaRPr lang="zh-TW" alt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2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13497"/>
          <a:stretch/>
        </p:blipFill>
        <p:spPr>
          <a:xfrm>
            <a:off x="1331640" y="1484784"/>
            <a:ext cx="6175920" cy="449629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185174" y="332656"/>
            <a:ext cx="923330" cy="41764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白醋</a:t>
            </a:r>
            <a:r>
              <a:rPr lang="zh-TW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zh-TW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白糖</a:t>
            </a:r>
            <a:r>
              <a:rPr lang="zh-TW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最</a:t>
            </a:r>
            <a:r>
              <a:rPr lang="zh-TW" altLang="zh-TW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能讓花束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保鮮</a:t>
            </a:r>
            <a:r>
              <a:rPr lang="zh-TW" altLang="zh-TW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zh-TW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177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12621" y="404664"/>
            <a:ext cx="3820525" cy="747057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29089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</a:t>
            </a:r>
            <a:endParaRPr lang="en-US" altLang="zh-TW" dirty="0"/>
          </a:p>
          <a:p>
            <a:endParaRPr lang="en-US" altLang="zh-TW" dirty="0" smtClean="0">
              <a:latin typeface="新細明體"/>
              <a:ea typeface="新細明體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流程圖: 程序 5"/>
          <p:cNvSpPr>
            <a:spLocks noChangeArrowheads="1"/>
          </p:cNvSpPr>
          <p:nvPr/>
        </p:nvSpPr>
        <p:spPr bwMode="auto">
          <a:xfrm>
            <a:off x="3826419" y="2861020"/>
            <a:ext cx="1847850" cy="291083"/>
          </a:xfrm>
          <a:prstGeom prst="flowChartProcess">
            <a:avLst/>
          </a:prstGeom>
          <a:solidFill>
            <a:schemeClr val="tx2">
              <a:lumMod val="50000"/>
            </a:schemeClr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實驗結果討論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</p:txBody>
      </p:sp>
      <p:sp>
        <p:nvSpPr>
          <p:cNvPr id="5" name="流程圖: 決策 6"/>
          <p:cNvSpPr>
            <a:spLocks noChangeArrowheads="1"/>
          </p:cNvSpPr>
          <p:nvPr/>
        </p:nvSpPr>
        <p:spPr bwMode="auto">
          <a:xfrm>
            <a:off x="3776412" y="3373613"/>
            <a:ext cx="1947863" cy="939936"/>
          </a:xfrm>
          <a:prstGeom prst="flowChartDecision">
            <a:avLst/>
          </a:prstGeom>
          <a:solidFill>
            <a:schemeClr val="bg2">
              <a:lumMod val="50000"/>
            </a:schemeClr>
          </a:solidFill>
          <a:ln w="25400">
            <a:solidFill>
              <a:schemeClr val="accent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添加物比例濃度比例增為三種比例</a:t>
            </a:r>
            <a:endParaRPr kumimoji="1" lang="zh-TW" altLang="zh-TW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</p:txBody>
      </p:sp>
      <p:sp>
        <p:nvSpPr>
          <p:cNvPr id="6" name="流程圖: 程序 7"/>
          <p:cNvSpPr>
            <a:spLocks noChangeArrowheads="1"/>
          </p:cNvSpPr>
          <p:nvPr/>
        </p:nvSpPr>
        <p:spPr bwMode="auto">
          <a:xfrm>
            <a:off x="1403648" y="4303407"/>
            <a:ext cx="2937752" cy="932273"/>
          </a:xfrm>
          <a:prstGeom prst="flowChartProcess">
            <a:avLst/>
          </a:prstGeom>
          <a:solidFill>
            <a:schemeClr val="tx2">
              <a:lumMod val="50000"/>
            </a:schemeClr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對照組</a:t>
            </a:r>
            <a:endParaRPr kumimoji="1" lang="zh-TW" altLang="zh-TW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1:10(</a:t>
            </a:r>
            <a:r>
              <a:rPr kumimoji="1" lang="zh-TW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白醋</a:t>
            </a:r>
            <a:r>
              <a:rPr kumimoji="1" lang="en-US" altLang="zh-TW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:</a:t>
            </a:r>
            <a:r>
              <a:rPr kumimoji="1" lang="zh-TW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水</a:t>
            </a:r>
            <a:r>
              <a:rPr kumimoji="1" lang="en-US" altLang="zh-TW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kumimoji="1" lang="zh-TW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、</a:t>
            </a:r>
            <a:r>
              <a:rPr kumimoji="1" lang="en-US" altLang="zh-TW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1:25(</a:t>
            </a:r>
            <a:r>
              <a:rPr kumimoji="1" lang="zh-TW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白糖</a:t>
            </a:r>
            <a:r>
              <a:rPr kumimoji="1" lang="en-US" altLang="zh-TW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:</a:t>
            </a:r>
            <a:r>
              <a:rPr kumimoji="1" lang="zh-TW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水</a:t>
            </a:r>
            <a:r>
              <a:rPr kumimoji="1" lang="en-US" altLang="zh-TW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 </a:t>
            </a:r>
            <a:r>
              <a:rPr kumimoji="1" lang="zh-TW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、</a:t>
            </a:r>
            <a:r>
              <a:rPr kumimoji="1" lang="en-US" altLang="zh-TW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1:10(</a:t>
            </a:r>
            <a:r>
              <a:rPr kumimoji="1" lang="zh-TW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白糖</a:t>
            </a:r>
            <a:r>
              <a:rPr kumimoji="1" lang="en-US" altLang="zh-TW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:</a:t>
            </a:r>
            <a:r>
              <a:rPr kumimoji="1" lang="zh-TW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水</a:t>
            </a:r>
            <a:endParaRPr kumimoji="1" lang="en-US" altLang="zh-TW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1:50(</a:t>
            </a:r>
            <a:r>
              <a:rPr kumimoji="1" lang="zh-TW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白醋</a:t>
            </a:r>
            <a:r>
              <a:rPr kumimoji="1" lang="en-US" altLang="zh-TW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:</a:t>
            </a:r>
            <a:r>
              <a:rPr kumimoji="1" lang="zh-TW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水</a:t>
            </a:r>
            <a:r>
              <a:rPr kumimoji="1" lang="en-US" altLang="zh-TW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kumimoji="1" lang="zh-TW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、</a:t>
            </a:r>
            <a:r>
              <a:rPr kumimoji="1" lang="en-US" altLang="zh-TW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1:25(</a:t>
            </a:r>
            <a:r>
              <a:rPr kumimoji="1" lang="zh-TW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白糖</a:t>
            </a:r>
            <a:r>
              <a:rPr kumimoji="1" lang="en-US" altLang="zh-TW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:</a:t>
            </a:r>
            <a:r>
              <a:rPr kumimoji="1" lang="zh-TW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水</a:t>
            </a:r>
            <a:r>
              <a:rPr kumimoji="1" lang="en-US" altLang="zh-TW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 </a:t>
            </a:r>
            <a:r>
              <a:rPr kumimoji="1" lang="zh-TW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、</a:t>
            </a:r>
            <a:r>
              <a:rPr kumimoji="1" lang="en-US" altLang="zh-TW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1:50(</a:t>
            </a:r>
            <a:r>
              <a:rPr kumimoji="1" lang="zh-TW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白糖</a:t>
            </a:r>
            <a:r>
              <a:rPr kumimoji="1" lang="en-US" altLang="zh-TW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:</a:t>
            </a:r>
            <a:r>
              <a:rPr kumimoji="1" lang="zh-TW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水</a:t>
            </a:r>
            <a:endParaRPr kumimoji="1" lang="en-US" altLang="zh-TW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清水</a:t>
            </a:r>
            <a:endParaRPr kumimoji="1" lang="zh-TW" alt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</p:txBody>
      </p:sp>
      <p:sp>
        <p:nvSpPr>
          <p:cNvPr id="7" name="流程圖: 程序 8"/>
          <p:cNvSpPr>
            <a:spLocks noChangeArrowheads="1"/>
          </p:cNvSpPr>
          <p:nvPr/>
        </p:nvSpPr>
        <p:spPr bwMode="auto">
          <a:xfrm>
            <a:off x="5145360" y="4316650"/>
            <a:ext cx="2811016" cy="919030"/>
          </a:xfrm>
          <a:prstGeom prst="flowChartProcess">
            <a:avLst/>
          </a:prstGeom>
          <a:solidFill>
            <a:schemeClr val="tx2">
              <a:lumMod val="50000"/>
            </a:schemeClr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實驗組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(2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天換一次水質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endParaRPr kumimoji="1" lang="en-US" altLang="zh-TW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1:10(</a:t>
            </a:r>
            <a:r>
              <a:rPr kumimoji="1" lang="zh-TW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白醋</a:t>
            </a:r>
            <a:r>
              <a:rPr kumimoji="1" lang="en-US" altLang="zh-TW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:</a:t>
            </a:r>
            <a:r>
              <a:rPr kumimoji="1" lang="zh-TW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水</a:t>
            </a:r>
            <a:r>
              <a:rPr kumimoji="1" lang="en-US" altLang="zh-TW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kumimoji="1" lang="zh-TW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、</a:t>
            </a:r>
            <a:r>
              <a:rPr kumimoji="1" lang="en-US" altLang="zh-TW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1:25(</a:t>
            </a:r>
            <a:r>
              <a:rPr kumimoji="1" lang="zh-TW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白糖</a:t>
            </a:r>
            <a:r>
              <a:rPr kumimoji="1" lang="en-US" altLang="zh-TW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:</a:t>
            </a:r>
            <a:r>
              <a:rPr kumimoji="1" lang="zh-TW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水</a:t>
            </a:r>
            <a:r>
              <a:rPr kumimoji="1" lang="en-US" altLang="zh-TW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 </a:t>
            </a:r>
            <a:r>
              <a:rPr kumimoji="1" lang="zh-TW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、</a:t>
            </a:r>
            <a:r>
              <a:rPr kumimoji="1" lang="en-US" altLang="zh-TW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1:10(</a:t>
            </a:r>
            <a:r>
              <a:rPr kumimoji="1" lang="zh-TW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白糖</a:t>
            </a:r>
            <a:r>
              <a:rPr kumimoji="1" lang="en-US" altLang="zh-TW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:</a:t>
            </a:r>
            <a:r>
              <a:rPr kumimoji="1" lang="zh-TW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水</a:t>
            </a:r>
            <a:r>
              <a:rPr kumimoji="1" lang="en-US" altLang="zh-TW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endParaRPr kumimoji="1" lang="en-US" altLang="zh-TW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1:50(</a:t>
            </a:r>
            <a:r>
              <a:rPr kumimoji="1" lang="zh-TW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白醋</a:t>
            </a:r>
            <a:r>
              <a:rPr kumimoji="1" lang="en-US" altLang="zh-TW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:</a:t>
            </a:r>
            <a:r>
              <a:rPr kumimoji="1" lang="zh-TW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水</a:t>
            </a:r>
            <a:r>
              <a:rPr kumimoji="1" lang="en-US" altLang="zh-TW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kumimoji="1" lang="zh-TW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、</a:t>
            </a:r>
            <a:r>
              <a:rPr kumimoji="1" lang="en-US" altLang="zh-TW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1:25(</a:t>
            </a:r>
            <a:r>
              <a:rPr kumimoji="1" lang="zh-TW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白糖</a:t>
            </a:r>
            <a:r>
              <a:rPr kumimoji="1" lang="en-US" altLang="zh-TW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:</a:t>
            </a:r>
            <a:r>
              <a:rPr kumimoji="1" lang="zh-TW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水</a:t>
            </a:r>
            <a:r>
              <a:rPr kumimoji="1" lang="en-US" altLang="zh-TW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 </a:t>
            </a:r>
            <a:r>
              <a:rPr kumimoji="1" lang="zh-TW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、</a:t>
            </a:r>
            <a:r>
              <a:rPr kumimoji="1" lang="en-US" altLang="zh-TW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1:50(</a:t>
            </a:r>
            <a:r>
              <a:rPr kumimoji="1" lang="zh-TW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白糖</a:t>
            </a:r>
            <a:r>
              <a:rPr kumimoji="1" lang="en-US" altLang="zh-TW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:</a:t>
            </a:r>
            <a:r>
              <a:rPr kumimoji="1" lang="zh-TW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水</a:t>
            </a:r>
            <a:r>
              <a:rPr kumimoji="1" lang="en-US" altLang="zh-TW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endParaRPr kumimoji="1" lang="en-US" altLang="zh-TW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清水</a:t>
            </a:r>
            <a:endParaRPr kumimoji="1" lang="zh-TW" alt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</p:txBody>
      </p:sp>
      <p:sp>
        <p:nvSpPr>
          <p:cNvPr id="9" name="流程圖: 結束點 10"/>
          <p:cNvSpPr>
            <a:spLocks noChangeArrowheads="1"/>
          </p:cNvSpPr>
          <p:nvPr/>
        </p:nvSpPr>
        <p:spPr bwMode="auto">
          <a:xfrm>
            <a:off x="4031268" y="5911057"/>
            <a:ext cx="1548844" cy="478045"/>
          </a:xfrm>
          <a:prstGeom prst="flowChartTerminator">
            <a:avLst/>
          </a:prstGeom>
          <a:solidFill>
            <a:schemeClr val="tx2">
              <a:lumMod val="50000"/>
            </a:schemeClr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    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       </a:t>
            </a:r>
            <a:r>
              <a:rPr kumimoji="1" lang="zh-TW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結  論</a:t>
            </a:r>
            <a:endParaRPr kumimoji="1" lang="zh-TW" alt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</p:txBody>
      </p:sp>
      <p:sp>
        <p:nvSpPr>
          <p:cNvPr id="10" name="矩形 11"/>
          <p:cNvSpPr>
            <a:spLocks noChangeArrowheads="1"/>
          </p:cNvSpPr>
          <p:nvPr/>
        </p:nvSpPr>
        <p:spPr bwMode="auto">
          <a:xfrm>
            <a:off x="2876105" y="1768693"/>
            <a:ext cx="1476375" cy="829760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實驗組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A</a:t>
            </a:r>
            <a:endParaRPr kumimoji="1" lang="en-US" altLang="zh-TW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1:10(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白醋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: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水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endParaRPr kumimoji="1" lang="en-US" altLang="zh-TW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1:10(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白糖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: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水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endParaRPr kumimoji="1" lang="en-US" altLang="zh-TW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清水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</p:txBody>
      </p:sp>
      <p:sp>
        <p:nvSpPr>
          <p:cNvPr id="11" name="矩形 12"/>
          <p:cNvSpPr>
            <a:spLocks noChangeArrowheads="1"/>
          </p:cNvSpPr>
          <p:nvPr/>
        </p:nvSpPr>
        <p:spPr bwMode="auto">
          <a:xfrm>
            <a:off x="5131421" y="1768693"/>
            <a:ext cx="1476375" cy="829760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實驗組</a:t>
            </a:r>
            <a:r>
              <a:rPr kumimoji="1" lang="en-US" altLang="zh-TW" sz="12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B</a:t>
            </a:r>
            <a:endParaRPr kumimoji="1" lang="en-US" altLang="zh-TW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1:50(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白醋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: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水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endParaRPr kumimoji="1" lang="en-US" altLang="zh-TW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1:50(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白糖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: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水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endParaRPr kumimoji="1" lang="en-US" altLang="zh-TW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清水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</p:txBody>
      </p:sp>
      <p:sp>
        <p:nvSpPr>
          <p:cNvPr id="12" name="流程圖: 預設處理作業 13"/>
          <p:cNvSpPr>
            <a:spLocks noChangeArrowheads="1"/>
          </p:cNvSpPr>
          <p:nvPr/>
        </p:nvSpPr>
        <p:spPr bwMode="auto">
          <a:xfrm>
            <a:off x="3531143" y="620688"/>
            <a:ext cx="2438400" cy="793750"/>
          </a:xfrm>
          <a:prstGeom prst="flowChartPredefinedProcess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實驗白糖、白醋</a:t>
            </a:r>
            <a:endParaRPr kumimoji="1" lang="zh-TW" altLang="zh-TW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對玫瑰花的影響</a:t>
            </a:r>
            <a:endParaRPr kumimoji="1" lang="zh-TW" altLang="zh-TW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4" name="Rectangle 4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6" name="流程圖: 程序 5"/>
          <p:cNvSpPr>
            <a:spLocks noChangeArrowheads="1"/>
          </p:cNvSpPr>
          <p:nvPr/>
        </p:nvSpPr>
        <p:spPr bwMode="auto">
          <a:xfrm>
            <a:off x="3804270" y="5366072"/>
            <a:ext cx="1847850" cy="291083"/>
          </a:xfrm>
          <a:prstGeom prst="flowChartProcess">
            <a:avLst/>
          </a:prstGeom>
          <a:solidFill>
            <a:schemeClr val="tx2">
              <a:lumMod val="50000"/>
            </a:schemeClr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實驗結果討論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</p:txBody>
      </p:sp>
      <p:cxnSp>
        <p:nvCxnSpPr>
          <p:cNvPr id="48" name="直線接點 47"/>
          <p:cNvCxnSpPr>
            <a:stCxn id="12" idx="2"/>
          </p:cNvCxnSpPr>
          <p:nvPr/>
        </p:nvCxnSpPr>
        <p:spPr>
          <a:xfrm>
            <a:off x="4750343" y="1414438"/>
            <a:ext cx="0" cy="2143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/>
          <p:cNvCxnSpPr>
            <a:stCxn id="11" idx="0"/>
          </p:cNvCxnSpPr>
          <p:nvPr/>
        </p:nvCxnSpPr>
        <p:spPr>
          <a:xfrm flipH="1" flipV="1">
            <a:off x="5869608" y="1621656"/>
            <a:ext cx="1" cy="1470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/>
          <p:nvPr/>
        </p:nvCxnSpPr>
        <p:spPr>
          <a:xfrm flipH="1">
            <a:off x="3614292" y="1621656"/>
            <a:ext cx="22553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>
            <a:endCxn id="10" idx="0"/>
          </p:cNvCxnSpPr>
          <p:nvPr/>
        </p:nvCxnSpPr>
        <p:spPr>
          <a:xfrm>
            <a:off x="3614292" y="1621656"/>
            <a:ext cx="1" cy="14703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接點 60"/>
          <p:cNvCxnSpPr>
            <a:stCxn id="10" idx="2"/>
          </p:cNvCxnSpPr>
          <p:nvPr/>
        </p:nvCxnSpPr>
        <p:spPr>
          <a:xfrm flipH="1">
            <a:off x="3614292" y="2598453"/>
            <a:ext cx="1" cy="4081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/>
          <p:cNvCxnSpPr/>
          <p:nvPr/>
        </p:nvCxnSpPr>
        <p:spPr>
          <a:xfrm>
            <a:off x="3589288" y="3006562"/>
            <a:ext cx="2121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接點 69"/>
          <p:cNvCxnSpPr>
            <a:stCxn id="11" idx="2"/>
          </p:cNvCxnSpPr>
          <p:nvPr/>
        </p:nvCxnSpPr>
        <p:spPr>
          <a:xfrm flipH="1">
            <a:off x="5869608" y="2598453"/>
            <a:ext cx="1" cy="40810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接點 71"/>
          <p:cNvCxnSpPr>
            <a:endCxn id="4" idx="3"/>
          </p:cNvCxnSpPr>
          <p:nvPr/>
        </p:nvCxnSpPr>
        <p:spPr>
          <a:xfrm flipH="1">
            <a:off x="5674269" y="3006562"/>
            <a:ext cx="1953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接點 75"/>
          <p:cNvCxnSpPr>
            <a:stCxn id="4" idx="2"/>
            <a:endCxn id="5" idx="0"/>
          </p:cNvCxnSpPr>
          <p:nvPr/>
        </p:nvCxnSpPr>
        <p:spPr>
          <a:xfrm>
            <a:off x="4750344" y="3152103"/>
            <a:ext cx="0" cy="2215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接點 78"/>
          <p:cNvCxnSpPr>
            <a:stCxn id="5" idx="1"/>
          </p:cNvCxnSpPr>
          <p:nvPr/>
        </p:nvCxnSpPr>
        <p:spPr>
          <a:xfrm flipH="1">
            <a:off x="2973248" y="3843581"/>
            <a:ext cx="8031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接點 81"/>
          <p:cNvCxnSpPr/>
          <p:nvPr/>
        </p:nvCxnSpPr>
        <p:spPr>
          <a:xfrm>
            <a:off x="2973248" y="3843581"/>
            <a:ext cx="0" cy="4598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接點 83"/>
          <p:cNvCxnSpPr/>
          <p:nvPr/>
        </p:nvCxnSpPr>
        <p:spPr>
          <a:xfrm>
            <a:off x="5724275" y="3843581"/>
            <a:ext cx="1077269" cy="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接點 86"/>
          <p:cNvCxnSpPr/>
          <p:nvPr/>
        </p:nvCxnSpPr>
        <p:spPr>
          <a:xfrm>
            <a:off x="6801544" y="3843581"/>
            <a:ext cx="0" cy="4598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接點 88"/>
          <p:cNvCxnSpPr/>
          <p:nvPr/>
        </p:nvCxnSpPr>
        <p:spPr>
          <a:xfrm>
            <a:off x="2924531" y="5237056"/>
            <a:ext cx="0" cy="2745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接點 93"/>
          <p:cNvCxnSpPr>
            <a:endCxn id="46" idx="1"/>
          </p:cNvCxnSpPr>
          <p:nvPr/>
        </p:nvCxnSpPr>
        <p:spPr>
          <a:xfrm>
            <a:off x="2930374" y="5511613"/>
            <a:ext cx="873896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接點 95"/>
          <p:cNvCxnSpPr/>
          <p:nvPr/>
        </p:nvCxnSpPr>
        <p:spPr>
          <a:xfrm>
            <a:off x="6801544" y="5235680"/>
            <a:ext cx="0" cy="2759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接點 98"/>
          <p:cNvCxnSpPr>
            <a:endCxn id="46" idx="3"/>
          </p:cNvCxnSpPr>
          <p:nvPr/>
        </p:nvCxnSpPr>
        <p:spPr>
          <a:xfrm flipH="1">
            <a:off x="5652120" y="5511614"/>
            <a:ext cx="11333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接點 100"/>
          <p:cNvCxnSpPr/>
          <p:nvPr/>
        </p:nvCxnSpPr>
        <p:spPr>
          <a:xfrm>
            <a:off x="4815658" y="5657155"/>
            <a:ext cx="0" cy="2539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/>
          <p:cNvSpPr txBox="1"/>
          <p:nvPr/>
        </p:nvSpPr>
        <p:spPr>
          <a:xfrm>
            <a:off x="8185174" y="332656"/>
            <a:ext cx="923330" cy="41764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白醋</a:t>
            </a:r>
            <a:r>
              <a:rPr lang="zh-TW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zh-TW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白糖</a:t>
            </a:r>
            <a:r>
              <a:rPr lang="zh-TW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最</a:t>
            </a:r>
            <a:r>
              <a:rPr lang="zh-TW" altLang="zh-TW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能讓花束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保鮮</a:t>
            </a:r>
            <a:r>
              <a:rPr lang="zh-TW" altLang="zh-TW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zh-TW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8668821" y="56926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578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926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說明一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500984"/>
            <a:ext cx="6768752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【第一階段實驗設定】</a:t>
            </a:r>
            <a:endPara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操作變因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不同濃度及不同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添加物，實驗</a:t>
            </a:r>
            <a:r>
              <a:rPr lang="zh-TW" altLang="zh-TW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糖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醋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的保鮮度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濃度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比例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分別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0" indent="0">
              <a:buNone/>
            </a:pP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    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濃度 </a:t>
            </a:r>
            <a:r>
              <a:rPr lang="en-US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1:10(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白醋</a:t>
            </a:r>
            <a:r>
              <a:rPr lang="en-US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</a:t>
            </a:r>
            <a:r>
              <a:rPr lang="en-US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1:10(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白糖</a:t>
            </a:r>
            <a:r>
              <a:rPr lang="en-US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</a:t>
            </a:r>
            <a:r>
              <a:rPr lang="en-US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9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vs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對照清水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     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濃度</a:t>
            </a:r>
            <a:r>
              <a:rPr lang="en-US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1:50(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白醋</a:t>
            </a:r>
            <a:r>
              <a:rPr lang="en-US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</a:t>
            </a:r>
            <a:r>
              <a:rPr lang="en-US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1:50(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白糖</a:t>
            </a:r>
            <a:r>
              <a:rPr lang="en-US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</a:t>
            </a:r>
            <a:r>
              <a:rPr lang="en-US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9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vs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對照清水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611188" y="1124744"/>
            <a:ext cx="7273180" cy="5256583"/>
          </a:xfrm>
          <a:prstGeom prst="roundRect">
            <a:avLst>
              <a:gd name="adj" fmla="val 10375"/>
            </a:avLst>
          </a:prstGeom>
          <a:noFill/>
          <a:ln w="19050" cap="rnd">
            <a:solidFill>
              <a:schemeClr val="accent5">
                <a:lumMod val="75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kumimoji="0"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185174" y="332656"/>
            <a:ext cx="923330" cy="41764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白醋</a:t>
            </a:r>
            <a:r>
              <a:rPr lang="zh-TW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zh-TW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白糖</a:t>
            </a:r>
            <a:r>
              <a:rPr lang="zh-TW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最</a:t>
            </a:r>
            <a:r>
              <a:rPr lang="zh-TW" altLang="zh-TW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能讓花束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保鮮</a:t>
            </a:r>
            <a:r>
              <a:rPr lang="zh-TW" altLang="zh-TW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zh-TW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668821" y="56926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535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8816" y="188640"/>
            <a:ext cx="7467600" cy="1008112"/>
          </a:xfrm>
        </p:spPr>
        <p:txBody>
          <a:bodyPr>
            <a:normAutofit/>
          </a:bodyPr>
          <a:lstStyle/>
          <a:p>
            <a:pPr algn="ctr"/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</a:t>
            </a:r>
            <a:r>
              <a:rPr lang="zh-TW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實作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 (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石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宇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涵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400" dirty="0">
              <a:latin typeface="+mj-ea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037041"/>
              </p:ext>
            </p:extLst>
          </p:nvPr>
        </p:nvGraphicFramePr>
        <p:xfrm>
          <a:off x="611562" y="1484784"/>
          <a:ext cx="7488830" cy="4579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524"/>
                <a:gridCol w="1779524"/>
                <a:gridCol w="1779524"/>
                <a:gridCol w="2150258"/>
              </a:tblGrid>
              <a:tr h="432048"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zh-TW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第一階段實驗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US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1:10(</a:t>
                      </a:r>
                      <a:r>
                        <a:rPr kumimoji="0" lang="zh-TW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白醋</a:t>
                      </a:r>
                      <a:r>
                        <a:rPr kumimoji="0" lang="en-US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  <a:r>
                        <a:rPr kumimoji="0" lang="zh-TW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</a:t>
                      </a:r>
                      <a:r>
                        <a:rPr kumimoji="0" lang="en-US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kumimoji="0" lang="zh-TW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kumimoji="0" lang="en-US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1:10(</a:t>
                      </a:r>
                      <a:r>
                        <a:rPr kumimoji="0" lang="zh-TW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白糖</a:t>
                      </a:r>
                      <a:r>
                        <a:rPr kumimoji="0" lang="en-US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  <a:r>
                        <a:rPr kumimoji="0" lang="zh-TW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</a:t>
                      </a:r>
                      <a:r>
                        <a:rPr kumimoji="0" lang="en-US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 </a:t>
                      </a:r>
                      <a:r>
                        <a:rPr kumimoji="0" lang="zh-TW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、清水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      </a:t>
                      </a:r>
                      <a:r>
                        <a:rPr lang="en-US" altLang="zh-TW" dirty="0" smtClean="0"/>
                        <a:t>Day</a:t>
                      </a:r>
                      <a:r>
                        <a:rPr lang="zh-TW" altLang="en-US" dirty="0" smtClean="0"/>
                        <a:t> </a:t>
                      </a:r>
                      <a:r>
                        <a:rPr lang="en-US" altLang="zh-TW" dirty="0" smtClean="0"/>
                        <a:t>1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       </a:t>
                      </a:r>
                      <a:r>
                        <a:rPr lang="en-US" altLang="zh-TW" dirty="0" smtClean="0"/>
                        <a:t>Day</a:t>
                      </a:r>
                      <a:r>
                        <a:rPr lang="zh-TW" altLang="en-US" dirty="0" smtClean="0"/>
                        <a:t> </a:t>
                      </a:r>
                      <a:r>
                        <a:rPr lang="en-US" altLang="zh-TW" dirty="0" smtClean="0"/>
                        <a:t>3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      </a:t>
                      </a:r>
                      <a:r>
                        <a:rPr lang="en-US" altLang="zh-TW" dirty="0" smtClean="0"/>
                        <a:t>Day</a:t>
                      </a:r>
                      <a:r>
                        <a:rPr lang="zh-TW" altLang="en-US" dirty="0" smtClean="0"/>
                        <a:t> </a:t>
                      </a:r>
                      <a:r>
                        <a:rPr lang="en-US" altLang="zh-TW" dirty="0" smtClean="0"/>
                        <a:t>6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        </a:t>
                      </a:r>
                      <a:r>
                        <a:rPr lang="en-US" altLang="zh-TW" dirty="0" smtClean="0"/>
                        <a:t>Day</a:t>
                      </a:r>
                      <a:r>
                        <a:rPr lang="zh-TW" altLang="en-US" dirty="0" smtClean="0"/>
                        <a:t> </a:t>
                      </a:r>
                      <a:r>
                        <a:rPr lang="en-US" altLang="zh-TW" dirty="0" smtClean="0"/>
                        <a:t>9</a:t>
                      </a:r>
                      <a:endParaRPr lang="zh-TW" altLang="en-US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</a:tr>
              <a:tr h="1434436">
                <a:tc>
                  <a:txBody>
                    <a:bodyPr/>
                    <a:lstStyle/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438073">
                <a:tc>
                  <a:txBody>
                    <a:bodyPr/>
                    <a:lstStyle/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pPr marL="0" algn="l" defTabSz="9144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結  論</a:t>
                      </a:r>
                      <a:endParaRPr lang="zh-TW" altLang="en-US" sz="1800" b="1" kern="1200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kumimoji="0" lang="zh-TW" altLang="en-US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實驗</a:t>
                      </a:r>
                      <a:r>
                        <a:rPr kumimoji="0" lang="zh-TW" altLang="zh-TW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持續到第六天</a:t>
                      </a:r>
                      <a:r>
                        <a:rPr kumimoji="0" lang="en-US" altLang="zh-TW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  <a:r>
                        <a:rPr kumimoji="0" lang="zh-TW" altLang="zh-TW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只剩浸泡在清水裡的玫瑰花生長狀況較好。</a:t>
                      </a:r>
                      <a:endParaRPr kumimoji="0" lang="en-US" altLang="zh-TW" sz="1600" b="0" kern="1200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kumimoji="0" lang="zh-TW" altLang="zh-TW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玫瑰花浸泡在</a:t>
                      </a:r>
                      <a:r>
                        <a:rPr kumimoji="0" lang="zh-TW" altLang="en-US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高濃度</a:t>
                      </a:r>
                      <a:r>
                        <a:rPr kumimoji="0" lang="zh-TW" altLang="zh-TW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比例</a:t>
                      </a:r>
                      <a:r>
                        <a:rPr kumimoji="0" lang="zh-TW" altLang="en-US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添加物</a:t>
                      </a:r>
                      <a:r>
                        <a:rPr kumimoji="0" lang="en-US" altLang="zh-TW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1:10(</a:t>
                      </a:r>
                      <a:r>
                        <a:rPr kumimoji="0" lang="zh-TW" altLang="zh-TW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白糖</a:t>
                      </a:r>
                      <a:r>
                        <a:rPr kumimoji="0" lang="en-US" altLang="zh-TW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  <a:r>
                        <a:rPr kumimoji="0" lang="zh-TW" altLang="zh-TW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</a:t>
                      </a:r>
                      <a:r>
                        <a:rPr kumimoji="0" lang="en-US" altLang="zh-TW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kumimoji="0" lang="zh-TW" altLang="zh-TW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kumimoji="0" lang="zh-TW" altLang="zh-TW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的</a:t>
                      </a:r>
                      <a:r>
                        <a:rPr kumimoji="0" lang="zh-TW" altLang="en-US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液態</a:t>
                      </a:r>
                      <a:r>
                        <a:rPr kumimoji="0" lang="zh-TW" altLang="en-US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中，</a:t>
                      </a:r>
                      <a:r>
                        <a:rPr kumimoji="0" lang="zh-TW" altLang="zh-TW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花莖</a:t>
                      </a:r>
                      <a:r>
                        <a:rPr kumimoji="0" lang="zh-TW" altLang="en-US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最後</a:t>
                      </a:r>
                      <a:r>
                        <a:rPr kumimoji="0" lang="zh-TW" altLang="zh-TW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出現發霉狀況</a:t>
                      </a:r>
                      <a:endParaRPr kumimoji="0" lang="en-US" altLang="zh-TW" sz="1600" b="0" kern="1200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altLang="zh-TW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Da</a:t>
                      </a:r>
                      <a:r>
                        <a:rPr lang="en-US" altLang="zh-TW" sz="1600" b="1" kern="1200" dirty="0" smtClean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y6</a:t>
                      </a:r>
                      <a:r>
                        <a:rPr kumimoji="0" lang="zh-TW" altLang="en-US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浸泡在白醋中的玫瑰花</a:t>
                      </a:r>
                      <a:r>
                        <a:rPr kumimoji="0" lang="zh-TW" altLang="zh-TW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也有變黑狀態</a:t>
                      </a:r>
                      <a:endParaRPr kumimoji="0" lang="en-US" altLang="zh-TW" sz="1600" b="0" kern="1200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en-US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推翻</a:t>
                      </a:r>
                      <a:r>
                        <a:rPr kumimoji="0" lang="zh-TW" altLang="en-US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/>
                          <a:ea typeface="微軟正黑體"/>
                          <a:cs typeface="+mn-cs"/>
                        </a:rPr>
                        <a:t>「</a:t>
                      </a:r>
                      <a:r>
                        <a:rPr kumimoji="0" lang="zh-TW" altLang="zh-TW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玫瑰花</a:t>
                      </a:r>
                      <a:r>
                        <a:rPr kumimoji="0" lang="zh-TW" altLang="en-US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養殖</a:t>
                      </a:r>
                      <a:r>
                        <a:rPr kumimoji="0" lang="zh-TW" altLang="zh-TW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在</a:t>
                      </a:r>
                      <a:r>
                        <a:rPr kumimoji="0" lang="en-US" altLang="zh-TW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1:10(</a:t>
                      </a:r>
                      <a:r>
                        <a:rPr kumimoji="0" lang="zh-TW" altLang="zh-TW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白醋</a:t>
                      </a:r>
                      <a:r>
                        <a:rPr kumimoji="0" lang="en-US" altLang="zh-TW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  <a:r>
                        <a:rPr kumimoji="0" lang="zh-TW" altLang="zh-TW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</a:t>
                      </a:r>
                      <a:r>
                        <a:rPr kumimoji="0" lang="en-US" altLang="zh-TW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kumimoji="0" lang="zh-TW" altLang="zh-TW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</a:t>
                      </a:r>
                      <a:r>
                        <a:rPr kumimoji="0" lang="en-US" altLang="zh-TW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1:10(</a:t>
                      </a:r>
                      <a:r>
                        <a:rPr kumimoji="0" lang="zh-TW" altLang="zh-TW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白糖</a:t>
                      </a:r>
                      <a:r>
                        <a:rPr kumimoji="0" lang="en-US" altLang="zh-TW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  <a:r>
                        <a:rPr kumimoji="0" lang="zh-TW" altLang="zh-TW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</a:t>
                      </a:r>
                      <a:r>
                        <a:rPr kumimoji="0" lang="en-US" altLang="zh-TW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 </a:t>
                      </a:r>
                      <a:r>
                        <a:rPr kumimoji="0" lang="zh-TW" altLang="zh-TW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的</a:t>
                      </a:r>
                      <a:r>
                        <a:rPr kumimoji="0" lang="zh-TW" altLang="en-US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添加物水質中，花束能</a:t>
                      </a:r>
                      <a:r>
                        <a:rPr kumimoji="0" lang="zh-TW" altLang="zh-TW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比較</a:t>
                      </a:r>
                      <a:r>
                        <a:rPr kumimoji="0" lang="zh-TW" altLang="en-US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有</a:t>
                      </a:r>
                      <a:r>
                        <a:rPr kumimoji="0" lang="zh-TW" altLang="zh-TW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保鮮</a:t>
                      </a:r>
                      <a:r>
                        <a:rPr kumimoji="0" lang="zh-TW" altLang="en-US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效果</a:t>
                      </a:r>
                      <a:r>
                        <a:rPr kumimoji="0" lang="zh-TW" altLang="en-US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/>
                          <a:ea typeface="微軟正黑體"/>
                          <a:cs typeface="+mn-cs"/>
                        </a:rPr>
                        <a:t>」</a:t>
                      </a:r>
                      <a:r>
                        <a:rPr kumimoji="0" lang="zh-TW" altLang="zh-TW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r>
                        <a:rPr kumimoji="0" lang="zh-TW" altLang="zh-TW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浸泡在</a:t>
                      </a:r>
                      <a:r>
                        <a:rPr kumimoji="0" lang="en-US" altLang="zh-TW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1:10(</a:t>
                      </a:r>
                      <a:r>
                        <a:rPr kumimoji="0" lang="zh-TW" altLang="zh-TW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白糖</a:t>
                      </a:r>
                      <a:r>
                        <a:rPr kumimoji="0" lang="en-US" altLang="zh-TW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  <a:r>
                        <a:rPr kumimoji="0" lang="zh-TW" altLang="zh-TW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</a:t>
                      </a:r>
                      <a:r>
                        <a:rPr kumimoji="0" lang="en-US" altLang="zh-TW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kumimoji="0" lang="zh-TW" altLang="zh-TW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比例的玫瑰花花莖</a:t>
                      </a:r>
                      <a:r>
                        <a:rPr kumimoji="0" lang="zh-TW" altLang="en-US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則</a:t>
                      </a:r>
                      <a:r>
                        <a:rPr kumimoji="0" lang="zh-TW" altLang="zh-TW" sz="16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出現發霉狀況</a:t>
                      </a:r>
                      <a:r>
                        <a:rPr kumimoji="0" lang="zh-TW" altLang="zh-TW" sz="18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圖片 1" descr="一張含有 室內, 牆, 桌, 花 的圖片&#10;&#10;自動產生的描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2"/>
          <a:stretch/>
        </p:blipFill>
        <p:spPr bwMode="auto">
          <a:xfrm>
            <a:off x="899592" y="2645934"/>
            <a:ext cx="1167569" cy="127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圖片 4" descr="一張含有 室內, 牆, 桌 的圖片&#10;&#10;自動產生的描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6" b="6985"/>
          <a:stretch/>
        </p:blipFill>
        <p:spPr bwMode="auto">
          <a:xfrm>
            <a:off x="2662267" y="2590254"/>
            <a:ext cx="1235859" cy="133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圖片 9" descr="一張含有 室內, 桌, 花, 牆 的圖片&#10;&#10;自動產生的描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1" b="10397"/>
          <a:stretch/>
        </p:blipFill>
        <p:spPr bwMode="auto">
          <a:xfrm>
            <a:off x="4390459" y="2601132"/>
            <a:ext cx="1224136" cy="13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圖片 31" descr="描述: 一張含有 室內, 牆, 桌, 植物 的圖片&#10;&#10;自動產生的描述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0"/>
          <a:stretch/>
        </p:blipFill>
        <p:spPr bwMode="auto">
          <a:xfrm>
            <a:off x="6406683" y="2564904"/>
            <a:ext cx="1131437" cy="138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259632" y="260649"/>
            <a:ext cx="4176464" cy="864096"/>
          </a:xfrm>
          <a:prstGeom prst="roundRect">
            <a:avLst>
              <a:gd name="adj" fmla="val 10375"/>
            </a:avLst>
          </a:prstGeom>
          <a:noFill/>
          <a:ln w="19050" cap="rnd">
            <a:solidFill>
              <a:schemeClr val="accent5">
                <a:lumMod val="75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kumimoji="0"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185174" y="332656"/>
            <a:ext cx="923330" cy="41764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白醋</a:t>
            </a:r>
            <a:r>
              <a:rPr lang="zh-TW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zh-TW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白糖</a:t>
            </a:r>
            <a:r>
              <a:rPr lang="zh-TW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最</a:t>
            </a:r>
            <a:r>
              <a:rPr lang="zh-TW" altLang="zh-TW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能讓花束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保鮮</a:t>
            </a:r>
            <a:r>
              <a:rPr lang="zh-TW" altLang="zh-TW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zh-TW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668821" y="56926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488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8816" y="260648"/>
            <a:ext cx="7179568" cy="854968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</a:t>
            </a: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階段</a:t>
            </a:r>
            <a:r>
              <a:rPr lang="zh-TW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實作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 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曾宇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辰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2400" dirty="0" smtClean="0"/>
              <a:t> </a:t>
            </a:r>
            <a:endParaRPr lang="zh-TW" altLang="en-US" sz="2400" dirty="0">
              <a:latin typeface="+mj-ea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059385"/>
              </p:ext>
            </p:extLst>
          </p:nvPr>
        </p:nvGraphicFramePr>
        <p:xfrm>
          <a:off x="539552" y="1484784"/>
          <a:ext cx="7488831" cy="3864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524"/>
                <a:gridCol w="1779524"/>
                <a:gridCol w="1779524"/>
                <a:gridCol w="2150259"/>
              </a:tblGrid>
              <a:tr h="432048">
                <a:tc>
                  <a:txBody>
                    <a:bodyPr/>
                    <a:lstStyle/>
                    <a:p>
                      <a:r>
                        <a:rPr lang="zh-TW" altLang="en-US" b="1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zh-TW" altLang="zh-TW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第一階段實驗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zh-TW" alt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altLang="zh-TW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1:50(</a:t>
                      </a:r>
                      <a:r>
                        <a:rPr kumimoji="0" lang="zh-TW" altLang="zh-TW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白醋</a:t>
                      </a:r>
                      <a:r>
                        <a:rPr kumimoji="0" lang="en-US" altLang="zh-TW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zh-TW" altLang="zh-TW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水</a:t>
                      </a:r>
                      <a:r>
                        <a:rPr kumimoji="0" lang="en-US" altLang="zh-TW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zh-TW" altLang="zh-TW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kumimoji="0" lang="en-US" altLang="zh-TW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1:50(</a:t>
                      </a:r>
                      <a:r>
                        <a:rPr kumimoji="0" lang="zh-TW" altLang="zh-TW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白糖</a:t>
                      </a:r>
                      <a:r>
                        <a:rPr kumimoji="0" lang="en-US" altLang="zh-TW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zh-TW" altLang="zh-TW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水</a:t>
                      </a:r>
                      <a:r>
                        <a:rPr kumimoji="0" lang="en-US" altLang="zh-TW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kumimoji="0" lang="zh-TW" altLang="zh-TW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、清水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98519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      </a:t>
                      </a:r>
                      <a:r>
                        <a:rPr lang="en-US" altLang="zh-TW" dirty="0" smtClean="0"/>
                        <a:t>Day</a:t>
                      </a:r>
                      <a:r>
                        <a:rPr lang="zh-TW" altLang="en-US" dirty="0" smtClean="0"/>
                        <a:t> </a:t>
                      </a:r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       </a:t>
                      </a:r>
                      <a:r>
                        <a:rPr lang="en-US" altLang="zh-TW" dirty="0" smtClean="0"/>
                        <a:t>Day</a:t>
                      </a:r>
                      <a:r>
                        <a:rPr lang="zh-TW" altLang="en-US" dirty="0" smtClean="0"/>
                        <a:t> </a:t>
                      </a:r>
                      <a:r>
                        <a:rPr lang="en-US" altLang="zh-TW" dirty="0" smtClean="0"/>
                        <a:t>3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     </a:t>
                      </a:r>
                      <a:r>
                        <a:rPr lang="en-US" altLang="zh-TW" dirty="0" smtClean="0"/>
                        <a:t>Day</a:t>
                      </a:r>
                      <a:r>
                        <a:rPr lang="zh-TW" altLang="en-US" dirty="0" smtClean="0"/>
                        <a:t> </a:t>
                      </a:r>
                      <a:r>
                        <a:rPr lang="en-US" altLang="zh-TW" dirty="0" smtClean="0"/>
                        <a:t>6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        </a:t>
                      </a:r>
                      <a:r>
                        <a:rPr lang="en-US" altLang="zh-TW" dirty="0" smtClean="0"/>
                        <a:t>Day</a:t>
                      </a:r>
                      <a:r>
                        <a:rPr lang="zh-TW" altLang="en-US" dirty="0" smtClean="0"/>
                        <a:t> </a:t>
                      </a:r>
                      <a:r>
                        <a:rPr lang="en-US" altLang="zh-TW" dirty="0" smtClean="0"/>
                        <a:t>9</a:t>
                      </a:r>
                      <a:endParaRPr lang="zh-TW" altLang="en-US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</a:tr>
              <a:tr h="1448152">
                <a:tc>
                  <a:txBody>
                    <a:bodyPr/>
                    <a:lstStyle/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344697">
                <a:tc>
                  <a:txBody>
                    <a:bodyPr/>
                    <a:lstStyle/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結  論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kumimoji="0" lang="en-US" altLang="zh-TW" sz="1800" kern="1200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0" lang="zh-TW" altLang="en-US" sz="180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kumimoji="0" lang="zh-TW" altLang="zh-TW" sz="160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實驗第三天浸泡在糖液體的玫瑰花看起來優於其他</a:t>
                      </a:r>
                    </a:p>
                    <a:p>
                      <a:r>
                        <a:rPr kumimoji="0" lang="zh-TW" altLang="en-US" sz="160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kumimoji="0" lang="zh-TW" altLang="zh-TW" sz="160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實驗第六天浸泡在糖液體的玫瑰花葉子較為鮮綠</a:t>
                      </a:r>
                      <a:r>
                        <a:rPr kumimoji="0" lang="en-US" altLang="zh-TW" sz="160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,</a:t>
                      </a:r>
                    </a:p>
                    <a:p>
                      <a:r>
                        <a:rPr kumimoji="0" lang="zh-TW" altLang="en-US" sz="160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花瓣也比其他狀況</a:t>
                      </a:r>
                      <a:r>
                        <a:rPr kumimoji="0" lang="zh-TW" altLang="en-US" sz="1600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好。</a:t>
                      </a:r>
                      <a:endParaRPr kumimoji="0" lang="zh-TW" altLang="zh-TW" sz="1600" kern="12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9069355" y="2939143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4" t="5540" r="1014" b="29054"/>
          <a:stretch/>
        </p:blipFill>
        <p:spPr bwMode="auto">
          <a:xfrm>
            <a:off x="1031251" y="2659975"/>
            <a:ext cx="1080120" cy="124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1" b="6686"/>
          <a:stretch/>
        </p:blipFill>
        <p:spPr bwMode="auto">
          <a:xfrm>
            <a:off x="2720295" y="2636007"/>
            <a:ext cx="1152128" cy="129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89"/>
          <a:stretch/>
        </p:blipFill>
        <p:spPr bwMode="auto">
          <a:xfrm>
            <a:off x="4442605" y="2636007"/>
            <a:ext cx="1107895" cy="126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7"/>
          <a:stretch/>
        </p:blipFill>
        <p:spPr bwMode="auto">
          <a:xfrm>
            <a:off x="6290270" y="2636007"/>
            <a:ext cx="1162050" cy="126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259632" y="260649"/>
            <a:ext cx="4176464" cy="864096"/>
          </a:xfrm>
          <a:prstGeom prst="roundRect">
            <a:avLst>
              <a:gd name="adj" fmla="val 10375"/>
            </a:avLst>
          </a:prstGeom>
          <a:noFill/>
          <a:ln w="19050" cap="rnd">
            <a:solidFill>
              <a:schemeClr val="accent5">
                <a:lumMod val="75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kumimoji="0"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185174" y="332656"/>
            <a:ext cx="923330" cy="41764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白醋</a:t>
            </a:r>
            <a:r>
              <a:rPr lang="zh-TW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zh-TW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白糖</a:t>
            </a:r>
            <a:r>
              <a:rPr lang="zh-TW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最</a:t>
            </a:r>
            <a:r>
              <a:rPr lang="zh-TW" altLang="zh-TW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能讓花束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保鮮</a:t>
            </a:r>
            <a:r>
              <a:rPr lang="zh-TW" altLang="zh-TW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zh-TW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668821" y="56926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785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291387" cy="52736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6963544" cy="710952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zh-TW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實驗結論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5534" y="1124744"/>
            <a:ext cx="6730801" cy="4968552"/>
          </a:xfrm>
          <a:ln>
            <a:noFill/>
          </a:ln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zh-TW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的實驗</a:t>
            </a:r>
            <a:r>
              <a:rPr lang="zh-TW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indent="-342900">
              <a:buFont typeface="+mj-lt"/>
              <a:buAutoNum type="arabicPeriod"/>
            </a:pPr>
            <a:r>
              <a:rPr lang="zh-TW" altLang="zh-TW" sz="1600" kern="100" dirty="0" smtClean="0">
                <a:latin typeface="微軟正黑體" pitchFamily="34" charset="-120"/>
                <a:ea typeface="微軟正黑體" pitchFamily="34" charset="-120"/>
              </a:rPr>
              <a:t>實驗</a:t>
            </a:r>
            <a:r>
              <a:rPr lang="zh-TW" altLang="zh-TW" sz="1600" kern="100" dirty="0">
                <a:latin typeface="微軟正黑體" pitchFamily="34" charset="-120"/>
                <a:ea typeface="微軟正黑體" pitchFamily="34" charset="-120"/>
              </a:rPr>
              <a:t>組</a:t>
            </a:r>
            <a:r>
              <a:rPr lang="en-US" altLang="zh-TW" sz="1600" kern="100" dirty="0"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zh-TW" sz="1600" kern="100" dirty="0">
                <a:latin typeface="微軟正黑體" pitchFamily="34" charset="-120"/>
                <a:ea typeface="微軟正黑體" pitchFamily="34" charset="-120"/>
              </a:rPr>
              <a:t>持續</a:t>
            </a:r>
            <a:r>
              <a:rPr lang="zh-TW" altLang="zh-TW" sz="1600" kern="100" dirty="0" smtClean="0">
                <a:latin typeface="微軟正黑體" pitchFamily="34" charset="-120"/>
                <a:ea typeface="微軟正黑體" pitchFamily="34" charset="-120"/>
              </a:rPr>
              <a:t>到</a:t>
            </a:r>
            <a:r>
              <a:rPr lang="en-US" altLang="zh-TW" sz="1600" kern="100" dirty="0" smtClean="0">
                <a:latin typeface="微軟正黑體" pitchFamily="34" charset="-120"/>
                <a:ea typeface="微軟正黑體" pitchFamily="34" charset="-120"/>
              </a:rPr>
              <a:t>Day9-</a:t>
            </a:r>
            <a:r>
              <a:rPr lang="zh-TW" altLang="zh-TW" sz="1600" kern="100" dirty="0" smtClean="0">
                <a:latin typeface="微軟正黑體" pitchFamily="34" charset="-120"/>
                <a:ea typeface="微軟正黑體" pitchFamily="34" charset="-120"/>
              </a:rPr>
              <a:t>只</a:t>
            </a:r>
            <a:r>
              <a:rPr lang="zh-TW" altLang="zh-TW" sz="1600" kern="100" dirty="0">
                <a:latin typeface="微軟正黑體" pitchFamily="34" charset="-120"/>
                <a:ea typeface="微軟正黑體" pitchFamily="34" charset="-120"/>
              </a:rPr>
              <a:t>剩浸泡在清水裡的</a:t>
            </a:r>
            <a:r>
              <a:rPr lang="zh-TW" altLang="zh-TW" sz="1600" kern="100" dirty="0" smtClean="0">
                <a:latin typeface="微軟正黑體" pitchFamily="34" charset="-120"/>
                <a:ea typeface="微軟正黑體" pitchFamily="34" charset="-120"/>
              </a:rPr>
              <a:t>玫瑰花生長</a:t>
            </a:r>
            <a:r>
              <a:rPr lang="zh-TW" altLang="zh-TW" sz="1600" kern="100" dirty="0">
                <a:latin typeface="微軟正黑體" pitchFamily="34" charset="-120"/>
                <a:ea typeface="微軟正黑體" pitchFamily="34" charset="-120"/>
              </a:rPr>
              <a:t>狀況較好</a:t>
            </a:r>
            <a:r>
              <a:rPr lang="zh-TW" altLang="zh-TW" sz="1600" kern="1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1600" kern="1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 indent="-342900">
              <a:buFont typeface="+mj-lt"/>
              <a:buAutoNum type="arabicPeriod"/>
            </a:pPr>
            <a:r>
              <a:rPr lang="zh-TW" altLang="zh-TW" sz="1600" kern="100" dirty="0" smtClean="0">
                <a:latin typeface="微軟正黑體" pitchFamily="34" charset="-120"/>
                <a:ea typeface="微軟正黑體" pitchFamily="34" charset="-120"/>
              </a:rPr>
              <a:t>浸泡</a:t>
            </a:r>
            <a:r>
              <a:rPr lang="zh-TW" altLang="zh-TW" sz="1600" kern="100" dirty="0"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en-US" altLang="zh-TW" sz="1600" kern="100" dirty="0">
                <a:latin typeface="微軟正黑體" pitchFamily="34" charset="-120"/>
                <a:ea typeface="微軟正黑體" pitchFamily="34" charset="-120"/>
              </a:rPr>
              <a:t>1:10(</a:t>
            </a:r>
            <a:r>
              <a:rPr lang="zh-TW" altLang="zh-TW" sz="1600" kern="100" dirty="0">
                <a:latin typeface="微軟正黑體" pitchFamily="34" charset="-120"/>
                <a:ea typeface="微軟正黑體" pitchFamily="34" charset="-120"/>
              </a:rPr>
              <a:t>白醋</a:t>
            </a:r>
            <a:r>
              <a:rPr lang="en-US" altLang="zh-TW" sz="1600" kern="1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zh-TW" sz="1600" kern="100" dirty="0">
                <a:latin typeface="微軟正黑體" pitchFamily="34" charset="-120"/>
                <a:ea typeface="微軟正黑體" pitchFamily="34" charset="-120"/>
              </a:rPr>
              <a:t>水</a:t>
            </a:r>
            <a:r>
              <a:rPr lang="en-US" altLang="zh-TW" sz="1600" kern="1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1600" kern="100" dirty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en-US" altLang="zh-TW" sz="1600" kern="100" dirty="0">
                <a:latin typeface="微軟正黑體" pitchFamily="34" charset="-120"/>
                <a:ea typeface="微軟正黑體" pitchFamily="34" charset="-120"/>
              </a:rPr>
              <a:t>1:10(</a:t>
            </a:r>
            <a:r>
              <a:rPr lang="zh-TW" altLang="zh-TW" sz="1600" kern="100" dirty="0">
                <a:latin typeface="微軟正黑體" pitchFamily="34" charset="-120"/>
                <a:ea typeface="微軟正黑體" pitchFamily="34" charset="-120"/>
              </a:rPr>
              <a:t>白糖</a:t>
            </a:r>
            <a:r>
              <a:rPr lang="en-US" altLang="zh-TW" sz="1600" kern="1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zh-TW" sz="1600" kern="100" dirty="0">
                <a:latin typeface="微軟正黑體" pitchFamily="34" charset="-120"/>
                <a:ea typeface="微軟正黑體" pitchFamily="34" charset="-120"/>
              </a:rPr>
              <a:t>水</a:t>
            </a:r>
            <a:r>
              <a:rPr lang="en-US" altLang="zh-TW" sz="1600" kern="100" dirty="0">
                <a:latin typeface="微軟正黑體" pitchFamily="34" charset="-120"/>
                <a:ea typeface="微軟正黑體" pitchFamily="34" charset="-120"/>
              </a:rPr>
              <a:t>) </a:t>
            </a:r>
            <a:r>
              <a:rPr lang="zh-TW" altLang="zh-TW" sz="1600" kern="100" dirty="0">
                <a:latin typeface="微軟正黑體" pitchFamily="34" charset="-120"/>
                <a:ea typeface="微軟正黑體" pitchFamily="34" charset="-120"/>
              </a:rPr>
              <a:t>的玫瑰花並沒有比較</a:t>
            </a:r>
            <a:r>
              <a:rPr lang="zh-TW" altLang="zh-TW" sz="1600" kern="100" dirty="0" smtClean="0">
                <a:latin typeface="微軟正黑體" pitchFamily="34" charset="-120"/>
                <a:ea typeface="微軟正黑體" pitchFamily="34" charset="-120"/>
              </a:rPr>
              <a:t>保鮮。</a:t>
            </a:r>
            <a:endParaRPr lang="zh-TW" altLang="zh-TW" sz="1600" kern="100" dirty="0">
              <a:latin typeface="微軟正黑體" pitchFamily="34" charset="-120"/>
              <a:ea typeface="微軟正黑體" pitchFamily="34" charset="-120"/>
            </a:endParaRPr>
          </a:p>
          <a:p>
            <a:pPr lvl="0" indent="-342900">
              <a:buFont typeface="+mj-lt"/>
              <a:buAutoNum type="arabicPeriod"/>
            </a:pPr>
            <a:r>
              <a:rPr lang="zh-TW" altLang="zh-TW" sz="1600" kern="100" dirty="0" smtClean="0">
                <a:latin typeface="微軟正黑體" pitchFamily="34" charset="-120"/>
                <a:ea typeface="微軟正黑體" pitchFamily="34" charset="-120"/>
              </a:rPr>
              <a:t>浸泡</a:t>
            </a:r>
            <a:r>
              <a:rPr lang="zh-TW" altLang="zh-TW" sz="1600" kern="100" dirty="0"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en-US" altLang="zh-TW" sz="1600" kern="100" dirty="0">
                <a:latin typeface="微軟正黑體" pitchFamily="34" charset="-120"/>
                <a:ea typeface="微軟正黑體" pitchFamily="34" charset="-120"/>
              </a:rPr>
              <a:t>1:10(</a:t>
            </a:r>
            <a:r>
              <a:rPr lang="zh-TW" altLang="zh-TW" sz="1600" kern="100" dirty="0">
                <a:latin typeface="微軟正黑體" pitchFamily="34" charset="-120"/>
                <a:ea typeface="微軟正黑體" pitchFamily="34" charset="-120"/>
              </a:rPr>
              <a:t>白糖</a:t>
            </a:r>
            <a:r>
              <a:rPr lang="en-US" altLang="zh-TW" sz="1600" kern="1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zh-TW" sz="1600" kern="100" dirty="0">
                <a:latin typeface="微軟正黑體" pitchFamily="34" charset="-120"/>
                <a:ea typeface="微軟正黑體" pitchFamily="34" charset="-120"/>
              </a:rPr>
              <a:t>水</a:t>
            </a:r>
            <a:r>
              <a:rPr lang="en-US" altLang="zh-TW" sz="1600" kern="1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1600" kern="100" dirty="0">
                <a:latin typeface="微軟正黑體" pitchFamily="34" charset="-120"/>
                <a:ea typeface="微軟正黑體" pitchFamily="34" charset="-120"/>
              </a:rPr>
              <a:t>比例的玫瑰花</a:t>
            </a:r>
            <a:r>
              <a:rPr lang="zh-TW" altLang="zh-TW" sz="1600" kern="100" dirty="0" smtClean="0">
                <a:latin typeface="微軟正黑體" pitchFamily="34" charset="-120"/>
                <a:ea typeface="微軟正黑體" pitchFamily="34" charset="-120"/>
              </a:rPr>
              <a:t>花莖</a:t>
            </a:r>
            <a:r>
              <a:rPr lang="zh-TW" altLang="en-US" sz="1600" kern="100" dirty="0">
                <a:latin typeface="微軟正黑體" pitchFamily="34" charset="-120"/>
                <a:ea typeface="微軟正黑體" pitchFamily="34" charset="-120"/>
              </a:rPr>
              <a:t>甚至</a:t>
            </a:r>
            <a:r>
              <a:rPr lang="zh-TW" altLang="zh-TW" sz="1600" kern="100" dirty="0" smtClean="0">
                <a:latin typeface="微軟正黑體" pitchFamily="34" charset="-120"/>
                <a:ea typeface="微軟正黑體" pitchFamily="34" charset="-120"/>
              </a:rPr>
              <a:t>出現</a:t>
            </a:r>
            <a:r>
              <a:rPr lang="zh-TW" altLang="zh-TW" sz="1600" kern="100" dirty="0">
                <a:latin typeface="微軟正黑體" pitchFamily="34" charset="-120"/>
                <a:ea typeface="微軟正黑體" pitchFamily="34" charset="-120"/>
              </a:rPr>
              <a:t>發霉</a:t>
            </a:r>
            <a:r>
              <a:rPr lang="zh-TW" altLang="zh-TW" sz="1600" kern="100" dirty="0" smtClean="0">
                <a:latin typeface="微軟正黑體" pitchFamily="34" charset="-120"/>
                <a:ea typeface="微軟正黑體" pitchFamily="34" charset="-120"/>
              </a:rPr>
              <a:t>狀況，</a:t>
            </a:r>
            <a:r>
              <a:rPr lang="zh-TW" altLang="en-US" sz="1600" kern="100" dirty="0">
                <a:latin typeface="微軟正黑體" pitchFamily="34" charset="-120"/>
                <a:ea typeface="微軟正黑體" pitchFamily="34" charset="-120"/>
              </a:rPr>
              <a:t>且</a:t>
            </a:r>
            <a:r>
              <a:rPr lang="zh-TW" altLang="zh-TW" sz="1600" kern="100" dirty="0" smtClean="0">
                <a:latin typeface="微軟正黑體" pitchFamily="34" charset="-120"/>
                <a:ea typeface="微軟正黑體" pitchFamily="34" charset="-120"/>
              </a:rPr>
              <a:t>吸收</a:t>
            </a:r>
            <a:r>
              <a:rPr lang="zh-TW" altLang="en-US" sz="1600" kern="100" dirty="0" smtClean="0">
                <a:latin typeface="微軟正黑體" pitchFamily="34" charset="-120"/>
                <a:ea typeface="微軟正黑體" pitchFamily="34" charset="-120"/>
              </a:rPr>
              <a:t>過多的  </a:t>
            </a:r>
            <a:r>
              <a:rPr lang="zh-TW" altLang="zh-TW" sz="1600" kern="100" dirty="0" smtClean="0">
                <a:latin typeface="微軟正黑體" pitchFamily="34" charset="-120"/>
                <a:ea typeface="微軟正黑體" pitchFamily="34" charset="-120"/>
              </a:rPr>
              <a:t>糖</a:t>
            </a:r>
            <a:r>
              <a:rPr lang="zh-TW" altLang="zh-TW" sz="1600" kern="100" dirty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zh-TW" sz="1600" kern="100" dirty="0" smtClean="0">
                <a:latin typeface="微軟正黑體" pitchFamily="34" charset="-120"/>
                <a:ea typeface="微軟正黑體" pitchFamily="34" charset="-120"/>
              </a:rPr>
              <a:t>醋</a:t>
            </a:r>
            <a:r>
              <a:rPr lang="zh-TW" altLang="zh-TW" sz="1600" kern="100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1600" kern="100" dirty="0" smtClean="0">
                <a:latin typeface="微軟正黑體" pitchFamily="34" charset="-120"/>
                <a:ea typeface="微軟正黑體" pitchFamily="34" charset="-120"/>
              </a:rPr>
              <a:t>葉子</a:t>
            </a:r>
            <a:r>
              <a:rPr lang="zh-TW" altLang="zh-TW" sz="1600" kern="100" dirty="0">
                <a:latin typeface="微軟正黑體" pitchFamily="34" charset="-120"/>
                <a:ea typeface="微軟正黑體" pitchFamily="34" charset="-120"/>
              </a:rPr>
              <a:t>都有翻黑乾枯的</a:t>
            </a:r>
            <a:r>
              <a:rPr lang="zh-TW" altLang="zh-TW" sz="1600" kern="100" dirty="0" smtClean="0">
                <a:latin typeface="微軟正黑體" pitchFamily="34" charset="-120"/>
                <a:ea typeface="微軟正黑體" pitchFamily="34" charset="-120"/>
              </a:rPr>
              <a:t>狀</a:t>
            </a:r>
            <a:r>
              <a:rPr lang="zh-TW" altLang="en-US" sz="1600" kern="100" dirty="0" smtClean="0">
                <a:latin typeface="微軟正黑體" pitchFamily="34" charset="-120"/>
                <a:ea typeface="微軟正黑體" pitchFamily="34" charset="-120"/>
              </a:rPr>
              <a:t>況</a:t>
            </a:r>
            <a:r>
              <a:rPr lang="zh-TW" altLang="zh-TW" sz="1600" kern="1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1600" kern="100" dirty="0" smtClean="0">
                <a:latin typeface="微軟正黑體" pitchFamily="34" charset="-120"/>
                <a:ea typeface="微軟正黑體" pitchFamily="34" charset="-120"/>
              </a:rPr>
              <a:t>只有浸泡</a:t>
            </a:r>
            <a:r>
              <a:rPr lang="zh-TW" altLang="en-US" sz="1600" kern="100" dirty="0">
                <a:latin typeface="微軟正黑體" pitchFamily="34" charset="-120"/>
                <a:ea typeface="微軟正黑體" pitchFamily="34" charset="-120"/>
              </a:rPr>
              <a:t>清水的玫瑰花狀態</a:t>
            </a:r>
            <a:r>
              <a:rPr lang="zh-TW" altLang="en-US" sz="1600" kern="100" dirty="0" smtClean="0">
                <a:latin typeface="微軟正黑體" pitchFamily="34" charset="-120"/>
                <a:ea typeface="微軟正黑體" pitchFamily="34" charset="-120"/>
              </a:rPr>
              <a:t>最佳。</a:t>
            </a:r>
            <a:endParaRPr lang="zh-TW" altLang="zh-TW" sz="1600" kern="100" dirty="0">
              <a:latin typeface="微軟正黑體" pitchFamily="34" charset="-120"/>
              <a:ea typeface="微軟正黑體" pitchFamily="34" charset="-120"/>
            </a:endParaRPr>
          </a:p>
          <a:p>
            <a:pPr lvl="0" indent="-342900">
              <a:buFont typeface="Wingdings"/>
              <a:buChar char=""/>
            </a:pPr>
            <a:endParaRPr lang="zh-TW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lvl="0" indent="0">
              <a:buNone/>
            </a:pP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的實驗</a:t>
            </a:r>
            <a:r>
              <a:rPr lang="zh-TW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-342900">
              <a:buFont typeface="+mj-lt"/>
              <a:buAutoNum type="arabicPeriod"/>
            </a:pPr>
            <a:r>
              <a:rPr lang="zh-TW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實驗到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Day3</a:t>
            </a:r>
            <a:r>
              <a:rPr lang="zh-TW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浸泡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在糖液體的玫瑰花看起來優於</a:t>
            </a:r>
            <a:r>
              <a:rPr lang="zh-TW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水質</a:t>
            </a:r>
            <a:endParaRPr lang="zh-TW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-342900">
              <a:buFont typeface="+mj-lt"/>
              <a:buAutoNum type="arabicPeriod"/>
            </a:pPr>
            <a:r>
              <a:rPr lang="zh-TW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實驗到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Day6</a:t>
            </a:r>
            <a:r>
              <a:rPr lang="zh-TW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花瓣比較好但浸泡在糖液體的</a:t>
            </a:r>
            <a:r>
              <a:rPr lang="zh-TW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玫瑰花葉子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較為鮮綠</a:t>
            </a:r>
          </a:p>
          <a:p>
            <a:pPr indent="-342900">
              <a:buFont typeface="+mj-lt"/>
              <a:buAutoNum type="arabicPeriod"/>
            </a:pPr>
            <a:r>
              <a:rPr lang="zh-TW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實驗到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Day9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因花束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無生命力終止</a:t>
            </a:r>
            <a:r>
              <a:rPr lang="zh-TW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無延長花束的保鮮度</a:t>
            </a:r>
          </a:p>
          <a:p>
            <a:pPr marL="114300" indent="0">
              <a:buNone/>
            </a:pPr>
            <a:endParaRPr lang="en-US" altLang="zh-TW" sz="1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由於第一階段實驗無法證實保鮮效果</a:t>
            </a:r>
            <a:endParaRPr lang="en-US" altLang="zh-CN" sz="1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zh-TW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進行第二</a:t>
            </a:r>
            <a:r>
              <a:rPr lang="zh-TW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次實驗</a:t>
            </a: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將糖</a:t>
            </a:r>
            <a:r>
              <a:rPr lang="zh-TW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醋分別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</a:t>
            </a:r>
            <a:r>
              <a:rPr lang="zh-TW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以三</a:t>
            </a:r>
            <a:r>
              <a:rPr lang="zh-TW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種不同</a:t>
            </a:r>
            <a:r>
              <a:rPr lang="zh-TW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濃度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加入清水中</a:t>
            </a:r>
            <a:endParaRPr lang="en-US" altLang="zh-TW" sz="16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457200">
              <a:buFont typeface="+mj-lt"/>
              <a:buAutoNum type="arabicPeriod"/>
            </a:pP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對照組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分別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針對白糖與白醋加入不同濃度比值 </a:t>
            </a: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[1:10]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[1:25] 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[1:50]</a:t>
            </a:r>
            <a:r>
              <a:rPr lang="zh-TW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進行二次實驗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457200">
              <a:buFont typeface="+mj-lt"/>
              <a:buAutoNum type="arabicPeriod" startAt="2"/>
            </a:pP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實驗組添加物與對照組添加物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濃度一致</a:t>
            </a:r>
            <a:r>
              <a:rPr lang="zh-TW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唯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天換一次</a:t>
            </a:r>
            <a:r>
              <a:rPr lang="zh-TW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水質</a:t>
            </a:r>
            <a:r>
              <a:rPr lang="zh-TW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保持水質乾淨</a:t>
            </a:r>
            <a:endParaRPr lang="zh-TW" altLang="zh-TW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185174" y="332656"/>
            <a:ext cx="923330" cy="41764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白醋</a:t>
            </a:r>
            <a:r>
              <a:rPr lang="zh-TW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zh-TW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白糖</a:t>
            </a:r>
            <a:r>
              <a:rPr lang="zh-TW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最</a:t>
            </a:r>
            <a:r>
              <a:rPr lang="zh-TW" altLang="zh-TW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能讓花束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保鮮</a:t>
            </a:r>
            <a:r>
              <a:rPr lang="zh-TW" altLang="zh-TW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zh-TW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668821" y="56926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28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相鄰">
  <a:themeElements>
    <a:clrScheme name="相鄰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相鄰">
  <a:themeElements>
    <a:clrScheme name="相鄰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相鄰">
  <a:themeElements>
    <a:clrScheme name="相鄰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1620</TotalTime>
  <Words>2049</Words>
  <Application>Microsoft Office PowerPoint</Application>
  <PresentationFormat>如螢幕大小 (4:3)</PresentationFormat>
  <Paragraphs>213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16</vt:i4>
      </vt:variant>
    </vt:vector>
  </HeadingPairs>
  <TitlesOfParts>
    <vt:vector size="19" baseType="lpstr">
      <vt:lpstr>相鄰</vt:lpstr>
      <vt:lpstr>1_相鄰</vt:lpstr>
      <vt:lpstr>2_相鄰</vt:lpstr>
      <vt:lpstr>白醋和白糖最能讓花束保鮮                  真?  假?</vt:lpstr>
      <vt:lpstr>目      錄</vt:lpstr>
      <vt:lpstr>研究動機</vt:lpstr>
      <vt:lpstr>實驗器具與材料</vt:lpstr>
      <vt:lpstr>實驗步驟</vt:lpstr>
      <vt:lpstr>實驗說明一</vt:lpstr>
      <vt:lpstr>第一階段實驗實作  實驗組A (石宇涵)</vt:lpstr>
      <vt:lpstr>  第一階段實驗實作  實驗組B (曾宇辰)  </vt:lpstr>
      <vt:lpstr>            第一階段實驗結論</vt:lpstr>
      <vt:lpstr>實驗說明二</vt:lpstr>
      <vt:lpstr>                    第二階段實驗設定    對照組石宇涵</vt:lpstr>
      <vt:lpstr>            第二階段實驗設定    實驗組曾宇辰</vt:lpstr>
      <vt:lpstr>第二階段實驗結論</vt:lpstr>
      <vt:lpstr>實驗心得與結論</vt:lpstr>
      <vt:lpstr>參考資料來源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史萊姆復健球</dc:title>
  <dc:creator>Ming</dc:creator>
  <cp:lastModifiedBy>ASUS-MISS</cp:lastModifiedBy>
  <cp:revision>203</cp:revision>
  <dcterms:created xsi:type="dcterms:W3CDTF">2018-10-01T15:34:21Z</dcterms:created>
  <dcterms:modified xsi:type="dcterms:W3CDTF">2019-12-10T13:11:08Z</dcterms:modified>
</cp:coreProperties>
</file>