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63" r:id="rId5"/>
    <p:sldId id="264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8%82%BE%E8%84%8F" TargetMode="External"/><Relationship Id="rId3" Type="http://schemas.openxmlformats.org/officeDocument/2006/relationships/hyperlink" Target="https://zh.wikipedia.org/wiki/%E7%89%A9%E8%B3%AA" TargetMode="External"/><Relationship Id="rId7" Type="http://schemas.openxmlformats.org/officeDocument/2006/relationships/hyperlink" Target="https://zh.wikipedia.org/wiki/%E9%92%99" TargetMode="External"/><Relationship Id="rId2" Type="http://schemas.openxmlformats.org/officeDocument/2006/relationships/hyperlink" Target="https://zh.wikipedia.org/wiki/%E7%94%9F%E7%89%A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zh.wikipedia.org/wiki/%E7%9F%BF%E7%89%A9%E8%B4%A8" TargetMode="External"/><Relationship Id="rId5" Type="http://schemas.openxmlformats.org/officeDocument/2006/relationships/hyperlink" Target="https://zh.wikipedia.org/wiki/%E7%BB%B4%E7%94%9F%E7%B4%A0" TargetMode="External"/><Relationship Id="rId4" Type="http://schemas.openxmlformats.org/officeDocument/2006/relationships/hyperlink" Target="https://zh.wikipedia.org/wiki/%E6%8A%97%E7%94%9F%E7%B4%A0" TargetMode="Externa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8%A7%A3%E6%AF%92" TargetMode="External"/><Relationship Id="rId3" Type="http://schemas.openxmlformats.org/officeDocument/2006/relationships/hyperlink" Target="https://zh.wikipedia.org/wiki/ICD-10_%E7%AC%AC%E5%8D%81%E4%B8%83%E7%AB%A0%EF%BC%9A%E5%85%88%E5%A4%A9%E7%95%B8%E5%BD%A2%E3%80%81%E5%8F%98%E5%BD%A2%E5%92%8C%E6%9F%93%E8%89%B2%E4%BD%93%E5%BC%82%E5%B8%B8" TargetMode="External"/><Relationship Id="rId7" Type="http://schemas.openxmlformats.org/officeDocument/2006/relationships/hyperlink" Target="https://zh.wikipedia.org/wiki/%E9%A3%9F%E7%9B%90" TargetMode="External"/><Relationship Id="rId2" Type="http://schemas.openxmlformats.org/officeDocument/2006/relationships/hyperlink" Target="https://zh.wikipedia.org/wiki/%E7%99%8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zh.wikipedia.org/wiki/%E7%A0%82%E7%B3%96" TargetMode="External"/><Relationship Id="rId5" Type="http://schemas.openxmlformats.org/officeDocument/2006/relationships/hyperlink" Target="https://zh.wikipedia.org/wiki/%E6%AF%92%E7%90%86%E5%AD%A6" TargetMode="External"/><Relationship Id="rId4" Type="http://schemas.openxmlformats.org/officeDocument/2006/relationships/hyperlink" Target="https://zh.wikipedia.org/wiki/%E6%B2%99%E5%88%A9%E5%BA%A6%E8%83%BA" TargetMode="External"/><Relationship Id="rId9" Type="http://schemas.openxmlformats.org/officeDocument/2006/relationships/hyperlink" Target="https://zh.wikipedia.org/wiki/%E5%8C%96%E5%AD%A6%E6%AD%A6%E5%99%A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TS5Gymd5d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0D8094-CB64-2440-BC2B-8D047FD010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dist"/>
            <a:r>
              <a:rPr lang="zh-TW" altLang="en-US" dirty="0">
                <a:solidFill>
                  <a:srgbClr val="FFFF00"/>
                </a:solidFill>
              </a:rPr>
              <a:t>大家好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185B85-8AD0-6745-96F8-6A35D456ED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algn="ctr"/>
            <a:r>
              <a:rPr lang="zh-TW" altLang="en-US" sz="3200" dirty="0">
                <a:solidFill>
                  <a:srgbClr val="FF0000"/>
                </a:solidFill>
              </a:rPr>
              <a:t>成員有</a:t>
            </a:r>
            <a:r>
              <a:rPr lang="en-US" altLang="zh-TW" sz="3200" dirty="0">
                <a:solidFill>
                  <a:srgbClr val="FF0000"/>
                </a:solidFill>
              </a:rPr>
              <a:t>5</a:t>
            </a:r>
            <a:r>
              <a:rPr lang="zh-TW" altLang="en-US" sz="3200" dirty="0">
                <a:solidFill>
                  <a:srgbClr val="FF0000"/>
                </a:solidFill>
              </a:rPr>
              <a:t>號</a:t>
            </a:r>
            <a:r>
              <a:rPr lang="en-US" altLang="zh-TW" sz="3200" dirty="0">
                <a:solidFill>
                  <a:srgbClr val="FF0000"/>
                </a:solidFill>
              </a:rPr>
              <a:t>8</a:t>
            </a:r>
            <a:r>
              <a:rPr lang="zh-TW" altLang="en-US" sz="3200" dirty="0">
                <a:solidFill>
                  <a:srgbClr val="FF0000"/>
                </a:solidFill>
              </a:rPr>
              <a:t>號</a:t>
            </a:r>
            <a:r>
              <a:rPr lang="en-US" altLang="zh-TW" sz="3200" dirty="0">
                <a:solidFill>
                  <a:srgbClr val="FF0000"/>
                </a:solidFill>
              </a:rPr>
              <a:t>9</a:t>
            </a:r>
            <a:r>
              <a:rPr lang="zh-TW" altLang="en-US" sz="3200" dirty="0">
                <a:solidFill>
                  <a:srgbClr val="FF0000"/>
                </a:solidFill>
              </a:rPr>
              <a:t>號</a:t>
            </a:r>
            <a:r>
              <a:rPr lang="en-US" altLang="zh-TW" sz="3200" dirty="0">
                <a:solidFill>
                  <a:srgbClr val="FF0000"/>
                </a:solidFill>
              </a:rPr>
              <a:t>12</a:t>
            </a:r>
            <a:r>
              <a:rPr lang="zh-TW" altLang="en-US" sz="3200" dirty="0">
                <a:solidFill>
                  <a:srgbClr val="FF0000"/>
                </a:solidFill>
              </a:rPr>
              <a:t>號</a:t>
            </a:r>
          </a:p>
        </p:txBody>
      </p:sp>
    </p:spTree>
    <p:extLst>
      <p:ext uri="{BB962C8B-B14F-4D97-AF65-F5344CB8AC3E}">
        <p14:creationId xmlns:p14="http://schemas.microsoft.com/office/powerpoint/2010/main" val="15244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08550" y="194871"/>
            <a:ext cx="7197726" cy="893022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>
                <a:solidFill>
                  <a:srgbClr val="FFFF00"/>
                </a:solidFill>
              </a:rPr>
              <a:t>我們要報告化學物質災害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66996" y="1252785"/>
            <a:ext cx="10080834" cy="4733287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第一類毒性化學物質：化學物質在環境中不易分解或因生物蓄積、生物濃縮、生物轉化等作用，致污染環境或危害人體健康者。</a:t>
            </a:r>
          </a:p>
          <a:p>
            <a:r>
              <a:rPr lang="zh-TW" altLang="en-US" sz="2800" dirty="0"/>
              <a:t>第二類毒性化學物質：化學物質有致腫瘤、生育能力受損、畸胎、遺傳因子突變或其他慢性疾病等作用者。</a:t>
            </a:r>
          </a:p>
          <a:p>
            <a:r>
              <a:rPr lang="zh-TW" altLang="en-US" sz="2800" dirty="0"/>
              <a:t>第三類毒性化學物質：化學物質經暴露，將立即危害人體健康或生物生命者。</a:t>
            </a:r>
          </a:p>
          <a:p>
            <a:r>
              <a:rPr lang="zh-TW" altLang="en-US" sz="2800" dirty="0"/>
              <a:t>第四類毒性化學物質：化學物質有污染環境或危害人體健康之虞者。</a:t>
            </a:r>
          </a:p>
        </p:txBody>
      </p:sp>
    </p:spTree>
    <p:extLst>
      <p:ext uri="{BB962C8B-B14F-4D97-AF65-F5344CB8AC3E}">
        <p14:creationId xmlns:p14="http://schemas.microsoft.com/office/powerpoint/2010/main" val="2518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AB446A-82A6-F44C-B4C5-FD4F8C70B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/>
              <a:t>主要化學物質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074EB9-F2B3-2648-936D-D7C0403A9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      </a:t>
            </a:r>
            <a:r>
              <a:rPr lang="zh-TW" altLang="en-US" sz="3600" dirty="0"/>
              <a:t>氨</a:t>
            </a:r>
            <a:r>
              <a:rPr lang="zh-TW" altLang="en-US" sz="3600" dirty="0" smtClean="0"/>
              <a:t>氣</a:t>
            </a:r>
            <a:r>
              <a:rPr lang="en-US" altLang="zh-TW" sz="3600" dirty="0" smtClean="0"/>
              <a:t>    </a:t>
            </a:r>
            <a:r>
              <a:rPr lang="zh-TW" altLang="en-US" sz="3600" dirty="0"/>
              <a:t>液化</a:t>
            </a:r>
            <a:r>
              <a:rPr lang="zh-TW" altLang="en-US" sz="3600" dirty="0" smtClean="0"/>
              <a:t>石油</a:t>
            </a:r>
            <a:r>
              <a:rPr lang="en-US" altLang="zh-TW" sz="3600" dirty="0" smtClean="0"/>
              <a:t>   </a:t>
            </a:r>
            <a:r>
              <a:rPr lang="zh-TW" altLang="en-US" sz="3600" dirty="0" smtClean="0"/>
              <a:t>氯</a:t>
            </a:r>
            <a:r>
              <a:rPr lang="en-US" altLang="zh-TW" sz="3600" dirty="0" smtClean="0"/>
              <a:t>    </a:t>
            </a:r>
            <a:r>
              <a:rPr lang="zh-TW" altLang="en-US" sz="3600" dirty="0" smtClean="0"/>
              <a:t>氫氧化鈉</a:t>
            </a:r>
            <a:r>
              <a:rPr lang="en-US" altLang="zh-TW" sz="3600" dirty="0" smtClean="0"/>
              <a:t>     </a:t>
            </a:r>
            <a:r>
              <a:rPr lang="zh-TW" altLang="en-US" sz="3600" dirty="0" smtClean="0"/>
              <a:t>氯乙烯</a:t>
            </a:r>
            <a:r>
              <a:rPr lang="en-US" altLang="zh-TW" sz="3600" dirty="0" smtClean="0"/>
              <a:t>      </a:t>
            </a:r>
            <a:r>
              <a:rPr lang="zh-TW" altLang="en-US" sz="3600" dirty="0" smtClean="0"/>
              <a:t>氫氣</a:t>
            </a:r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紅</a:t>
            </a:r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</a:rPr>
              <a:t>磷   </a:t>
            </a:r>
            <a:r>
              <a:rPr lang="zh-TW" altLang="en-US" sz="3600" dirty="0" smtClean="0"/>
              <a:t> 丙酮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42863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4833" y="148151"/>
            <a:ext cx="697042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chemeClr val="accent5"/>
                </a:solidFill>
                <a:latin typeface="Arial" panose="020B0604020202020204" pitchFamily="34" charset="0"/>
              </a:rPr>
              <a:t>毒物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是對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  <a:hlinkClick r:id="rId2" tooltip="生物"/>
              </a:rPr>
              <a:t>生物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造成不適反應的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  <a:hlinkClick r:id="rId3" tooltip="物質"/>
              </a:rPr>
              <a:t>物質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的總稱。</a:t>
            </a:r>
          </a:p>
          <a:p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毒物對生物體造成的影響因種類不同各異，不適反應的類型以及程度也各不相同。另外對於有的生物來說具有毒性而對於別的生物來說無毒的「選擇毒性」在自然界中也存在。比如，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  <a:hlinkClick r:id="rId4" tooltip="抗生素"/>
              </a:rPr>
              <a:t>抗生素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對某些微生物具有毒性，但對於其他生物基本無害。此外生物所必需的各種微量化合物，如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  <a:hlinkClick r:id="rId5" tooltip="維生素"/>
              </a:rPr>
              <a:t>維生素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，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  <a:hlinkClick r:id="rId6" tooltip="礦物質"/>
              </a:rPr>
              <a:t>礦物質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等超過一定量後也會出現毒性。例如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  <a:hlinkClick r:id="rId7" tooltip="鈣"/>
              </a:rPr>
              <a:t>鈣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是骨骼形成所必需的，但是攝取過多鈣會損傷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  <a:hlinkClick r:id="rId8" tooltip="腎臟"/>
              </a:rPr>
              <a:t>腎臟</a:t>
            </a:r>
            <a:r>
              <a:rPr lang="zh-TW" altLang="en-US" sz="2800" dirty="0">
                <a:solidFill>
                  <a:schemeClr val="accent5"/>
                </a:solidFill>
                <a:latin typeface="Arial" panose="020B0604020202020204" pitchFamily="34" charset="0"/>
              </a:rPr>
              <a:t>。</a:t>
            </a:r>
          </a:p>
          <a:p>
            <a:endParaRPr lang="zh-TW" altLang="en-US" sz="2800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https://upload.wikimedia.org/wikipedia/commons/thumb/0/06/Skull_and_Crossbones.svg/220px-Skull_and_Crossbones.sv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895" y="719528"/>
            <a:ext cx="4412105" cy="52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76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9120" y="1735830"/>
            <a:ext cx="96186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日常生活中稱為「毒物」的除了急性或者慢性毒性的物質以外、還有致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  <a:hlinkClick r:id="rId2" tooltip="癌"/>
              </a:rPr>
              <a:t>癌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或者導致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  <a:hlinkClick r:id="rId3" tooltip="ICD-10 第十七章：先天畸形、變形和染色體異常"/>
              </a:rPr>
              <a:t>畸變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的物質，極端的例子有如</a:t>
            </a:r>
            <a:r>
              <a:rPr lang="zh-TW" altLang="en-US" sz="2400" u="sng" dirty="0">
                <a:solidFill>
                  <a:schemeClr val="accent5"/>
                </a:solidFill>
                <a:latin typeface="Arial" panose="020B0604020202020204" pitchFamily="34" charset="0"/>
                <a:hlinkClick r:id="rId4"/>
              </a:rPr>
              <a:t>沙利度胺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是一種強力的致畸性物質但是其毒性極弱。在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  <a:hlinkClick r:id="rId5" tooltip="毒理學"/>
              </a:rPr>
              <a:t>毒理學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的基本觀點上所有的物質多少都具有毒性。大量攝取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  <a:hlinkClick r:id="rId6" tooltip="砂糖"/>
              </a:rPr>
              <a:t>砂糖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、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  <a:hlinkClick r:id="rId7" tooltip="食鹽"/>
              </a:rPr>
              <a:t>食鹽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也會對身體有危害、但是這一般不稱作毒物。一般認為的毒物應該是具有急性毒性或者劇毒性的物質。</a:t>
            </a:r>
          </a:p>
          <a:p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對生物體中毒施加以其它藥物，使其影響得到抑制或化解稱為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  <a:hlinkClick r:id="rId8" tooltip="解毒"/>
              </a:rPr>
              <a:t>解毒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。</a:t>
            </a:r>
          </a:p>
          <a:p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很多種生物為防止外敵或者捕獲獵物都帶有毒性。來自生物體的毒物稱為</a:t>
            </a:r>
            <a:r>
              <a:rPr lang="zh-TW" altLang="en-US" sz="2400" b="1" dirty="0">
                <a:solidFill>
                  <a:schemeClr val="accent5"/>
                </a:solidFill>
                <a:latin typeface="Arial" panose="020B0604020202020204" pitchFamily="34" charset="0"/>
              </a:rPr>
              <a:t>毒素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。另外人工製成的毒物也有很多。既有非本意生產出的化合物中帶有毒性的例子，也有如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  <a:hlinkClick r:id="rId9" tooltip="化學武器"/>
              </a:rPr>
              <a:t>化學武器</a:t>
            </a:r>
            <a:r>
              <a:rPr lang="zh-TW" altLang="en-US" sz="2400" dirty="0">
                <a:solidFill>
                  <a:schemeClr val="accent5"/>
                </a:solidFill>
                <a:latin typeface="Arial" panose="020B0604020202020204" pitchFamily="34" charset="0"/>
              </a:rPr>
              <a:t>等帶有強力毒性的化合物被人為製造出來的情況。</a:t>
            </a:r>
          </a:p>
        </p:txBody>
      </p:sp>
    </p:spTree>
    <p:extLst>
      <p:ext uri="{BB962C8B-B14F-4D97-AF65-F5344CB8AC3E}">
        <p14:creationId xmlns:p14="http://schemas.microsoft.com/office/powerpoint/2010/main" val="5441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442418-4DA1-7446-9BA9-1A9E86AFE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5800"/>
            <a:ext cx="10131425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9600" dirty="0" smtClean="0"/>
              <a:t/>
            </a:r>
            <a:br>
              <a:rPr lang="zh-TW" altLang="en-US" sz="9600" dirty="0" smtClean="0"/>
            </a:br>
            <a:r>
              <a:rPr lang="zh-TW" altLang="en-US" sz="9600" dirty="0" smtClean="0">
                <a:hlinkClick r:id="rId2"/>
              </a:rPr>
              <a:t>觀看影片</a:t>
            </a:r>
            <a:r>
              <a:rPr lang="zh-TW" altLang="en-US" sz="9600" dirty="0"/>
              <a:t/>
            </a:r>
            <a:br>
              <a:rPr lang="zh-TW" altLang="en-US" sz="9600" dirty="0"/>
            </a:br>
            <a:endParaRPr lang="zh-TW" altLang="en-US" sz="9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www.youtube.com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watch?v</a:t>
            </a:r>
            <a:r>
              <a:rPr lang="en-US" altLang="zh-TW" dirty="0">
                <a:hlinkClick r:id="rId2"/>
              </a:rPr>
              <a:t>=</a:t>
            </a:r>
            <a:r>
              <a:rPr lang="en-US" altLang="zh-TW" dirty="0" err="1">
                <a:hlinkClick r:id="rId2"/>
              </a:rPr>
              <a:t>xTS5Gymd5dc</a:t>
            </a:r>
            <a:endParaRPr lang="zh-TW" altLang="en-US" dirty="0">
              <a:hlinkClick r:id="rId2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513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B19EEE-EBAD-C244-A062-81BAB7D37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solidFill>
                  <a:schemeClr val="bg1"/>
                </a:solidFill>
              </a:rPr>
              <a:t>有獎</a:t>
            </a:r>
            <a:r>
              <a:rPr lang="zh-TW" altLang="en-US" sz="5400" dirty="0">
                <a:solidFill>
                  <a:schemeClr val="bg1"/>
                </a:solidFill>
              </a:rPr>
              <a:t>徵</a:t>
            </a:r>
            <a:r>
              <a:rPr lang="zh-TW" altLang="en-US" sz="5400" dirty="0" smtClean="0">
                <a:solidFill>
                  <a:schemeClr val="bg1"/>
                </a:solidFill>
              </a:rPr>
              <a:t>答</a:t>
            </a:r>
            <a:endParaRPr lang="zh-TW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BFB752-DD60-C342-AD40-31ED6CB95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059" y="2065867"/>
            <a:ext cx="10131425" cy="3649133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請問剛剛提到的化學物質</a:t>
            </a:r>
            <a:r>
              <a:rPr lang="zh-TW" altLang="en-US" sz="4000" dirty="0" smtClean="0"/>
              <a:t>舉例有哪兩種</a:t>
            </a:r>
            <a:endParaRPr lang="en-US" altLang="zh-TW" sz="4000" dirty="0"/>
          </a:p>
          <a:p>
            <a:r>
              <a:rPr lang="zh-TW" altLang="en-US" sz="4000" dirty="0" smtClean="0"/>
              <a:t>限</a:t>
            </a:r>
            <a:r>
              <a:rPr lang="en-US" altLang="zh-TW" sz="4000" dirty="0"/>
              <a:t>3</a:t>
            </a:r>
            <a:r>
              <a:rPr lang="zh-TW" altLang="en-US" sz="4000" dirty="0" smtClean="0"/>
              <a:t>人</a:t>
            </a:r>
            <a:r>
              <a:rPr lang="zh-TW" altLang="en-US" sz="4000" dirty="0"/>
              <a:t>回答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r>
              <a:rPr lang="zh-TW" altLang="en-US" sz="4000" dirty="0" smtClean="0"/>
              <a:t>攝取過多鈣質會怎樣</a:t>
            </a:r>
            <a:endParaRPr lang="en-US" altLang="zh-TW" sz="4000" dirty="0" smtClean="0"/>
          </a:p>
          <a:p>
            <a:r>
              <a:rPr lang="zh-TW" altLang="en-US" sz="4000" dirty="0" smtClean="0"/>
              <a:t>限</a:t>
            </a:r>
            <a:r>
              <a:rPr lang="en-US" altLang="zh-TW" sz="4000" dirty="0" smtClean="0"/>
              <a:t>1</a:t>
            </a:r>
            <a:r>
              <a:rPr lang="zh-TW" altLang="en-US" sz="4000" dirty="0" smtClean="0"/>
              <a:t>人回答</a:t>
            </a:r>
            <a:endParaRPr lang="en-US" altLang="zh-TW" sz="4000" dirty="0"/>
          </a:p>
          <a:p>
            <a:r>
              <a:rPr lang="zh-TW" altLang="en-US" sz="4000" dirty="0"/>
              <a:t>答對可獲得麥香一瓶</a:t>
            </a:r>
          </a:p>
        </p:txBody>
      </p:sp>
    </p:spTree>
    <p:extLst>
      <p:ext uri="{BB962C8B-B14F-4D97-AF65-F5344CB8AC3E}">
        <p14:creationId xmlns:p14="http://schemas.microsoft.com/office/powerpoint/2010/main" val="228893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460</Words>
  <Application>Microsoft Office PowerPoint</Application>
  <PresentationFormat>寬螢幕</PresentationFormat>
  <Paragraphs>22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天體</vt:lpstr>
      <vt:lpstr>大家好</vt:lpstr>
      <vt:lpstr>我們要報告化學物質災害</vt:lpstr>
      <vt:lpstr>主要化學物質</vt:lpstr>
      <vt:lpstr>PowerPoint 簡報</vt:lpstr>
      <vt:lpstr>PowerPoint 簡報</vt:lpstr>
      <vt:lpstr> 觀看影片 </vt:lpstr>
      <vt:lpstr>有獎徵答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大家好</dc:title>
  <dc:creator>886902261518</dc:creator>
  <cp:lastModifiedBy>user</cp:lastModifiedBy>
  <cp:revision>23</cp:revision>
  <dcterms:created xsi:type="dcterms:W3CDTF">2019-11-22T14:52:16Z</dcterms:created>
  <dcterms:modified xsi:type="dcterms:W3CDTF">2019-11-29T07:25:51Z</dcterms:modified>
</cp:coreProperties>
</file>