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1" r:id="rId5"/>
    <p:sldId id="258" r:id="rId6"/>
    <p:sldId id="260"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CP" initials="H" lastIdx="3" clrIdx="0">
    <p:extLst>
      <p:ext uri="{19B8F6BF-5375-455C-9EA6-DF929625EA0E}">
        <p15:presenceInfo xmlns:p15="http://schemas.microsoft.com/office/powerpoint/2012/main" userId="HC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75BE1-9058-4DA3-940D-7D30D9926EC4}" type="datetimeFigureOut">
              <a:rPr lang="zh-TW" altLang="en-US" smtClean="0"/>
              <a:t>2020/1/14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279DC-FEB2-49F6-AFBB-3831F42792D2}" type="slidenum">
              <a:rPr lang="zh-TW" altLang="en-US" smtClean="0"/>
              <a:t>‹#›</a:t>
            </a:fld>
            <a:endParaRPr lang="zh-TW" altLang="en-US"/>
          </a:p>
        </p:txBody>
      </p:sp>
    </p:spTree>
    <p:extLst>
      <p:ext uri="{BB962C8B-B14F-4D97-AF65-F5344CB8AC3E}">
        <p14:creationId xmlns:p14="http://schemas.microsoft.com/office/powerpoint/2010/main" val="7729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KqX5SQolZ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光明會」的圖片搜尋結果">
            <a:extLst>
              <a:ext uri="{FF2B5EF4-FFF2-40B4-BE49-F238E27FC236}">
                <a16:creationId xmlns:a16="http://schemas.microsoft.com/office/drawing/2014/main" id="{E737F37A-1005-4B29-BEBA-2DBB39360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637400" y="1176464"/>
            <a:ext cx="2259170" cy="122806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22AB960C-80B2-45A9-9F72-0B141506E606}"/>
              </a:ext>
            </a:extLst>
          </p:cNvPr>
          <p:cNvSpPr>
            <a:spLocks noGrp="1"/>
          </p:cNvSpPr>
          <p:nvPr>
            <p:ph type="ctrTitle"/>
          </p:nvPr>
        </p:nvSpPr>
        <p:spPr/>
        <p:txBody>
          <a:bodyPr/>
          <a:lstStyle/>
          <a:p>
            <a:pPr algn="ctr"/>
            <a:r>
              <a:rPr lang="en-US" altLang="zh-TW" dirty="0">
                <a:latin typeface="+mj-ea"/>
              </a:rPr>
              <a:t>ST</a:t>
            </a:r>
            <a:r>
              <a:rPr lang="zh-TW" altLang="en-US" dirty="0">
                <a:latin typeface="文鼎粗圓注音方框" panose="020F0800000000000000" pitchFamily="34" charset="-120"/>
                <a:ea typeface="文鼎粗圓注音方框" panose="020F0800000000000000" pitchFamily="34" charset="-120"/>
              </a:rPr>
              <a:t>安全玩具</a:t>
            </a:r>
            <a:r>
              <a:rPr lang="zh-TW" altLang="en-US" dirty="0" smtClean="0">
                <a:latin typeface="文鼎粗圓注音方框" panose="020F0800000000000000" pitchFamily="34" charset="-120"/>
                <a:ea typeface="文鼎粗圓注音方框" panose="020F0800000000000000" pitchFamily="34" charset="-120"/>
              </a:rPr>
              <a:t>標誌</a:t>
            </a:r>
            <a:endParaRPr lang="zh-TW" altLang="en-US" dirty="0">
              <a:latin typeface="文鼎粗圓注音方框" panose="020F0800000000000000" pitchFamily="34" charset="-120"/>
              <a:ea typeface="文鼎粗圓注音方框" panose="020F0800000000000000" pitchFamily="34" charset="-120"/>
            </a:endParaRPr>
          </a:p>
        </p:txBody>
      </p:sp>
      <p:sp>
        <p:nvSpPr>
          <p:cNvPr id="3" name="副標題 2">
            <a:extLst>
              <a:ext uri="{FF2B5EF4-FFF2-40B4-BE49-F238E27FC236}">
                <a16:creationId xmlns:a16="http://schemas.microsoft.com/office/drawing/2014/main" id="{DF1B39A4-3585-454F-9F6C-31EC6B4E512B}"/>
              </a:ext>
            </a:extLst>
          </p:cNvPr>
          <p:cNvSpPr>
            <a:spLocks noGrp="1"/>
          </p:cNvSpPr>
          <p:nvPr>
            <p:ph type="subTitle" idx="1"/>
          </p:nvPr>
        </p:nvSpPr>
        <p:spPr/>
        <p:txBody>
          <a:bodyPr/>
          <a:lstStyle/>
          <a:p>
            <a:pPr algn="ctr"/>
            <a:r>
              <a:rPr lang="zh-TW" altLang="en-US" sz="5400" dirty="0">
                <a:solidFill>
                  <a:schemeClr val="tx1"/>
                </a:solidFill>
                <a:latin typeface="文鼎粗圓注音方框" panose="020F0800000000000000" pitchFamily="34" charset="-120"/>
                <a:ea typeface="文鼎粗圓注音方框" panose="020F0800000000000000" pitchFamily="34" charset="-120"/>
                <a:cs typeface="+mj-cs"/>
              </a:rPr>
              <a:t>正字標記</a:t>
            </a:r>
            <a:endParaRPr lang="zh-TW" altLang="en-US" dirty="0">
              <a:solidFill>
                <a:schemeClr val="tx1"/>
              </a:solidFill>
              <a:latin typeface="文鼎粗圓注音方框" panose="020F0800000000000000" pitchFamily="34" charset="-120"/>
              <a:ea typeface="文鼎粗圓注音方框" panose="020F0800000000000000" pitchFamily="34" charset="-120"/>
            </a:endParaRPr>
          </a:p>
        </p:txBody>
      </p:sp>
      <p:pic>
        <p:nvPicPr>
          <p:cNvPr id="1026" name="Picture 2" descr="「st安全玩具標章」的圖片搜尋結果&quot;">
            <a:extLst>
              <a:ext uri="{FF2B5EF4-FFF2-40B4-BE49-F238E27FC236}">
                <a16:creationId xmlns:a16="http://schemas.microsoft.com/office/drawing/2014/main" id="{91CA0B02-D0B0-4A53-8BFE-0B2C74759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718" y="794126"/>
            <a:ext cx="3530817" cy="1863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5A534D-4ED1-457E-A09D-F6EFA4477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650" y="758231"/>
            <a:ext cx="1614671" cy="164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1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6470BA-7939-4E0E-9BA0-EC6F9177A63C}"/>
              </a:ext>
            </a:extLst>
          </p:cNvPr>
          <p:cNvSpPr>
            <a:spLocks noGrp="1"/>
          </p:cNvSpPr>
          <p:nvPr>
            <p:ph type="title"/>
          </p:nvPr>
        </p:nvSpPr>
        <p:spPr/>
        <p:txBody>
          <a:bodyPr>
            <a:noAutofit/>
          </a:bodyPr>
          <a:lstStyle/>
          <a:p>
            <a:pPr algn="ctr"/>
            <a:r>
              <a:rPr lang="en-US" altLang="zh-TW" sz="8800" dirty="0"/>
              <a:t>ST</a:t>
            </a:r>
            <a:r>
              <a:rPr lang="zh-TW" altLang="en-US" sz="8800" dirty="0">
                <a:latin typeface="文鼎注音窄字" panose="03000600000000000000" pitchFamily="65" charset="-120"/>
                <a:ea typeface="文鼎注音窄字" panose="03000600000000000000" pitchFamily="65" charset="-120"/>
              </a:rPr>
              <a:t>安全玩具標誌</a:t>
            </a:r>
          </a:p>
        </p:txBody>
      </p:sp>
      <p:sp>
        <p:nvSpPr>
          <p:cNvPr id="3" name="內容版面配置區 2">
            <a:extLst>
              <a:ext uri="{FF2B5EF4-FFF2-40B4-BE49-F238E27FC236}">
                <a16:creationId xmlns:a16="http://schemas.microsoft.com/office/drawing/2014/main" id="{4EBE044E-1992-41E8-A6E0-5C94DB3A3FFB}"/>
              </a:ext>
            </a:extLst>
          </p:cNvPr>
          <p:cNvSpPr>
            <a:spLocks noGrp="1"/>
          </p:cNvSpPr>
          <p:nvPr>
            <p:ph idx="1"/>
          </p:nvPr>
        </p:nvSpPr>
        <p:spPr>
          <a:xfrm>
            <a:off x="677334" y="1948110"/>
            <a:ext cx="8953227" cy="4788250"/>
          </a:xfrm>
        </p:spPr>
        <p:txBody>
          <a:bodyPr>
            <a:normAutofit fontScale="92500" lnSpcReduction="10000"/>
          </a:bodyPr>
          <a:lstStyle/>
          <a:p>
            <a:r>
              <a:rPr lang="zh-TW" altLang="en-US" sz="3200" b="1" dirty="0"/>
              <a:t>凡是玩具廠商生產的玩具，送請財團法人台灣玩具暨兒童用品研發中心按照經濟部標準檢驗局製定的國家標準，經過各種儀器的檢驗，沒有</a:t>
            </a:r>
            <a:r>
              <a:rPr lang="zh-TW" altLang="en-US" sz="3200" b="1" dirty="0">
                <a:solidFill>
                  <a:srgbClr val="FF0000"/>
                </a:solidFill>
              </a:rPr>
              <a:t>尖端、銳邊、毒性、可塑劑及易燃等各方面的危險性等</a:t>
            </a:r>
            <a:r>
              <a:rPr lang="zh-TW" altLang="en-US" sz="3200" b="1" dirty="0"/>
              <a:t>，本中心才發給為這件玩具專用的一個「</a:t>
            </a:r>
            <a:r>
              <a:rPr lang="en-US" altLang="zh-TW" sz="3200" b="1" dirty="0"/>
              <a:t>ST</a:t>
            </a:r>
            <a:r>
              <a:rPr lang="zh-TW" altLang="en-US" sz="3200" b="1" dirty="0"/>
              <a:t>安全玩具」標誌，由廠商印製張貼在出售的玩具上，以便消費者選購識別。中心進行不定期抽檢工作，確保玩具的</a:t>
            </a:r>
            <a:r>
              <a:rPr lang="zh-TW" altLang="en-US" sz="3200" b="1" dirty="0">
                <a:solidFill>
                  <a:srgbClr val="FF0000"/>
                </a:solidFill>
              </a:rPr>
              <a:t>安全性</a:t>
            </a:r>
            <a:r>
              <a:rPr lang="zh-TW" altLang="en-US" sz="3200" b="1" dirty="0"/>
              <a:t>。</a:t>
            </a:r>
          </a:p>
          <a:p>
            <a:pPr marL="0" indent="0">
              <a:buNone/>
            </a:pPr>
            <a:r>
              <a:rPr lang="zh-TW" altLang="en-US" sz="3200" b="1" dirty="0"/>
              <a:t/>
            </a:r>
            <a:br>
              <a:rPr lang="zh-TW" altLang="en-US" sz="3200" b="1" dirty="0"/>
            </a:br>
            <a:r>
              <a:rPr lang="zh-TW" altLang="en-US" dirty="0"/>
              <a:t/>
            </a:r>
            <a:br>
              <a:rPr lang="zh-TW" altLang="en-US" dirty="0"/>
            </a:br>
            <a:r>
              <a:rPr lang="zh-TW" altLang="en-US" dirty="0"/>
              <a:t/>
            </a:r>
            <a:br>
              <a:rPr lang="zh-TW" altLang="en-US" dirty="0"/>
            </a:br>
            <a:endParaRPr lang="zh-TW" altLang="en-US" dirty="0"/>
          </a:p>
        </p:txBody>
      </p:sp>
    </p:spTree>
    <p:extLst>
      <p:ext uri="{BB962C8B-B14F-4D97-AF65-F5344CB8AC3E}">
        <p14:creationId xmlns:p14="http://schemas.microsoft.com/office/powerpoint/2010/main" val="21230556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81C0F4-10EF-4259-84B4-EC0662D9EF9C}"/>
              </a:ext>
            </a:extLst>
          </p:cNvPr>
          <p:cNvSpPr>
            <a:spLocks noGrp="1"/>
          </p:cNvSpPr>
          <p:nvPr>
            <p:ph type="title"/>
          </p:nvPr>
        </p:nvSpPr>
        <p:spPr>
          <a:xfrm>
            <a:off x="677333" y="0"/>
            <a:ext cx="8596668" cy="1320800"/>
          </a:xfrm>
        </p:spPr>
        <p:txBody>
          <a:bodyPr>
            <a:noAutofit/>
          </a:bodyPr>
          <a:lstStyle/>
          <a:p>
            <a:pPr algn="ctr"/>
            <a:r>
              <a:rPr lang="en-US" altLang="zh-TW" sz="8800" dirty="0">
                <a:latin typeface="文鼎注音窄字" panose="03000600000000000000" pitchFamily="65" charset="-120"/>
                <a:ea typeface="文鼎注音窄字" panose="03000600000000000000" pitchFamily="65" charset="-120"/>
              </a:rPr>
              <a:t>ST</a:t>
            </a:r>
            <a:r>
              <a:rPr lang="zh-TW" altLang="en-US" sz="8800" dirty="0">
                <a:latin typeface="文鼎注音窄字" panose="03000600000000000000" pitchFamily="65" charset="-120"/>
                <a:ea typeface="文鼎注音窄字" panose="03000600000000000000" pitchFamily="65" charset="-120"/>
              </a:rPr>
              <a:t>安全玩具標誌</a:t>
            </a:r>
          </a:p>
        </p:txBody>
      </p:sp>
      <p:sp>
        <p:nvSpPr>
          <p:cNvPr id="3" name="內容版面配置區 2">
            <a:extLst>
              <a:ext uri="{FF2B5EF4-FFF2-40B4-BE49-F238E27FC236}">
                <a16:creationId xmlns:a16="http://schemas.microsoft.com/office/drawing/2014/main" id="{25ADA28C-AA07-4A3A-A061-79B7E8310E81}"/>
              </a:ext>
            </a:extLst>
          </p:cNvPr>
          <p:cNvSpPr>
            <a:spLocks noGrp="1"/>
          </p:cNvSpPr>
          <p:nvPr>
            <p:ph idx="1"/>
          </p:nvPr>
        </p:nvSpPr>
        <p:spPr>
          <a:xfrm>
            <a:off x="677333" y="1320800"/>
            <a:ext cx="11016919" cy="5537200"/>
          </a:xfrm>
        </p:spPr>
        <p:txBody>
          <a:bodyPr>
            <a:normAutofit fontScale="70000" lnSpcReduction="20000"/>
          </a:bodyPr>
          <a:lstStyle/>
          <a:p>
            <a:pPr marL="0" indent="0">
              <a:buNone/>
            </a:pPr>
            <a:r>
              <a:rPr lang="zh-TW" altLang="en-US" sz="2900" b="1" dirty="0"/>
              <a:t>說明：</a:t>
            </a:r>
          </a:p>
          <a:p>
            <a:pPr marL="0" indent="0">
              <a:buNone/>
            </a:pPr>
            <a:r>
              <a:rPr lang="en-US" altLang="zh-TW" sz="2900" b="1" dirty="0"/>
              <a:t>101</a:t>
            </a:r>
            <a:r>
              <a:rPr lang="zh-TW" altLang="en-US" sz="2900" b="1" dirty="0"/>
              <a:t>年 → 取得年份</a:t>
            </a:r>
            <a:br>
              <a:rPr lang="zh-TW" altLang="en-US" sz="2900" b="1" dirty="0"/>
            </a:br>
            <a:r>
              <a:rPr lang="zh-TW" altLang="en-US" sz="2900" b="1" dirty="0"/>
              <a:t>   　</a:t>
            </a:r>
            <a:r>
              <a:rPr lang="en-US" altLang="zh-TW" sz="2900" b="1" dirty="0"/>
              <a:t>G → </a:t>
            </a:r>
            <a:r>
              <a:rPr lang="zh-TW" altLang="en-US" sz="2900" b="1" dirty="0"/>
              <a:t>玩具類別</a:t>
            </a:r>
            <a:br>
              <a:rPr lang="zh-TW" altLang="en-US" sz="2900" b="1" dirty="0"/>
            </a:br>
            <a:r>
              <a:rPr lang="en-US" altLang="zh-TW" sz="2900" b="1" dirty="0"/>
              <a:t>10944 → </a:t>
            </a:r>
            <a:r>
              <a:rPr lang="zh-TW" altLang="en-US" sz="2900" b="1" dirty="0"/>
              <a:t>廠商代號</a:t>
            </a:r>
            <a:br>
              <a:rPr lang="zh-TW" altLang="en-US" sz="2900" b="1" dirty="0"/>
            </a:br>
            <a:r>
              <a:rPr lang="en-US" altLang="zh-TW" sz="2900" b="1" dirty="0"/>
              <a:t>21660 → </a:t>
            </a:r>
            <a:r>
              <a:rPr lang="zh-TW" altLang="en-US" sz="2900" b="1" dirty="0"/>
              <a:t>流水編號</a:t>
            </a:r>
            <a:r>
              <a:rPr lang="en-US" altLang="zh-TW" sz="2900" b="1" dirty="0"/>
              <a:t>(</a:t>
            </a:r>
            <a:r>
              <a:rPr lang="zh-TW" altLang="en-US" sz="2900" b="1" dirty="0"/>
              <a:t>累積件數</a:t>
            </a:r>
            <a:r>
              <a:rPr lang="en-US" altLang="zh-TW" sz="1900" b="1" dirty="0"/>
              <a:t>)</a:t>
            </a:r>
          </a:p>
          <a:p>
            <a:pPr marL="0" indent="0">
              <a:buNone/>
            </a:pPr>
            <a:endParaRPr lang="en-US" altLang="zh-TW" sz="1900" dirty="0"/>
          </a:p>
          <a:p>
            <a:pPr marL="0" indent="0">
              <a:buNone/>
            </a:pPr>
            <a:r>
              <a:rPr lang="zh-TW" altLang="en-US" sz="3300" b="1" dirty="0"/>
              <a:t>玩具類別：</a:t>
            </a:r>
          </a:p>
          <a:p>
            <a:pPr marL="0" indent="0">
              <a:buNone/>
            </a:pPr>
            <a:r>
              <a:rPr lang="en-US" altLang="zh-TW" sz="3300" b="1" dirty="0"/>
              <a:t>A</a:t>
            </a:r>
            <a:r>
              <a:rPr lang="zh-TW" altLang="en-US" sz="3300" b="1" dirty="0"/>
              <a:t>：代表騎乘類</a:t>
            </a:r>
          </a:p>
          <a:p>
            <a:pPr marL="0" indent="0">
              <a:buNone/>
            </a:pPr>
            <a:r>
              <a:rPr lang="en-US" altLang="zh-TW" sz="3300" b="1" dirty="0"/>
              <a:t>B</a:t>
            </a:r>
            <a:r>
              <a:rPr lang="zh-TW" altLang="en-US" sz="3300" b="1" dirty="0"/>
              <a:t>：代表洋娃娃</a:t>
            </a:r>
          </a:p>
          <a:p>
            <a:pPr marL="0" indent="0">
              <a:buNone/>
            </a:pPr>
            <a:r>
              <a:rPr lang="en-US" altLang="zh-TW" sz="3300" b="1" dirty="0"/>
              <a:t>C</a:t>
            </a:r>
            <a:r>
              <a:rPr lang="zh-TW" altLang="en-US" sz="3300" b="1" dirty="0"/>
              <a:t>：代表填充玩具</a:t>
            </a:r>
          </a:p>
          <a:p>
            <a:pPr marL="0" indent="0">
              <a:buNone/>
            </a:pPr>
            <a:r>
              <a:rPr lang="en-US" altLang="zh-TW" sz="3300" b="1" dirty="0"/>
              <a:t>F</a:t>
            </a:r>
            <a:r>
              <a:rPr lang="zh-TW" altLang="en-US" sz="3300" b="1" dirty="0"/>
              <a:t>：代表電動玩具</a:t>
            </a:r>
          </a:p>
          <a:p>
            <a:pPr marL="0" indent="0">
              <a:buNone/>
            </a:pPr>
            <a:r>
              <a:rPr lang="en-US" altLang="zh-TW" sz="3300" b="1" dirty="0"/>
              <a:t>G</a:t>
            </a:r>
            <a:r>
              <a:rPr lang="zh-TW" altLang="en-US" sz="3300" b="1" dirty="0"/>
              <a:t>：代表非動力一般玩具</a:t>
            </a:r>
            <a:br>
              <a:rPr lang="zh-TW" altLang="en-US" sz="3300" b="1" dirty="0"/>
            </a:br>
            <a:r>
              <a:rPr lang="zh-TW" altLang="en-US" sz="3300" b="1" dirty="0"/>
              <a:t>      </a:t>
            </a:r>
            <a:r>
              <a:rPr lang="en-US" altLang="zh-TW" sz="3300" b="1" dirty="0"/>
              <a:t>( </a:t>
            </a:r>
            <a:r>
              <a:rPr lang="zh-TW" altLang="en-US" sz="3300" b="1" dirty="0"/>
              <a:t>如：塑膠、木製玩具 </a:t>
            </a:r>
            <a:r>
              <a:rPr lang="en-US" altLang="zh-TW" sz="3300" b="1" dirty="0"/>
              <a:t>)</a:t>
            </a:r>
          </a:p>
          <a:p>
            <a:pPr marL="0" indent="0">
              <a:buNone/>
            </a:pPr>
            <a:r>
              <a:rPr lang="en-US" altLang="zh-TW" sz="3300" b="1" dirty="0"/>
              <a:t>H</a:t>
            </a:r>
            <a:r>
              <a:rPr lang="zh-TW" altLang="en-US" sz="3300" b="1" dirty="0"/>
              <a:t>：代表電子玩具</a:t>
            </a:r>
          </a:p>
          <a:p>
            <a:pPr marL="0" indent="0">
              <a:buNone/>
            </a:pPr>
            <a:r>
              <a:rPr lang="en-US" altLang="zh-TW" sz="3300" b="1" dirty="0"/>
              <a:t>T</a:t>
            </a:r>
            <a:r>
              <a:rPr lang="zh-TW" altLang="en-US" sz="3300" b="1" dirty="0"/>
              <a:t>：代表其他玩具</a:t>
            </a:r>
          </a:p>
          <a:p>
            <a:endParaRPr lang="zh-TW" altLang="en-US" dirty="0"/>
          </a:p>
        </p:txBody>
      </p:sp>
      <p:pic>
        <p:nvPicPr>
          <p:cNvPr id="4" name="圖片 3">
            <a:extLst>
              <a:ext uri="{FF2B5EF4-FFF2-40B4-BE49-F238E27FC236}">
                <a16:creationId xmlns:a16="http://schemas.microsoft.com/office/drawing/2014/main" id="{8F960309-7093-4AEE-8FB3-DE6D09D35136}"/>
              </a:ext>
            </a:extLst>
          </p:cNvPr>
          <p:cNvPicPr>
            <a:picLocks noChangeAspect="1"/>
          </p:cNvPicPr>
          <p:nvPr/>
        </p:nvPicPr>
        <p:blipFill>
          <a:blip r:embed="rId2"/>
          <a:stretch>
            <a:fillRect/>
          </a:stretch>
        </p:blipFill>
        <p:spPr>
          <a:xfrm>
            <a:off x="4169554" y="2133723"/>
            <a:ext cx="5559062" cy="2931382"/>
          </a:xfrm>
          <a:prstGeom prst="rect">
            <a:avLst/>
          </a:prstGeom>
        </p:spPr>
      </p:pic>
    </p:spTree>
    <p:extLst>
      <p:ext uri="{BB962C8B-B14F-4D97-AF65-F5344CB8AC3E}">
        <p14:creationId xmlns:p14="http://schemas.microsoft.com/office/powerpoint/2010/main" val="180921147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F65F1-420F-4A79-97CE-B81D7FBB99EF}"/>
              </a:ext>
            </a:extLst>
          </p:cNvPr>
          <p:cNvSpPr>
            <a:spLocks noGrp="1"/>
          </p:cNvSpPr>
          <p:nvPr>
            <p:ph type="title"/>
          </p:nvPr>
        </p:nvSpPr>
        <p:spPr>
          <a:xfrm>
            <a:off x="677334" y="609600"/>
            <a:ext cx="8596668" cy="1320800"/>
          </a:xfrm>
        </p:spPr>
        <p:txBody>
          <a:bodyPr/>
          <a:lstStyle/>
          <a:p>
            <a:r>
              <a:rPr lang="zh-TW" altLang="en-US" dirty="0"/>
              <a:t>在哪裡可以發現</a:t>
            </a:r>
            <a:r>
              <a:rPr lang="en-US" altLang="zh-TW" dirty="0"/>
              <a:t>ST</a:t>
            </a:r>
            <a:r>
              <a:rPr lang="zh-TW" altLang="en-US" sz="4000" dirty="0">
                <a:latin typeface="文鼎注音窄字" panose="03000600000000000000" pitchFamily="65" charset="-120"/>
                <a:ea typeface="文鼎注音窄字" panose="03000600000000000000" pitchFamily="65" charset="-120"/>
              </a:rPr>
              <a:t>安全玩具標誌</a:t>
            </a:r>
          </a:p>
        </p:txBody>
      </p:sp>
      <p:sp>
        <p:nvSpPr>
          <p:cNvPr id="3" name="內容版面配置區 2">
            <a:extLst>
              <a:ext uri="{FF2B5EF4-FFF2-40B4-BE49-F238E27FC236}">
                <a16:creationId xmlns:a16="http://schemas.microsoft.com/office/drawing/2014/main" id="{C2DFEB03-BA44-475B-89EF-55E61D2F3352}"/>
              </a:ext>
            </a:extLst>
          </p:cNvPr>
          <p:cNvSpPr>
            <a:spLocks noGrp="1"/>
          </p:cNvSpPr>
          <p:nvPr>
            <p:ph idx="1"/>
          </p:nvPr>
        </p:nvSpPr>
        <p:spPr>
          <a:xfrm>
            <a:off x="677333" y="1349116"/>
            <a:ext cx="9444213" cy="5396458"/>
          </a:xfrm>
        </p:spPr>
        <p:txBody>
          <a:bodyPr>
            <a:normAutofit/>
          </a:bodyPr>
          <a:lstStyle/>
          <a:p>
            <a:pPr marL="0" indent="0">
              <a:buNone/>
            </a:pPr>
            <a:r>
              <a:rPr lang="en-US" altLang="zh-TW" sz="1900" b="1" dirty="0"/>
              <a:t>1.</a:t>
            </a:r>
            <a:r>
              <a:rPr lang="zh-TW" altLang="en-US" sz="1900" b="1" dirty="0"/>
              <a:t>騎乘類</a:t>
            </a:r>
            <a:endParaRPr lang="en-US" altLang="zh-TW" sz="1900" b="1" dirty="0"/>
          </a:p>
          <a:p>
            <a:endParaRPr lang="en-US" altLang="zh-TW" sz="1900" b="1" dirty="0"/>
          </a:p>
          <a:p>
            <a:pPr marL="0" indent="0">
              <a:buNone/>
            </a:pPr>
            <a:r>
              <a:rPr lang="en-US" altLang="zh-TW" sz="1900" b="1" dirty="0"/>
              <a:t>2.</a:t>
            </a:r>
            <a:r>
              <a:rPr lang="zh-TW" altLang="en-US" sz="1900" b="1" dirty="0"/>
              <a:t>洋娃娃</a:t>
            </a:r>
            <a:endParaRPr lang="en-US" altLang="zh-TW" sz="1900" b="1" dirty="0"/>
          </a:p>
          <a:p>
            <a:endParaRPr lang="en-US" altLang="zh-TW" sz="1900" b="1" dirty="0"/>
          </a:p>
          <a:p>
            <a:pPr marL="0" indent="0">
              <a:buNone/>
            </a:pPr>
            <a:r>
              <a:rPr lang="en-US" altLang="zh-TW" sz="1900" b="1" dirty="0"/>
              <a:t>3.</a:t>
            </a:r>
            <a:r>
              <a:rPr lang="zh-TW" altLang="en-US" sz="1900" b="1" dirty="0"/>
              <a:t>填充玩具</a:t>
            </a:r>
            <a:endParaRPr lang="en-US" altLang="zh-TW" sz="1900" b="1" dirty="0"/>
          </a:p>
          <a:p>
            <a:endParaRPr lang="en-US" altLang="zh-TW" sz="1900" b="1" dirty="0"/>
          </a:p>
          <a:p>
            <a:pPr marL="0" indent="0">
              <a:buNone/>
            </a:pPr>
            <a:r>
              <a:rPr lang="en-US" altLang="zh-TW" sz="1900" b="1" dirty="0"/>
              <a:t>4.</a:t>
            </a:r>
            <a:r>
              <a:rPr lang="zh-TW" altLang="en-US" sz="1900" b="1" dirty="0"/>
              <a:t>電動玩具</a:t>
            </a:r>
            <a:endParaRPr lang="en-US" altLang="zh-TW" sz="1900" b="1" dirty="0"/>
          </a:p>
          <a:p>
            <a:pPr marL="0" indent="0">
              <a:buNone/>
            </a:pPr>
            <a:endParaRPr lang="en-US" altLang="zh-TW" sz="1900" b="1" dirty="0"/>
          </a:p>
          <a:p>
            <a:pPr marL="0" indent="0">
              <a:buNone/>
            </a:pPr>
            <a:r>
              <a:rPr lang="en-US" altLang="zh-TW" sz="1900" b="1" dirty="0"/>
              <a:t>5.</a:t>
            </a:r>
            <a:r>
              <a:rPr lang="zh-TW" altLang="en-US" sz="1900" b="1" dirty="0"/>
              <a:t>非動力一般玩具</a:t>
            </a:r>
            <a:endParaRPr lang="en-US" altLang="zh-TW" sz="1900" b="1" dirty="0"/>
          </a:p>
          <a:p>
            <a:pPr marL="0" indent="0">
              <a:buNone/>
            </a:pPr>
            <a:endParaRPr lang="en-US" altLang="zh-TW" sz="1900" b="1" dirty="0"/>
          </a:p>
          <a:p>
            <a:pPr marL="0" indent="0">
              <a:buNone/>
            </a:pPr>
            <a:r>
              <a:rPr lang="en-US" altLang="zh-TW" sz="1900" b="1" dirty="0"/>
              <a:t>6.</a:t>
            </a:r>
            <a:r>
              <a:rPr lang="zh-TW" altLang="en-US" sz="1900" b="1" dirty="0"/>
              <a:t>電子玩具</a:t>
            </a:r>
            <a:endParaRPr lang="en-US" altLang="zh-TW" sz="1900" b="1" dirty="0"/>
          </a:p>
          <a:p>
            <a:pPr marL="0" indent="0">
              <a:buNone/>
            </a:pPr>
            <a:endParaRPr lang="en-US" altLang="zh-TW" sz="1900" b="1" dirty="0"/>
          </a:p>
          <a:p>
            <a:pPr marL="0" indent="0">
              <a:buNone/>
            </a:pPr>
            <a:r>
              <a:rPr lang="en-US" altLang="zh-TW" sz="1900" b="1" dirty="0"/>
              <a:t>7.</a:t>
            </a:r>
            <a:r>
              <a:rPr lang="zh-TW" altLang="en-US" sz="1900" b="1" dirty="0"/>
              <a:t>其他玩具</a:t>
            </a:r>
          </a:p>
          <a:p>
            <a:endParaRPr lang="zh-TW" altLang="en-US" b="1" dirty="0"/>
          </a:p>
          <a:p>
            <a:endParaRPr lang="en-US" altLang="zh-TW" b="1" dirty="0"/>
          </a:p>
          <a:p>
            <a:endParaRPr lang="zh-TW" altLang="en-US" b="1" dirty="0"/>
          </a:p>
          <a:p>
            <a:endParaRPr lang="zh-TW" altLang="en-US" dirty="0"/>
          </a:p>
        </p:txBody>
      </p:sp>
      <p:pic>
        <p:nvPicPr>
          <p:cNvPr id="1026" name="Picture 2" descr="「騎乘類玩具」的圖片搜尋結果&quot;">
            <a:extLst>
              <a:ext uri="{FF2B5EF4-FFF2-40B4-BE49-F238E27FC236}">
                <a16:creationId xmlns:a16="http://schemas.microsoft.com/office/drawing/2014/main" id="{56CA0775-3006-450F-9D99-06F62D61A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61649">
            <a:off x="5536413" y="1505810"/>
            <a:ext cx="1856812" cy="1906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填充玩具」的圖片搜尋結果&quot;">
            <a:extLst>
              <a:ext uri="{FF2B5EF4-FFF2-40B4-BE49-F238E27FC236}">
                <a16:creationId xmlns:a16="http://schemas.microsoft.com/office/drawing/2014/main" id="{3A0B5832-1517-4864-8462-37A6BD967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01271">
            <a:off x="7758843" y="3036932"/>
            <a:ext cx="1969447" cy="19694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電動玩具」的圖片搜尋結果&quot;">
            <a:extLst>
              <a:ext uri="{FF2B5EF4-FFF2-40B4-BE49-F238E27FC236}">
                <a16:creationId xmlns:a16="http://schemas.microsoft.com/office/drawing/2014/main" id="{30BE7F51-EF87-4A15-9F29-CADE27554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5848">
            <a:off x="7975915" y="1566991"/>
            <a:ext cx="1049251" cy="1272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樂高」的圖片搜尋結果&quot;">
            <a:extLst>
              <a:ext uri="{FF2B5EF4-FFF2-40B4-BE49-F238E27FC236}">
                <a16:creationId xmlns:a16="http://schemas.microsoft.com/office/drawing/2014/main" id="{EA1FDE19-B446-4E0F-94AC-1497AF1AE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94996">
            <a:off x="5792734" y="3815262"/>
            <a:ext cx="1599372" cy="10662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電子玩具」的圖片搜尋結果&quot;">
            <a:extLst>
              <a:ext uri="{FF2B5EF4-FFF2-40B4-BE49-F238E27FC236}">
                <a16:creationId xmlns:a16="http://schemas.microsoft.com/office/drawing/2014/main" id="{0CE16964-E928-4516-A49A-AFFF1D0F86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7396">
            <a:off x="3735619" y="1854207"/>
            <a:ext cx="1485203" cy="1096459"/>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7"/>
          <a:stretch>
            <a:fillRect/>
          </a:stretch>
        </p:blipFill>
        <p:spPr>
          <a:xfrm rot="20452528">
            <a:off x="3759671" y="3732033"/>
            <a:ext cx="1541134" cy="993009"/>
          </a:xfrm>
          <a:prstGeom prst="rect">
            <a:avLst/>
          </a:prstGeom>
        </p:spPr>
      </p:pic>
      <p:sp>
        <p:nvSpPr>
          <p:cNvPr id="6" name="文字方塊 5">
            <a:extLst>
              <a:ext uri="{FF2B5EF4-FFF2-40B4-BE49-F238E27FC236}">
                <a16:creationId xmlns:a16="http://schemas.microsoft.com/office/drawing/2014/main" id="{EC3631FF-75A5-4A2E-B667-A6735B5266FE}"/>
              </a:ext>
            </a:extLst>
          </p:cNvPr>
          <p:cNvSpPr txBox="1"/>
          <p:nvPr/>
        </p:nvSpPr>
        <p:spPr>
          <a:xfrm rot="806466">
            <a:off x="9059272" y="1758374"/>
            <a:ext cx="461665" cy="1015663"/>
          </a:xfrm>
          <a:prstGeom prst="rect">
            <a:avLst/>
          </a:prstGeom>
          <a:noFill/>
        </p:spPr>
        <p:txBody>
          <a:bodyPr vert="eaVert" wrap="none" rtlCol="0">
            <a:spAutoFit/>
          </a:bodyPr>
          <a:lstStyle/>
          <a:p>
            <a:r>
              <a:rPr lang="zh-TW" altLang="en-US" dirty="0"/>
              <a:t>電動玩具</a:t>
            </a:r>
          </a:p>
        </p:txBody>
      </p:sp>
      <p:sp>
        <p:nvSpPr>
          <p:cNvPr id="7" name="文字方塊 6">
            <a:extLst>
              <a:ext uri="{FF2B5EF4-FFF2-40B4-BE49-F238E27FC236}">
                <a16:creationId xmlns:a16="http://schemas.microsoft.com/office/drawing/2014/main" id="{3E00F851-53AB-4B77-A103-3E064E8F161E}"/>
              </a:ext>
            </a:extLst>
          </p:cNvPr>
          <p:cNvSpPr txBox="1"/>
          <p:nvPr/>
        </p:nvSpPr>
        <p:spPr>
          <a:xfrm rot="1312928">
            <a:off x="9338038" y="3922073"/>
            <a:ext cx="461665" cy="1021572"/>
          </a:xfrm>
          <a:prstGeom prst="rect">
            <a:avLst/>
          </a:prstGeom>
          <a:noFill/>
        </p:spPr>
        <p:txBody>
          <a:bodyPr vert="eaVert" wrap="square" rtlCol="0">
            <a:spAutoFit/>
          </a:bodyPr>
          <a:lstStyle/>
          <a:p>
            <a:r>
              <a:rPr lang="zh-TW" altLang="en-US" dirty="0"/>
              <a:t>填充玩具</a:t>
            </a:r>
          </a:p>
        </p:txBody>
      </p:sp>
      <p:sp>
        <p:nvSpPr>
          <p:cNvPr id="9" name="文字方塊 8">
            <a:extLst>
              <a:ext uri="{FF2B5EF4-FFF2-40B4-BE49-F238E27FC236}">
                <a16:creationId xmlns:a16="http://schemas.microsoft.com/office/drawing/2014/main" id="{D9F3B4D4-F7CE-4C32-99AD-E23AB624ED21}"/>
              </a:ext>
            </a:extLst>
          </p:cNvPr>
          <p:cNvSpPr txBox="1"/>
          <p:nvPr/>
        </p:nvSpPr>
        <p:spPr>
          <a:xfrm rot="20458556">
            <a:off x="3339002" y="4127168"/>
            <a:ext cx="461665" cy="784830"/>
          </a:xfrm>
          <a:prstGeom prst="rect">
            <a:avLst/>
          </a:prstGeom>
          <a:noFill/>
        </p:spPr>
        <p:txBody>
          <a:bodyPr vert="eaVert" wrap="none" rtlCol="0">
            <a:spAutoFit/>
          </a:bodyPr>
          <a:lstStyle/>
          <a:p>
            <a:r>
              <a:rPr lang="zh-TW" altLang="en-US" dirty="0"/>
              <a:t>洋娃娃</a:t>
            </a:r>
          </a:p>
        </p:txBody>
      </p:sp>
      <p:sp>
        <p:nvSpPr>
          <p:cNvPr id="11" name="文字方塊 10">
            <a:extLst>
              <a:ext uri="{FF2B5EF4-FFF2-40B4-BE49-F238E27FC236}">
                <a16:creationId xmlns:a16="http://schemas.microsoft.com/office/drawing/2014/main" id="{A00F662F-51B1-4F7A-BCEF-5FA57DFC9648}"/>
              </a:ext>
            </a:extLst>
          </p:cNvPr>
          <p:cNvSpPr txBox="1"/>
          <p:nvPr/>
        </p:nvSpPr>
        <p:spPr>
          <a:xfrm rot="20770760">
            <a:off x="7234586" y="1818731"/>
            <a:ext cx="461665" cy="1246495"/>
          </a:xfrm>
          <a:prstGeom prst="rect">
            <a:avLst/>
          </a:prstGeom>
          <a:noFill/>
        </p:spPr>
        <p:txBody>
          <a:bodyPr vert="eaVert" wrap="none" rtlCol="0">
            <a:spAutoFit/>
          </a:bodyPr>
          <a:lstStyle/>
          <a:p>
            <a:r>
              <a:rPr lang="zh-TW" altLang="en-US" dirty="0"/>
              <a:t>騎乘類玩具</a:t>
            </a:r>
          </a:p>
        </p:txBody>
      </p:sp>
      <p:sp>
        <p:nvSpPr>
          <p:cNvPr id="12" name="文字方塊 11">
            <a:extLst>
              <a:ext uri="{FF2B5EF4-FFF2-40B4-BE49-F238E27FC236}">
                <a16:creationId xmlns:a16="http://schemas.microsoft.com/office/drawing/2014/main" id="{EF4B9BC6-AD97-4AF3-9247-C102CADA8045}"/>
              </a:ext>
            </a:extLst>
          </p:cNvPr>
          <p:cNvSpPr txBox="1"/>
          <p:nvPr/>
        </p:nvSpPr>
        <p:spPr>
          <a:xfrm rot="624177">
            <a:off x="3124840" y="1680768"/>
            <a:ext cx="461665" cy="1117956"/>
          </a:xfrm>
          <a:prstGeom prst="rect">
            <a:avLst/>
          </a:prstGeom>
          <a:noFill/>
        </p:spPr>
        <p:txBody>
          <a:bodyPr vert="eaVert" wrap="square" rtlCol="0">
            <a:spAutoFit/>
          </a:bodyPr>
          <a:lstStyle/>
          <a:p>
            <a:r>
              <a:rPr lang="zh-TW" altLang="en-US" dirty="0"/>
              <a:t>電子玩具</a:t>
            </a:r>
          </a:p>
        </p:txBody>
      </p:sp>
      <p:sp>
        <p:nvSpPr>
          <p:cNvPr id="14" name="文字方塊 13">
            <a:extLst>
              <a:ext uri="{FF2B5EF4-FFF2-40B4-BE49-F238E27FC236}">
                <a16:creationId xmlns:a16="http://schemas.microsoft.com/office/drawing/2014/main" id="{B93266E6-CC00-4C0E-8518-AE2EEF73E255}"/>
              </a:ext>
            </a:extLst>
          </p:cNvPr>
          <p:cNvSpPr txBox="1"/>
          <p:nvPr/>
        </p:nvSpPr>
        <p:spPr>
          <a:xfrm rot="19934436">
            <a:off x="5503328" y="4330312"/>
            <a:ext cx="461665" cy="1708160"/>
          </a:xfrm>
          <a:prstGeom prst="rect">
            <a:avLst/>
          </a:prstGeom>
          <a:noFill/>
        </p:spPr>
        <p:txBody>
          <a:bodyPr vert="eaVert" wrap="none" rtlCol="0">
            <a:spAutoFit/>
          </a:bodyPr>
          <a:lstStyle/>
          <a:p>
            <a:r>
              <a:rPr lang="zh-TW" altLang="en-US" dirty="0"/>
              <a:t>非動力一般玩具</a:t>
            </a:r>
          </a:p>
        </p:txBody>
      </p:sp>
    </p:spTree>
    <p:extLst>
      <p:ext uri="{BB962C8B-B14F-4D97-AF65-F5344CB8AC3E}">
        <p14:creationId xmlns:p14="http://schemas.microsoft.com/office/powerpoint/2010/main" val="71654729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光明會」的圖片搜尋結果">
            <a:extLst>
              <a:ext uri="{FF2B5EF4-FFF2-40B4-BE49-F238E27FC236}">
                <a16:creationId xmlns:a16="http://schemas.microsoft.com/office/drawing/2014/main" id="{B09BA3FD-A019-4A28-9E34-6FD0D576E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014832" y="741219"/>
            <a:ext cx="2259170" cy="122806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3341DE3C-F017-466C-8A7D-5CA82D7FAED8}"/>
              </a:ext>
            </a:extLst>
          </p:cNvPr>
          <p:cNvSpPr>
            <a:spLocks noGrp="1"/>
          </p:cNvSpPr>
          <p:nvPr>
            <p:ph type="title"/>
          </p:nvPr>
        </p:nvSpPr>
        <p:spPr/>
        <p:txBody>
          <a:bodyPr>
            <a:normAutofit fontScale="90000"/>
          </a:bodyPr>
          <a:lstStyle/>
          <a:p>
            <a:pPr algn="ctr"/>
            <a:r>
              <a:rPr lang="zh-TW" altLang="en-US" sz="8800" dirty="0">
                <a:solidFill>
                  <a:srgbClr val="90C226"/>
                </a:solidFill>
                <a:latin typeface="文鼎注音窄字" panose="03000600000000000000" pitchFamily="65" charset="-120"/>
                <a:ea typeface="文鼎注音窄字" panose="03000600000000000000" pitchFamily="65" charset="-120"/>
              </a:rPr>
              <a:t>正字標記</a:t>
            </a:r>
            <a:r>
              <a:rPr lang="zh-TW" altLang="en-US" dirty="0"/>
              <a:t/>
            </a:r>
            <a:br>
              <a:rPr lang="zh-TW" altLang="en-US" dirty="0"/>
            </a:br>
            <a:endParaRPr lang="zh-TW" altLang="en-US" dirty="0"/>
          </a:p>
        </p:txBody>
      </p:sp>
      <p:sp>
        <p:nvSpPr>
          <p:cNvPr id="3" name="內容版面配置區 2">
            <a:extLst>
              <a:ext uri="{FF2B5EF4-FFF2-40B4-BE49-F238E27FC236}">
                <a16:creationId xmlns:a16="http://schemas.microsoft.com/office/drawing/2014/main" id="{8F6E56B5-3046-4F86-A2DD-DE8A7204AB5C}"/>
              </a:ext>
            </a:extLst>
          </p:cNvPr>
          <p:cNvSpPr>
            <a:spLocks noGrp="1"/>
          </p:cNvSpPr>
          <p:nvPr>
            <p:ph idx="1"/>
          </p:nvPr>
        </p:nvSpPr>
        <p:spPr>
          <a:xfrm>
            <a:off x="677333" y="2160589"/>
            <a:ext cx="8986783" cy="4542215"/>
          </a:xfrm>
        </p:spPr>
        <p:txBody>
          <a:bodyPr>
            <a:normAutofit fontScale="55000" lnSpcReduction="20000"/>
          </a:bodyPr>
          <a:lstStyle/>
          <a:p>
            <a:r>
              <a:rPr lang="zh-TW" altLang="en-US" sz="4300" b="1" dirty="0"/>
              <a:t>正字標記（</a:t>
            </a:r>
            <a:r>
              <a:rPr lang="zh-TW" altLang="en-US" sz="4300" b="1" dirty="0">
                <a:solidFill>
                  <a:srgbClr val="FF0000"/>
                </a:solidFill>
              </a:rPr>
              <a:t>全名：</a:t>
            </a:r>
            <a:r>
              <a:rPr lang="en-US" altLang="zh-TW" sz="4300" b="1" dirty="0">
                <a:solidFill>
                  <a:srgbClr val="FF0000"/>
                </a:solidFill>
              </a:rPr>
              <a:t>CNS</a:t>
            </a:r>
            <a:r>
              <a:rPr lang="zh-TW" altLang="en-US" sz="4300" b="1" dirty="0">
                <a:solidFill>
                  <a:srgbClr val="FF0000"/>
                </a:solidFill>
              </a:rPr>
              <a:t>正字標記</a:t>
            </a:r>
            <a:r>
              <a:rPr lang="zh-TW" altLang="en-US" sz="4300" b="1" dirty="0"/>
              <a:t>，官方英文名：</a:t>
            </a:r>
            <a:r>
              <a:rPr lang="en-US" altLang="zh-TW" sz="4300" b="1" dirty="0"/>
              <a:t>CNS Mark</a:t>
            </a:r>
            <a:r>
              <a:rPr lang="zh-TW" altLang="en-US" sz="4300" b="1" dirty="0"/>
              <a:t>）是中華民國經濟部標準檢驗局所實施的商品品質認證制度，當廠商的品質管理合乎國際規範，而且產品符合中華民國國家標準（英文縮寫：</a:t>
            </a:r>
            <a:r>
              <a:rPr lang="en-US" altLang="zh-TW" sz="4300" b="1" dirty="0"/>
              <a:t>CNS</a:t>
            </a:r>
            <a:r>
              <a:rPr lang="zh-TW" altLang="en-US" sz="4300" b="1" dirty="0"/>
              <a:t>）時，可檢具相關證明書類向標準檢驗局申請正字標記的核發，經審查核准後，廠商便可在其產品上註記正字標記及證書字號。因此</a:t>
            </a:r>
            <a:r>
              <a:rPr lang="zh-TW" altLang="en-US" sz="4300" b="1" dirty="0">
                <a:solidFill>
                  <a:srgbClr val="FF0000"/>
                </a:solidFill>
              </a:rPr>
              <a:t>有標註正字標記的商品代表著其品質符合中華民國的國家標準且經過中華民國政府的審查，較為可靠。</a:t>
            </a:r>
            <a:endParaRPr lang="en-US" altLang="zh-TW" sz="4300" b="1" dirty="0">
              <a:solidFill>
                <a:srgbClr val="FF0000"/>
              </a:solidFill>
            </a:endParaRPr>
          </a:p>
          <a:p>
            <a:r>
              <a:rPr lang="zh-TW" altLang="en-US" sz="4300" b="1" dirty="0">
                <a:solidFill>
                  <a:srgbClr val="FF0000"/>
                </a:solidFill>
              </a:rPr>
              <a:t>正字標記制度於</a:t>
            </a:r>
            <a:r>
              <a:rPr lang="en-US" altLang="zh-TW" sz="4300" b="1" dirty="0">
                <a:solidFill>
                  <a:srgbClr val="FF0000"/>
                </a:solidFill>
              </a:rPr>
              <a:t>1951</a:t>
            </a:r>
            <a:r>
              <a:rPr lang="zh-TW" altLang="en-US" sz="4300" b="1" dirty="0">
                <a:solidFill>
                  <a:srgbClr val="FF0000"/>
                </a:solidFill>
              </a:rPr>
              <a:t>年開始實施</a:t>
            </a:r>
            <a:r>
              <a:rPr lang="zh-TW" altLang="en-US" sz="4300" b="1" dirty="0"/>
              <a:t>，法源依據為</a:t>
            </a:r>
            <a:r>
              <a:rPr lang="en-US" altLang="zh-TW" sz="4300" b="1" dirty="0"/>
              <a:t>《</a:t>
            </a:r>
            <a:r>
              <a:rPr lang="zh-TW" altLang="en-US" sz="4300" b="1" dirty="0"/>
              <a:t>正字標記管理規則</a:t>
            </a:r>
            <a:r>
              <a:rPr lang="en-US" altLang="zh-TW" sz="4300" b="1" dirty="0"/>
              <a:t>》</a:t>
            </a:r>
            <a:r>
              <a:rPr lang="zh-TW" altLang="en-US" sz="4300" b="1" dirty="0"/>
              <a:t>，使用的記號是圓圈中一個「正」字，即「㊣」。之後除了陸續引進</a:t>
            </a:r>
            <a:r>
              <a:rPr lang="en-US" altLang="zh-TW" sz="4300" b="1" dirty="0"/>
              <a:t>ISO 9000</a:t>
            </a:r>
            <a:r>
              <a:rPr lang="zh-TW" altLang="en-US" sz="4300" b="1" dirty="0"/>
              <a:t>系列的國際級品質管理規範作為申請標準與開放國外廠商申請之外，為了推行中華民國國家標準（</a:t>
            </a:r>
            <a:r>
              <a:rPr lang="en-US" altLang="zh-TW" sz="4300" b="1" dirty="0"/>
              <a:t>CNS</a:t>
            </a:r>
            <a:r>
              <a:rPr lang="zh-TW" altLang="en-US" sz="4300" b="1" dirty="0"/>
              <a:t>），自</a:t>
            </a:r>
            <a:r>
              <a:rPr lang="en-US" altLang="zh-TW" sz="4300" b="1" dirty="0"/>
              <a:t>2006</a:t>
            </a:r>
            <a:r>
              <a:rPr lang="zh-TW" altLang="en-US" sz="4300" b="1" dirty="0"/>
              <a:t>年起與之結合，全稱也變為「</a:t>
            </a:r>
            <a:r>
              <a:rPr lang="en-US" altLang="zh-TW" sz="4300" b="1" dirty="0"/>
              <a:t>CNS</a:t>
            </a:r>
            <a:r>
              <a:rPr lang="zh-TW" altLang="en-US" sz="4300" b="1" dirty="0"/>
              <a:t>正字標記」。</a:t>
            </a:r>
          </a:p>
          <a:p>
            <a:endParaRPr lang="zh-TW" altLang="en-US" sz="3000" b="1" dirty="0"/>
          </a:p>
          <a:p>
            <a:endParaRPr lang="en-US" altLang="zh-TW" b="1" dirty="0"/>
          </a:p>
          <a:p>
            <a:endParaRPr lang="zh-TW" altLang="en-US" b="1" dirty="0"/>
          </a:p>
        </p:txBody>
      </p:sp>
      <p:pic>
        <p:nvPicPr>
          <p:cNvPr id="4" name="Picture 8">
            <a:extLst>
              <a:ext uri="{FF2B5EF4-FFF2-40B4-BE49-F238E27FC236}">
                <a16:creationId xmlns:a16="http://schemas.microsoft.com/office/drawing/2014/main" id="{E1D1E9B0-EC30-4F5B-B041-DD560DDB2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081" y="399193"/>
            <a:ext cx="1614671" cy="164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0079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72E9CC-1C51-4BE4-B5ED-A72FCDA11ADF}"/>
              </a:ext>
            </a:extLst>
          </p:cNvPr>
          <p:cNvSpPr>
            <a:spLocks noGrp="1"/>
          </p:cNvSpPr>
          <p:nvPr>
            <p:ph type="title"/>
          </p:nvPr>
        </p:nvSpPr>
        <p:spPr/>
        <p:txBody>
          <a:bodyPr/>
          <a:lstStyle/>
          <a:p>
            <a:r>
              <a:rPr lang="zh-TW" altLang="en-US" dirty="0">
                <a:latin typeface="Webdings" panose="05030102010509060703" pitchFamily="18" charset="2"/>
              </a:rPr>
              <a:t>影片</a:t>
            </a:r>
          </a:p>
        </p:txBody>
      </p:sp>
      <p:sp>
        <p:nvSpPr>
          <p:cNvPr id="3" name="內容版面配置區 2">
            <a:extLst>
              <a:ext uri="{FF2B5EF4-FFF2-40B4-BE49-F238E27FC236}">
                <a16:creationId xmlns:a16="http://schemas.microsoft.com/office/drawing/2014/main" id="{613C3ECF-1B5F-4798-8A4F-DC9BA7D60BB0}"/>
              </a:ext>
            </a:extLst>
          </p:cNvPr>
          <p:cNvSpPr>
            <a:spLocks noGrp="1"/>
          </p:cNvSpPr>
          <p:nvPr>
            <p:ph idx="1"/>
          </p:nvPr>
        </p:nvSpPr>
        <p:spPr>
          <a:xfrm>
            <a:off x="677334" y="1199213"/>
            <a:ext cx="8596668" cy="5658787"/>
          </a:xfrm>
        </p:spPr>
        <p:txBody>
          <a:bodyPr>
            <a:normAutofit fontScale="92500"/>
          </a:bodyPr>
          <a:lstStyle/>
          <a:p>
            <a:pPr marL="0" indent="0" algn="ctr">
              <a:buNone/>
            </a:pPr>
            <a:r>
              <a:rPr lang="en-US" altLang="zh-TW" sz="9600" dirty="0">
                <a:latin typeface="Cooper Black" panose="0208090404030B020404" pitchFamily="18" charset="0"/>
                <a:hlinkClick r:id="rId2"/>
              </a:rPr>
              <a:t>https://</a:t>
            </a:r>
            <a:r>
              <a:rPr lang="en-US" altLang="zh-TW" sz="9600" dirty="0" err="1">
                <a:latin typeface="Cooper Black" panose="0208090404030B020404" pitchFamily="18" charset="0"/>
                <a:hlinkClick r:id="rId2"/>
              </a:rPr>
              <a:t>www.youtube.com</a:t>
            </a:r>
            <a:r>
              <a:rPr lang="en-US" altLang="zh-TW" sz="9600" dirty="0">
                <a:latin typeface="Cooper Black" panose="0208090404030B020404" pitchFamily="18" charset="0"/>
                <a:hlinkClick r:id="rId2"/>
              </a:rPr>
              <a:t>/</a:t>
            </a:r>
            <a:r>
              <a:rPr lang="en-US" altLang="zh-TW" sz="9600" dirty="0" err="1">
                <a:latin typeface="Cooper Black" panose="0208090404030B020404" pitchFamily="18" charset="0"/>
                <a:hlinkClick r:id="rId2"/>
              </a:rPr>
              <a:t>watch?v</a:t>
            </a:r>
            <a:r>
              <a:rPr lang="en-US" altLang="zh-TW" sz="9600" dirty="0">
                <a:latin typeface="Cooper Black" panose="0208090404030B020404" pitchFamily="18" charset="0"/>
                <a:hlinkClick r:id="rId2"/>
              </a:rPr>
              <a:t>=</a:t>
            </a:r>
            <a:r>
              <a:rPr lang="en-US" altLang="zh-TW" sz="9600" dirty="0" err="1">
                <a:latin typeface="Cooper Black" panose="0208090404030B020404" pitchFamily="18" charset="0"/>
                <a:hlinkClick r:id="rId2"/>
              </a:rPr>
              <a:t>uKqX5SQolZw</a:t>
            </a:r>
            <a:endParaRPr lang="zh-TW" altLang="en-US" sz="20000" dirty="0">
              <a:latin typeface="Cooper Black" panose="0208090404030B020404" pitchFamily="18" charset="0"/>
            </a:endParaRPr>
          </a:p>
        </p:txBody>
      </p:sp>
    </p:spTree>
    <p:extLst>
      <p:ext uri="{BB962C8B-B14F-4D97-AF65-F5344CB8AC3E}">
        <p14:creationId xmlns:p14="http://schemas.microsoft.com/office/powerpoint/2010/main" val="364385250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2B5C94-1402-4A33-8935-CCAE96BD1034}"/>
              </a:ext>
            </a:extLst>
          </p:cNvPr>
          <p:cNvSpPr>
            <a:spLocks noGrp="1"/>
          </p:cNvSpPr>
          <p:nvPr>
            <p:ph type="title"/>
          </p:nvPr>
        </p:nvSpPr>
        <p:spPr/>
        <p:txBody>
          <a:bodyPr>
            <a:noAutofit/>
          </a:bodyPr>
          <a:lstStyle/>
          <a:p>
            <a:r>
              <a:rPr lang="zh-TW" altLang="en-US" sz="4800" dirty="0"/>
              <a:t>猶講徵達</a:t>
            </a:r>
            <a:r>
              <a:rPr lang="en-US" altLang="zh-TW" sz="4800" dirty="0"/>
              <a:t>(</a:t>
            </a:r>
            <a:r>
              <a:rPr lang="zh-TW" altLang="en-US" sz="4800" dirty="0"/>
              <a:t>故意的</a:t>
            </a:r>
            <a:r>
              <a:rPr lang="en-US" altLang="zh-TW" sz="4800" dirty="0"/>
              <a:t>)</a:t>
            </a:r>
            <a:r>
              <a:rPr lang="zh-TW" altLang="en-US" sz="4800" dirty="0"/>
              <a:t>      </a:t>
            </a:r>
            <a:r>
              <a:rPr lang="zh-TW" altLang="en-US" sz="4400" dirty="0"/>
              <a:t>獎品</a:t>
            </a:r>
            <a:r>
              <a:rPr lang="en-US" altLang="zh-TW" sz="4400" dirty="0"/>
              <a:t>:</a:t>
            </a:r>
            <a:r>
              <a:rPr lang="zh-TW" altLang="en-US" sz="4400" dirty="0"/>
              <a:t>未</a:t>
            </a:r>
            <a:r>
              <a:rPr lang="zh-TW" altLang="en-US" sz="4800" dirty="0"/>
              <a:t>知</a:t>
            </a:r>
            <a:r>
              <a:rPr lang="en-US" altLang="zh-TW" sz="4800" dirty="0"/>
              <a:t/>
            </a:r>
            <a:br>
              <a:rPr lang="en-US" altLang="zh-TW" sz="4800" dirty="0"/>
            </a:br>
            <a:r>
              <a:rPr lang="zh-TW" altLang="en-US" sz="800" dirty="0"/>
              <a:t>拜託老師別扣分</a:t>
            </a:r>
            <a:r>
              <a:rPr lang="en-US" altLang="zh-TW" sz="4800" dirty="0"/>
              <a:t/>
            </a:r>
            <a:br>
              <a:rPr lang="en-US" altLang="zh-TW" sz="4800" dirty="0"/>
            </a:br>
            <a:r>
              <a:rPr lang="en-US" altLang="zh-TW" sz="4800" dirty="0"/>
              <a:t/>
            </a:r>
            <a:br>
              <a:rPr lang="en-US" altLang="zh-TW" sz="4800" dirty="0"/>
            </a:br>
            <a:r>
              <a:rPr lang="en-US" altLang="zh-TW" sz="4800" dirty="0"/>
              <a:t/>
            </a:r>
            <a:br>
              <a:rPr lang="en-US" altLang="zh-TW" sz="4800" dirty="0"/>
            </a:br>
            <a:endParaRPr lang="en-US" altLang="zh-TW" sz="4800" dirty="0"/>
          </a:p>
        </p:txBody>
      </p:sp>
      <p:sp>
        <p:nvSpPr>
          <p:cNvPr id="3" name="內容版面配置區 2">
            <a:extLst>
              <a:ext uri="{FF2B5EF4-FFF2-40B4-BE49-F238E27FC236}">
                <a16:creationId xmlns:a16="http://schemas.microsoft.com/office/drawing/2014/main" id="{5B2150EE-8946-40CF-964D-B3087ACBD584}"/>
              </a:ext>
            </a:extLst>
          </p:cNvPr>
          <p:cNvSpPr>
            <a:spLocks noGrp="1"/>
          </p:cNvSpPr>
          <p:nvPr>
            <p:ph idx="1"/>
          </p:nvPr>
        </p:nvSpPr>
        <p:spPr/>
        <p:txBody>
          <a:bodyPr/>
          <a:lstStyle/>
          <a:p>
            <a:pPr marL="0" indent="0">
              <a:buNone/>
            </a:pPr>
            <a:r>
              <a:rPr lang="en-US" altLang="zh-TW" sz="2800" dirty="0">
                <a:solidFill>
                  <a:schemeClr val="accent2"/>
                </a:solidFill>
              </a:rPr>
              <a:t>1.</a:t>
            </a:r>
            <a:r>
              <a:rPr lang="zh-TW" altLang="en-US" sz="2800" dirty="0">
                <a:solidFill>
                  <a:schemeClr val="accent2"/>
                </a:solidFill>
              </a:rPr>
              <a:t>可以張貼</a:t>
            </a:r>
            <a:r>
              <a:rPr lang="en-US" altLang="zh-TW" sz="2800" dirty="0">
                <a:solidFill>
                  <a:schemeClr val="accent2"/>
                </a:solidFill>
              </a:rPr>
              <a:t>ST</a:t>
            </a:r>
            <a:r>
              <a:rPr lang="zh-TW" altLang="en-US" sz="2800" dirty="0">
                <a:solidFill>
                  <a:schemeClr val="accent2"/>
                </a:solidFill>
              </a:rPr>
              <a:t>玩具標誌的玩具有哪幾類 </a:t>
            </a:r>
            <a:r>
              <a:rPr lang="en-US" altLang="zh-TW" sz="2800" dirty="0">
                <a:solidFill>
                  <a:schemeClr val="accent2"/>
                </a:solidFill>
              </a:rPr>
              <a:t>?</a:t>
            </a:r>
            <a:r>
              <a:rPr lang="zh-TW" altLang="en-US" sz="2800" dirty="0">
                <a:solidFill>
                  <a:schemeClr val="accent2"/>
                </a:solidFill>
              </a:rPr>
              <a:t> </a:t>
            </a:r>
            <a:endParaRPr lang="en-US" altLang="zh-TW" sz="2800" dirty="0">
              <a:solidFill>
                <a:schemeClr val="accent2"/>
              </a:solidFill>
            </a:endParaRPr>
          </a:p>
          <a:p>
            <a:pPr marL="0" indent="0">
              <a:buNone/>
            </a:pPr>
            <a:r>
              <a:rPr lang="en-US" altLang="zh-TW" sz="2800" dirty="0">
                <a:solidFill>
                  <a:schemeClr val="accent2"/>
                </a:solidFill>
              </a:rPr>
              <a:t>2.</a:t>
            </a:r>
            <a:r>
              <a:rPr lang="zh-TW" altLang="en-US" sz="2800" dirty="0">
                <a:solidFill>
                  <a:schemeClr val="accent2"/>
                </a:solidFill>
              </a:rPr>
              <a:t>正字標記全名是甚麼</a:t>
            </a:r>
            <a:r>
              <a:rPr lang="en-US" altLang="zh-TW" sz="2800" dirty="0">
                <a:solidFill>
                  <a:schemeClr val="accent2"/>
                </a:solidFill>
              </a:rPr>
              <a:t>?</a:t>
            </a:r>
          </a:p>
          <a:p>
            <a:pPr marL="0" indent="0">
              <a:buNone/>
            </a:pPr>
            <a:r>
              <a:rPr lang="en-US" altLang="zh-TW" sz="2800" dirty="0">
                <a:solidFill>
                  <a:schemeClr val="accent2"/>
                </a:solidFill>
              </a:rPr>
              <a:t>3.</a:t>
            </a:r>
            <a:r>
              <a:rPr lang="zh-TW" altLang="en-US" sz="2800" dirty="0">
                <a:solidFill>
                  <a:schemeClr val="accent2"/>
                </a:solidFill>
              </a:rPr>
              <a:t>正字標記制度幾年開始實施</a:t>
            </a:r>
            <a:r>
              <a:rPr lang="en-US" altLang="zh-TW" sz="2800" dirty="0">
                <a:solidFill>
                  <a:schemeClr val="accent2"/>
                </a:solidFill>
              </a:rPr>
              <a:t>?</a:t>
            </a:r>
            <a:endParaRPr lang="zh-TW" altLang="en-US" sz="2800" dirty="0">
              <a:solidFill>
                <a:schemeClr val="accent2"/>
              </a:solidFill>
            </a:endParaRPr>
          </a:p>
        </p:txBody>
      </p:sp>
    </p:spTree>
    <p:extLst>
      <p:ext uri="{BB962C8B-B14F-4D97-AF65-F5344CB8AC3E}">
        <p14:creationId xmlns:p14="http://schemas.microsoft.com/office/powerpoint/2010/main" val="137319049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9BF1493-8E7F-4893-A2B0-4FD88FF97FF6}"/>
              </a:ext>
            </a:extLst>
          </p:cNvPr>
          <p:cNvPicPr>
            <a:picLocks noChangeAspect="1"/>
          </p:cNvPicPr>
          <p:nvPr/>
        </p:nvPicPr>
        <p:blipFill>
          <a:blip r:embed="rId2"/>
          <a:stretch>
            <a:fillRect/>
          </a:stretch>
        </p:blipFill>
        <p:spPr>
          <a:xfrm>
            <a:off x="612397" y="1356919"/>
            <a:ext cx="10578516" cy="5338194"/>
          </a:xfrm>
          <a:prstGeom prst="rect">
            <a:avLst/>
          </a:prstGeom>
        </p:spPr>
      </p:pic>
      <p:sp>
        <p:nvSpPr>
          <p:cNvPr id="2" name="標題 1">
            <a:extLst>
              <a:ext uri="{FF2B5EF4-FFF2-40B4-BE49-F238E27FC236}">
                <a16:creationId xmlns:a16="http://schemas.microsoft.com/office/drawing/2014/main" id="{387458DB-270C-42FB-9991-172F75C30C1E}"/>
              </a:ext>
            </a:extLst>
          </p:cNvPr>
          <p:cNvSpPr>
            <a:spLocks noGrp="1"/>
          </p:cNvSpPr>
          <p:nvPr>
            <p:ph type="title"/>
          </p:nvPr>
        </p:nvSpPr>
        <p:spPr>
          <a:xfrm>
            <a:off x="1668258" y="640826"/>
            <a:ext cx="8596668" cy="1320800"/>
          </a:xfrm>
        </p:spPr>
        <p:txBody>
          <a:bodyPr/>
          <a:lstStyle/>
          <a:p>
            <a:pPr algn="ctr"/>
            <a:r>
              <a:rPr lang="zh-TW" altLang="en-US" dirty="0"/>
              <a:t>我們的報告結束了</a:t>
            </a:r>
            <a:r>
              <a:rPr lang="zh-TW" altLang="en-US" sz="800" dirty="0">
                <a:solidFill>
                  <a:schemeClr val="tx1"/>
                </a:solidFill>
              </a:rPr>
              <a:t>好爛啊呵呵</a:t>
            </a:r>
            <a:r>
              <a:rPr lang="en-US" altLang="zh-TW" sz="800" dirty="0">
                <a:solidFill>
                  <a:schemeClr val="tx1"/>
                </a:solidFill>
              </a:rPr>
              <a:t>~~</a:t>
            </a:r>
            <a:endParaRPr lang="zh-TW" altLang="en-US" sz="800" dirty="0">
              <a:solidFill>
                <a:schemeClr val="tx1"/>
              </a:solidFill>
            </a:endParaRPr>
          </a:p>
        </p:txBody>
      </p:sp>
      <p:sp>
        <p:nvSpPr>
          <p:cNvPr id="3" name="內容版面配置區 2">
            <a:extLst>
              <a:ext uri="{FF2B5EF4-FFF2-40B4-BE49-F238E27FC236}">
                <a16:creationId xmlns:a16="http://schemas.microsoft.com/office/drawing/2014/main" id="{E0FF80EC-94EE-41A3-82B8-ADAD6AFF0413}"/>
              </a:ext>
            </a:extLst>
          </p:cNvPr>
          <p:cNvSpPr>
            <a:spLocks noGrp="1"/>
          </p:cNvSpPr>
          <p:nvPr>
            <p:ph idx="1"/>
          </p:nvPr>
        </p:nvSpPr>
        <p:spPr>
          <a:xfrm>
            <a:off x="612397" y="2558642"/>
            <a:ext cx="4110605" cy="2934749"/>
          </a:xfrm>
        </p:spPr>
        <p:txBody>
          <a:bodyPr/>
          <a:lstStyle/>
          <a:p>
            <a:endParaRPr lang="en-US" altLang="zh-TW" sz="4800" dirty="0"/>
          </a:p>
          <a:p>
            <a:endParaRPr lang="en-US" altLang="zh-TW" dirty="0"/>
          </a:p>
          <a:p>
            <a:endParaRPr lang="en-US" altLang="zh-TW" dirty="0"/>
          </a:p>
          <a:p>
            <a:endParaRPr lang="en-US" altLang="zh-TW" dirty="0"/>
          </a:p>
          <a:p>
            <a:endParaRPr lang="en-US" altLang="zh-TW" dirty="0"/>
          </a:p>
        </p:txBody>
      </p:sp>
    </p:spTree>
    <p:extLst>
      <p:ext uri="{BB962C8B-B14F-4D97-AF65-F5344CB8AC3E}">
        <p14:creationId xmlns:p14="http://schemas.microsoft.com/office/powerpoint/2010/main" val="591426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EEFC10-0497-41EB-9E06-41D21AB3B19C}"/>
              </a:ext>
            </a:extLst>
          </p:cNvPr>
          <p:cNvSpPr>
            <a:spLocks noGrp="1"/>
          </p:cNvSpPr>
          <p:nvPr>
            <p:ph type="title"/>
          </p:nvPr>
        </p:nvSpPr>
        <p:spPr/>
        <p:txBody>
          <a:bodyPr/>
          <a:lstStyle/>
          <a:p>
            <a:r>
              <a:rPr lang="zh-TW" altLang="en-US" dirty="0"/>
              <a:t>分工表</a:t>
            </a:r>
          </a:p>
        </p:txBody>
      </p:sp>
      <p:sp>
        <p:nvSpPr>
          <p:cNvPr id="3" name="內容版面配置區 2">
            <a:extLst>
              <a:ext uri="{FF2B5EF4-FFF2-40B4-BE49-F238E27FC236}">
                <a16:creationId xmlns:a16="http://schemas.microsoft.com/office/drawing/2014/main" id="{CC9F077C-53E5-40EE-8C65-48D19C2F28D0}"/>
              </a:ext>
            </a:extLst>
          </p:cNvPr>
          <p:cNvSpPr>
            <a:spLocks noGrp="1"/>
          </p:cNvSpPr>
          <p:nvPr>
            <p:ph idx="1"/>
          </p:nvPr>
        </p:nvSpPr>
        <p:spPr/>
        <p:txBody>
          <a:bodyPr>
            <a:normAutofit/>
          </a:bodyPr>
          <a:lstStyle/>
          <a:p>
            <a:r>
              <a:rPr lang="en-US" altLang="zh-TW" sz="4000" dirty="0"/>
              <a:t>25</a:t>
            </a:r>
            <a:r>
              <a:rPr lang="zh-TW" altLang="en-US" sz="4000" dirty="0"/>
              <a:t>號</a:t>
            </a:r>
            <a:r>
              <a:rPr lang="en-US" altLang="zh-TW" sz="4000" dirty="0"/>
              <a:t>:</a:t>
            </a:r>
            <a:r>
              <a:rPr lang="zh-TW" altLang="en-US" sz="4000" dirty="0"/>
              <a:t>打字和做</a:t>
            </a:r>
            <a:r>
              <a:rPr lang="en-US" altLang="zh-TW" sz="4000" dirty="0"/>
              <a:t>PPT</a:t>
            </a:r>
            <a:r>
              <a:rPr lang="zh-TW" altLang="en-US" sz="4000" dirty="0"/>
              <a:t>根想</a:t>
            </a:r>
            <a:r>
              <a:rPr lang="zh-TW" altLang="en-US" sz="4000" dirty="0">
                <a:latin typeface="文鼎注音窄字" panose="03000600000000000000" pitchFamily="65" charset="-120"/>
                <a:ea typeface="文鼎注音窄字" panose="03000600000000000000" pitchFamily="65" charset="-120"/>
              </a:rPr>
              <a:t>發大財</a:t>
            </a:r>
            <a:r>
              <a:rPr lang="en-US" altLang="zh-TW" sz="900" dirty="0">
                <a:latin typeface="文鼎注音窄字" panose="03000600000000000000" pitchFamily="65" charset="-120"/>
                <a:ea typeface="文鼎注音窄字" panose="03000600000000000000" pitchFamily="65" charset="-120"/>
              </a:rPr>
              <a:t>(</a:t>
            </a:r>
            <a:r>
              <a:rPr lang="zh-TW" altLang="en-US" sz="900" dirty="0"/>
              <a:t>都選輸了還發大財啊</a:t>
            </a:r>
            <a:r>
              <a:rPr lang="en-US" altLang="zh-TW" sz="900" dirty="0"/>
              <a:t>)</a:t>
            </a:r>
          </a:p>
          <a:p>
            <a:r>
              <a:rPr lang="en-US" altLang="zh-TW" sz="4000" dirty="0"/>
              <a:t>3</a:t>
            </a:r>
            <a:r>
              <a:rPr lang="zh-TW" altLang="en-US" sz="4000" dirty="0"/>
              <a:t>號</a:t>
            </a:r>
            <a:r>
              <a:rPr lang="en-US" altLang="zh-TW" sz="4000" dirty="0"/>
              <a:t>:</a:t>
            </a:r>
            <a:r>
              <a:rPr lang="zh-TW" altLang="en-US" sz="4000" dirty="0"/>
              <a:t>打字</a:t>
            </a:r>
            <a:endParaRPr lang="en-US" altLang="zh-TW" sz="4000" dirty="0"/>
          </a:p>
          <a:p>
            <a:r>
              <a:rPr lang="en-US" altLang="zh-TW" sz="4000" dirty="0"/>
              <a:t>5</a:t>
            </a:r>
            <a:r>
              <a:rPr lang="zh-TW" altLang="en-US" sz="4000" dirty="0"/>
              <a:t>號</a:t>
            </a:r>
            <a:r>
              <a:rPr lang="en-US" altLang="zh-TW" sz="4000" dirty="0"/>
              <a:t>:</a:t>
            </a:r>
            <a:r>
              <a:rPr lang="zh-TW" altLang="en-US" sz="4000" dirty="0"/>
              <a:t>打字</a:t>
            </a:r>
            <a:endParaRPr lang="en-US" altLang="zh-TW" sz="4000" dirty="0"/>
          </a:p>
          <a:p>
            <a:r>
              <a:rPr lang="en-US" altLang="zh-TW" sz="4000" dirty="0"/>
              <a:t>6</a:t>
            </a:r>
            <a:r>
              <a:rPr lang="zh-TW" altLang="en-US" sz="4000" dirty="0"/>
              <a:t>號</a:t>
            </a:r>
            <a:r>
              <a:rPr lang="en-US" altLang="zh-TW" sz="4000" dirty="0"/>
              <a:t>:???</a:t>
            </a:r>
          </a:p>
          <a:p>
            <a:r>
              <a:rPr lang="en-US" altLang="zh-TW" sz="4000" dirty="0"/>
              <a:t>8</a:t>
            </a:r>
            <a:r>
              <a:rPr lang="zh-TW" altLang="en-US" sz="4000" dirty="0"/>
              <a:t>號</a:t>
            </a:r>
            <a:r>
              <a:rPr lang="en-US" altLang="zh-TW" sz="4000" dirty="0"/>
              <a:t>:???</a:t>
            </a:r>
            <a:endParaRPr lang="zh-TW" altLang="en-US" sz="4000" dirty="0"/>
          </a:p>
        </p:txBody>
      </p:sp>
    </p:spTree>
    <p:extLst>
      <p:ext uri="{BB962C8B-B14F-4D97-AF65-F5344CB8AC3E}">
        <p14:creationId xmlns:p14="http://schemas.microsoft.com/office/powerpoint/2010/main" val="8758017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460</Words>
  <Application>Microsoft Office PowerPoint</Application>
  <PresentationFormat>寬螢幕</PresentationFormat>
  <Paragraphs>59</Paragraphs>
  <Slides>9</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9</vt:i4>
      </vt:variant>
    </vt:vector>
  </HeadingPairs>
  <TitlesOfParts>
    <vt:vector size="20" baseType="lpstr">
      <vt:lpstr>文鼎注音窄字</vt:lpstr>
      <vt:lpstr>文鼎粗圓注音方框</vt:lpstr>
      <vt:lpstr>微軟正黑體</vt:lpstr>
      <vt:lpstr>新細明體</vt:lpstr>
      <vt:lpstr>Arial</vt:lpstr>
      <vt:lpstr>Calibri</vt:lpstr>
      <vt:lpstr>Cooper Black</vt:lpstr>
      <vt:lpstr>Trebuchet MS</vt:lpstr>
      <vt:lpstr>Webdings</vt:lpstr>
      <vt:lpstr>Wingdings 3</vt:lpstr>
      <vt:lpstr>多面向</vt:lpstr>
      <vt:lpstr>ST安全玩具標誌</vt:lpstr>
      <vt:lpstr>ST安全玩具標誌</vt:lpstr>
      <vt:lpstr>ST安全玩具標誌</vt:lpstr>
      <vt:lpstr>在哪裡可以發現ST安全玩具標誌</vt:lpstr>
      <vt:lpstr>正字標記 </vt:lpstr>
      <vt:lpstr>影片</vt:lpstr>
      <vt:lpstr>猶講徵達(故意的)      獎品:未知 拜託老師別扣分   </vt:lpstr>
      <vt:lpstr>我們的報告結束了好爛啊呵呵~~</vt:lpstr>
      <vt:lpstr>分工表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ST安全玩具標誌標記</dc:title>
  <dc:creator>HCP</dc:creator>
  <cp:lastModifiedBy>user</cp:lastModifiedBy>
  <cp:revision>29</cp:revision>
  <dcterms:created xsi:type="dcterms:W3CDTF">2019-12-23T14:01:31Z</dcterms:created>
  <dcterms:modified xsi:type="dcterms:W3CDTF">2020-01-14T01:57:32Z</dcterms:modified>
</cp:coreProperties>
</file>