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7675" cy="9928225"/>
  <p:embeddedFontLst>
    <p:embeddedFont>
      <p:font typeface="Merriweather" panose="020B060402020202020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975EB0-E62E-4C77-9015-3B875C3949D3}">
  <a:tblStyle styleId="{7F975EB0-E62E-4C77-9015-3B875C3949D3}" styleName="Table_0">
    <a:wholeTbl>
      <a:tcTxStyle b="off" i="off">
        <a:font>
          <a:latin typeface="Constantia"/>
          <a:ea typeface="Constantia"/>
          <a:cs typeface="Constanti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BF5"/>
          </a:solidFill>
        </a:fill>
      </a:tcStyle>
    </a:wholeTbl>
    <a:band1H>
      <a:tcStyle>
        <a:tcBdr/>
        <a:fill>
          <a:solidFill>
            <a:srgbClr val="CAD4EA"/>
          </a:solidFill>
        </a:fill>
      </a:tcStyle>
    </a:band1H>
    <a:band1V>
      <a:tcStyle>
        <a:tcBdr/>
        <a:fill>
          <a:solidFill>
            <a:srgbClr val="CAD4EA"/>
          </a:solidFill>
        </a:fill>
      </a:tcStyle>
    </a:band1V>
    <a:la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nstantia"/>
          <a:ea typeface="Constantia"/>
          <a:cs typeface="Constanti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6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6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0090"/>
            <a:ext cx="2945658" cy="4964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30090"/>
            <a:ext cx="2945658" cy="496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37723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100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036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4999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486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0421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43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168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022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193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900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467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24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91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03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277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258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787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4CE0EA"/>
              </a:buClr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45720" lvl="0" indent="0" algn="r" rtl="0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ctr" rtl="0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D0E9E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4AE3AC"/>
              </a:buClr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D0E9E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5100" algn="l" rtl="0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36525" algn="l" rtl="0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25908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54000" algn="l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210819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18439" algn="l" rtl="0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1605" algn="l" rtl="0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51130" algn="l" rtl="0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73990" algn="l" rtl="0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44780" algn="l" rtl="0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52400" algn="l" rtl="0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5080" algn="l" rtl="0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7619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2539" algn="l" rtl="0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05410" algn="l" rtl="0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18745" algn="l" rtl="0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47319" algn="l" rtl="0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44144" algn="l" rtl="0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rot="-10380000" flipH="1">
            <a:off x="3165753" y="1108076"/>
            <a:ext cx="5257800" cy="4114799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2" name="Shape 72"/>
          <p:cNvSpPr/>
          <p:nvPr/>
        </p:nvSpPr>
        <p:spPr>
          <a:xfrm rot="-10380000" flipH="1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buClr>
                <a:schemeClr val="accent3"/>
              </a:buClr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94310" algn="l" rtl="0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209550" algn="l" rtl="0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73672" algn="l" rtl="0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81292" algn="l" rtl="0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8" name="Shape 78"/>
          <p:cNvSpPr>
            <a:spLocks noGrp="1"/>
          </p:cNvSpPr>
          <p:nvPr>
            <p:ph type="pic" idx="2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3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 rot="10800000" flipH="1">
            <a:off x="-9525" y="5816599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0" name="Shape 80"/>
          <p:cNvSpPr/>
          <p:nvPr/>
        </p:nvSpPr>
        <p:spPr>
          <a:xfrm rot="10800000" flipH="1">
            <a:off x="4381500" y="6219825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144"/>
            <a:ext cx="9163049" cy="1041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144"/>
            <a:ext cx="4762499" cy="6381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17475" algn="l" rtl="0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640080" marR="0" lvl="1" indent="-129540" algn="l" rtl="0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-160655" algn="l" rtl="0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188720" marR="0" lvl="3" indent="-128269" algn="l" rtl="0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463040" marR="0" lvl="4" indent="-135889" algn="l" rtl="0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1737360" marR="0" lvl="5" indent="-121920" algn="l" rtl="0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1920240" marR="0" lvl="6" indent="-111760" algn="l" rtl="0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2194560" marR="0" lvl="7" indent="-86360" algn="l" rtl="0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sz="1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2468880" marR="0" lvl="8" indent="-93979" algn="l" rtl="0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zh-TW" sz="1200" b="0" i="0" u="none" strike="noStrike" cap="none">
              <a:solidFill>
                <a:srgbClr val="035C75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17" name="Shape 1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Shape 18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activity.dbnsa.gov.tw/gmap/gmap.aspx?Lang=1&amp;SNo=0500219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tivity.dbnsa.gov.tw/gmap/gmap.aspx?Lang=1&amp;SNo=0500219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383512" y="1772816"/>
            <a:ext cx="8230181" cy="1107995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6600" b="1">
                <a:solidFill>
                  <a:srgbClr val="FFBD5B"/>
                </a:solidFill>
                <a:latin typeface="Arial"/>
                <a:ea typeface="Arial"/>
                <a:cs typeface="Arial"/>
                <a:sym typeface="Arial"/>
              </a:rPr>
              <a:t>東亞之光-鵝鑾鼻燈塔</a:t>
            </a:r>
          </a:p>
        </p:txBody>
      </p:sp>
      <p:sp>
        <p:nvSpPr>
          <p:cNvPr id="98" name="Shape 98"/>
          <p:cNvSpPr/>
          <p:nvPr/>
        </p:nvSpPr>
        <p:spPr>
          <a:xfrm>
            <a:off x="4283967" y="5157191"/>
            <a:ext cx="4536504" cy="1200329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3600" b="1">
                <a:solidFill>
                  <a:srgbClr val="FFBD5B"/>
                </a:solidFill>
                <a:latin typeface="Arial"/>
                <a:ea typeface="Arial"/>
                <a:cs typeface="Arial"/>
                <a:sym typeface="Arial"/>
              </a:rPr>
              <a:t>五年六班18號郭芸瑄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3600" b="1">
                <a:solidFill>
                  <a:srgbClr val="FFBD5B"/>
                </a:solidFill>
                <a:latin typeface="Arial"/>
                <a:ea typeface="Arial"/>
                <a:cs typeface="Arial"/>
                <a:sym typeface="Arial"/>
              </a:rPr>
              <a:t>指導老師姜明雄老師</a:t>
            </a: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9" y="3501007"/>
            <a:ext cx="4032446" cy="280831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603675" y="3954150"/>
            <a:ext cx="4216800" cy="78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6000" b="1">
                <a:solidFill>
                  <a:srgbClr val="FF9900"/>
                </a:solidFill>
              </a:rPr>
              <a:t>主題報告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55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611560" y="404663"/>
            <a:ext cx="7848871" cy="830996"/>
          </a:xfrm>
          <a:prstGeom prst="rect">
            <a:avLst/>
          </a:prstGeom>
          <a:solidFill>
            <a:srgbClr val="4FCEFF"/>
          </a:solidFill>
          <a:ln w="9525" cap="flat" cmpd="sng">
            <a:solidFill>
              <a:srgbClr val="0751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(3)鵝鑾鼻燈塔是臺灣島最南的燈塔。墾丁國家公園的史蹟保存區。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340767"/>
            <a:ext cx="7848871" cy="4896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  <a:effectLst>
            <a:reflection stA="33000" endPos="28000" dist="5000" dir="5400000" sy="-100000" algn="bl" rotWithShape="0"/>
          </a:effectLst>
        </p:spPr>
      </p:pic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854" y="1196751"/>
            <a:ext cx="8686800" cy="535476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/>
          <p:nvPr/>
        </p:nvSpPr>
        <p:spPr>
          <a:xfrm>
            <a:off x="539552" y="260647"/>
            <a:ext cx="7992887" cy="830996"/>
          </a:xfrm>
          <a:prstGeom prst="rect">
            <a:avLst/>
          </a:prstGeom>
          <a:solidFill>
            <a:srgbClr val="4FCEFF"/>
          </a:solidFill>
          <a:ln w="9525" cap="flat" cmpd="sng">
            <a:solidFill>
              <a:srgbClr val="0751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(4)日據時期，經票選為「台灣八景」並豎立『台灣八景鵝鑾鼻碑』 。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10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572741" y="815783"/>
            <a:ext cx="7992887" cy="830996"/>
          </a:xfrm>
          <a:prstGeom prst="rect">
            <a:avLst/>
          </a:prstGeom>
          <a:gradFill>
            <a:gsLst>
              <a:gs pos="0">
                <a:srgbClr val="6E9400"/>
              </a:gs>
              <a:gs pos="68000">
                <a:srgbClr val="B7D272"/>
              </a:gs>
              <a:gs pos="100000">
                <a:srgbClr val="DBECB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(1)由於當地是原住民的地盤，因此在興建前後，官方還派了五百兵力守護。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331" y="1772816"/>
            <a:ext cx="7887690" cy="468052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5" name="Shape 185"/>
          <p:cNvSpPr/>
          <p:nvPr/>
        </p:nvSpPr>
        <p:spPr>
          <a:xfrm>
            <a:off x="251525" y="149250"/>
            <a:ext cx="3352800" cy="646200"/>
          </a:xfrm>
          <a:prstGeom prst="rect">
            <a:avLst/>
          </a:prstGeom>
          <a:gradFill>
            <a:gsLst>
              <a:gs pos="0">
                <a:srgbClr val="6E9400"/>
              </a:gs>
              <a:gs pos="68000">
                <a:srgbClr val="B7D272"/>
              </a:gs>
              <a:gs pos="100000">
                <a:srgbClr val="DBECB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四、景點故事: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11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467543" y="188640"/>
            <a:ext cx="7992887" cy="461664"/>
          </a:xfrm>
          <a:prstGeom prst="rect">
            <a:avLst/>
          </a:prstGeom>
          <a:gradFill>
            <a:gsLst>
              <a:gs pos="0">
                <a:srgbClr val="6E9400"/>
              </a:gs>
              <a:gs pos="68000">
                <a:srgbClr val="B7D272"/>
              </a:gs>
              <a:gs pos="100000">
                <a:srgbClr val="DBECB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(2)設有炮台、牆上有槍眼、牆外挖壕溝。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3" y="836712"/>
            <a:ext cx="7992887" cy="5542111"/>
          </a:xfrm>
          <a:prstGeom prst="roundRect">
            <a:avLst>
              <a:gd name="adj" fmla="val 11111"/>
            </a:avLst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12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467543" y="532129"/>
            <a:ext cx="8136903" cy="461664"/>
          </a:xfrm>
          <a:prstGeom prst="rect">
            <a:avLst/>
          </a:prstGeom>
          <a:gradFill>
            <a:gsLst>
              <a:gs pos="0">
                <a:srgbClr val="6E9400"/>
              </a:gs>
              <a:gs pos="68000">
                <a:srgbClr val="B7D272"/>
              </a:gs>
              <a:gs pos="100000">
                <a:srgbClr val="DBECB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(3)為全世界獨一無二的武裝燈塔。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3" y="1056058"/>
            <a:ext cx="8136903" cy="532526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13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375375" y="934100"/>
            <a:ext cx="8621400" cy="461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73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(1)1964年與1968年發行的台幣伍元鈔票右側有鵝鑾鼻燈塔</a:t>
            </a:r>
            <a:r>
              <a:rPr lang="zh-TW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39" y="1574401"/>
            <a:ext cx="3672407" cy="199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060" y="1628800"/>
            <a:ext cx="3589583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683568" y="3933055"/>
            <a:ext cx="3517575" cy="46166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599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1964年</a:t>
            </a:r>
          </a:p>
        </p:txBody>
      </p:sp>
      <p:sp>
        <p:nvSpPr>
          <p:cNvPr id="209" name="Shape 209"/>
          <p:cNvSpPr/>
          <p:nvPr/>
        </p:nvSpPr>
        <p:spPr>
          <a:xfrm>
            <a:off x="4932039" y="3933055"/>
            <a:ext cx="3600398" cy="46166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1968年</a:t>
            </a:r>
          </a:p>
        </p:txBody>
      </p:sp>
      <p:sp>
        <p:nvSpPr>
          <p:cNvPr id="210" name="Shape 210"/>
          <p:cNvSpPr/>
          <p:nvPr/>
        </p:nvSpPr>
        <p:spPr>
          <a:xfrm>
            <a:off x="251525" y="188650"/>
            <a:ext cx="3352800" cy="646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73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五、燈塔標誌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395536" y="1023119"/>
            <a:ext cx="4176464" cy="46166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73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(2)屏東縣縣徽為鵝鑾鼻燈塔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1" y="1732499"/>
            <a:ext cx="2664295" cy="273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5105" y="1698658"/>
            <a:ext cx="2590800" cy="300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5076055" y="1023119"/>
            <a:ext cx="3960440" cy="461664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73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(3)日據時期郵票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15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/>
        </p:nvSpPr>
        <p:spPr>
          <a:xfrm>
            <a:off x="611560" y="1043444"/>
            <a:ext cx="4176464" cy="4616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(1)中華民國交通部觀光局。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128" y="2107108"/>
            <a:ext cx="2255837" cy="46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611549" y="2132850"/>
            <a:ext cx="5108400" cy="461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(2)中華民國墾丁國家公園管理處。</a:t>
            </a:r>
          </a:p>
        </p:txBody>
      </p:sp>
      <p:sp>
        <p:nvSpPr>
          <p:cNvPr id="228" name="Shape 228"/>
          <p:cNvSpPr/>
          <p:nvPr/>
        </p:nvSpPr>
        <p:spPr>
          <a:xfrm>
            <a:off x="611560" y="3717032"/>
            <a:ext cx="2232248" cy="4616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(3)維基百科。</a:t>
            </a: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910" y="536981"/>
            <a:ext cx="135255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3068959"/>
            <a:ext cx="1761084" cy="160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912" y="5374625"/>
            <a:ext cx="2200275" cy="52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/>
          <p:nvPr/>
        </p:nvSpPr>
        <p:spPr>
          <a:xfrm>
            <a:off x="647024" y="5374625"/>
            <a:ext cx="3017100" cy="461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(4)交通部航港局。</a:t>
            </a:r>
          </a:p>
        </p:txBody>
      </p:sp>
      <p:sp>
        <p:nvSpPr>
          <p:cNvPr id="233" name="Shape 233"/>
          <p:cNvSpPr/>
          <p:nvPr/>
        </p:nvSpPr>
        <p:spPr>
          <a:xfrm>
            <a:off x="251519" y="213815"/>
            <a:ext cx="3312368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六、參考資料: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16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Shape 239"/>
          <p:cNvGraphicFramePr/>
          <p:nvPr/>
        </p:nvGraphicFramePr>
        <p:xfrm>
          <a:off x="467543" y="83671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{7F975EB0-E62E-4C77-9015-3B875C3949D3}</a:tableStyleId>
              </a:tblPr>
              <a:tblGrid>
                <a:gridCol w="936100"/>
                <a:gridCol w="4176475"/>
                <a:gridCol w="2952325"/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0000FF"/>
                          </a:solidFill>
                        </a:rPr>
                        <a:t>頁碼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0000FF"/>
                          </a:solidFill>
                        </a:rPr>
                        <a:t>圖片敘述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400" b="1" u="none" strike="noStrike" cap="none">
                          <a:solidFill>
                            <a:srgbClr val="0000FF"/>
                          </a:solidFill>
                        </a:rPr>
                        <a:t>圖片來源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 u="none" strike="noStrike" cap="none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標題頁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手繪台灣風景明信片- 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https://tw.bid.yahoo.com</a:t>
                      </a:r>
                    </a:p>
                  </a:txBody>
                  <a:tcPr marL="91450" marR="91450" marT="45725" marB="45725"/>
                </a:tc>
              </a:tr>
              <a:tr h="30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台灣全島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維基百科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鵝鑾鼻碑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www.google.com.tw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鵝鑾鼻岬角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墾丁國家公園管理處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墾丁國家公園管理處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www.google.com.tw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維基百科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www.google.com.tw</a:t>
                      </a:r>
                    </a:p>
                  </a:txBody>
                  <a:tcPr marL="91450" marR="91450" marT="45725" marB="45725"/>
                </a:tc>
              </a:tr>
              <a:tr h="216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鵝鑾鼻燈塔展示館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http://uukt.com.tw/_tw/photomap</a:t>
                      </a:r>
                    </a:p>
                  </a:txBody>
                  <a:tcPr marL="91450" marR="91450" marT="45725" marB="45725"/>
                </a:tc>
              </a:tr>
              <a:tr h="280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維基百科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鵝鑾鼻燈塔側面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交通部觀光局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交通部航港局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www.google.com.tw</a:t>
                      </a:r>
                    </a:p>
                  </a:txBody>
                  <a:tcPr marL="91450" marR="91450" marT="45725" marB="45725"/>
                </a:tc>
              </a:tr>
              <a:tr h="28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Pct val="25000"/>
                        <a:buFont typeface="Arial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www.google.com.tw</a:t>
                      </a:r>
                    </a:p>
                  </a:txBody>
                  <a:tcPr marL="91450" marR="91450" marT="45725" marB="45725"/>
                </a:tc>
              </a:tr>
              <a:tr h="254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http://wkitty.pixnet.net</a:t>
                      </a:r>
                    </a:p>
                  </a:txBody>
                  <a:tcPr marL="91450" marR="91450" marT="45725" marB="45725"/>
                </a:tc>
              </a:tr>
              <a:tr h="26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遠眺鵝鑾鼻燈塔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http://wkitty.pixnet.net</a:t>
                      </a:r>
                    </a:p>
                  </a:txBody>
                  <a:tcPr marL="91450" marR="91450" marT="45725" marB="45725"/>
                </a:tc>
              </a:tr>
              <a:tr h="267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台幣伍元鈔票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維基百科</a:t>
                      </a:r>
                    </a:p>
                  </a:txBody>
                  <a:tcPr marL="91450" marR="91450" marT="45725" marB="45725"/>
                </a:tc>
              </a:tr>
              <a:tr h="281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屏東縣縣徽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維基百科</a:t>
                      </a:r>
                    </a:p>
                  </a:txBody>
                  <a:tcPr marL="91450" marR="91450" marT="45725" marB="45725"/>
                </a:tc>
              </a:tr>
              <a:tr h="281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日據時期郵票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zh-TW" sz="1200" b="1">
                          <a:solidFill>
                            <a:srgbClr val="0000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維基百科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40" name="Shape 240"/>
          <p:cNvSpPr/>
          <p:nvPr/>
        </p:nvSpPr>
        <p:spPr>
          <a:xfrm>
            <a:off x="179511" y="86615"/>
            <a:ext cx="4320480" cy="646331"/>
          </a:xfrm>
          <a:prstGeom prst="rect">
            <a:avLst/>
          </a:prstGeom>
          <a:gradFill>
            <a:gsLst>
              <a:gs pos="0">
                <a:srgbClr val="89A6E3"/>
              </a:gs>
              <a:gs pos="43000">
                <a:srgbClr val="B8CAF3"/>
              </a:gs>
              <a:gs pos="93000">
                <a:srgbClr val="E9EEFA"/>
              </a:gs>
              <a:gs pos="100000">
                <a:srgbClr val="F6F8FF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751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 b="1">
                <a:solidFill>
                  <a:srgbClr val="0075A2"/>
                </a:solidFill>
                <a:latin typeface="Arial"/>
                <a:ea typeface="Arial"/>
                <a:cs typeface="Arial"/>
                <a:sym typeface="Arial"/>
              </a:rPr>
              <a:t>七、圖片引用說明: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3851919" y="5229200"/>
            <a:ext cx="3312367" cy="10156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6000" b="1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謝謝大家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9" y="4149080"/>
            <a:ext cx="3347863" cy="251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8303" y="4183478"/>
            <a:ext cx="1714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5" y="1193775"/>
            <a:ext cx="72645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4912000" y="6356350"/>
            <a:ext cx="2463900" cy="42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http://www.dianliwenmi.com/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8" y="859732"/>
            <a:ext cx="3744415" cy="547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644007" y="4509119"/>
            <a:ext cx="3456383" cy="1384995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599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位於台灣南部屏東縣恆春鎮鵝鑾鼻岬角(墾丁國家公園內)。</a:t>
            </a:r>
          </a:p>
        </p:txBody>
      </p:sp>
      <p:sp>
        <p:nvSpPr>
          <p:cNvPr id="107" name="Shape 107"/>
          <p:cNvSpPr/>
          <p:nvPr/>
        </p:nvSpPr>
        <p:spPr>
          <a:xfrm>
            <a:off x="2433347" y="3244333"/>
            <a:ext cx="225743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 </a:t>
            </a:r>
          </a:p>
        </p:txBody>
      </p:sp>
      <p:sp>
        <p:nvSpPr>
          <p:cNvPr id="108" name="Shape 108"/>
          <p:cNvSpPr/>
          <p:nvPr/>
        </p:nvSpPr>
        <p:spPr>
          <a:xfrm rot="-10421556">
            <a:off x="1929051" y="5763321"/>
            <a:ext cx="570488" cy="420058"/>
          </a:xfrm>
          <a:prstGeom prst="wedgeEllipseCallout">
            <a:avLst>
              <a:gd name="adj1" fmla="val -387468"/>
              <a:gd name="adj2" fmla="val 246140"/>
            </a:avLst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251518" y="134521"/>
            <a:ext cx="3744417" cy="646331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599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一、地理位置: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7" y="908720"/>
            <a:ext cx="3024335" cy="33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95536" y="5733255"/>
            <a:ext cx="8352928" cy="523219"/>
          </a:xfrm>
          <a:prstGeom prst="rect">
            <a:avLst/>
          </a:prstGeom>
          <a:gradFill>
            <a:gsLst>
              <a:gs pos="0">
                <a:srgbClr val="00ADB9"/>
              </a:gs>
              <a:gs pos="68000">
                <a:srgbClr val="60DEE7"/>
              </a:gs>
              <a:gs pos="100000">
                <a:srgbClr val="ADF3F9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0599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左瀕太平洋，面對巴士海峽，與菲律賓呂宋島相對。</a:t>
            </a:r>
          </a:p>
        </p:txBody>
      </p:sp>
      <p:sp>
        <p:nvSpPr>
          <p:cNvPr id="117" name="Shape 117"/>
          <p:cNvSpPr/>
          <p:nvPr/>
        </p:nvSpPr>
        <p:spPr>
          <a:xfrm>
            <a:off x="2433347" y="3244333"/>
            <a:ext cx="225743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 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332656"/>
            <a:ext cx="8352928" cy="525658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251519" y="370881"/>
            <a:ext cx="3240359" cy="646331"/>
          </a:xfrm>
          <a:prstGeom prst="rect">
            <a:avLst/>
          </a:prstGeom>
          <a:solidFill>
            <a:srgbClr val="C8FBEC"/>
          </a:solidFill>
          <a:ln w="9525" cap="flat" cmpd="sng">
            <a:solidFill>
              <a:srgbClr val="0073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二、歷史背景: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5" y="1143000"/>
            <a:ext cx="8541000" cy="53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3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44075" y="5313400"/>
            <a:ext cx="7755900" cy="92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 b="1">
                <a:solidFill>
                  <a:srgbClr val="0000FF"/>
                </a:solidFill>
              </a:rPr>
              <a:t>(1)建塔原因是美國商船羅發號沉船，因此英國及美國要求建塔。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67659" y="514200"/>
            <a:ext cx="8408700" cy="1200300"/>
          </a:xfrm>
          <a:prstGeom prst="rect">
            <a:avLst/>
          </a:prstGeom>
          <a:solidFill>
            <a:srgbClr val="C4EEFF"/>
          </a:solidFill>
          <a:ln w="9525" cap="flat" cmpd="sng">
            <a:solidFill>
              <a:srgbClr val="0073A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(2)清光緒8年聘英國技師建燈塔。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702" y="1127450"/>
            <a:ext cx="8592600" cy="5377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23528" y="332656"/>
            <a:ext cx="2088232" cy="2677656"/>
          </a:xfrm>
          <a:prstGeom prst="rect">
            <a:avLst/>
          </a:prstGeom>
          <a:solidFill>
            <a:srgbClr val="C8FBEC"/>
          </a:solidFill>
          <a:ln w="9525" cap="flat" cmpd="sng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reflection stA="50000" endA="300" endPos="38500" dist="50800" dir="5400000" sy="-100000" algn="bl" rotWithShape="0"/>
          </a:effectLst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7030A0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(3)  51年改建，換旋轉透鏡電燈，使燈塔是光程最遠的燈塔，有「東亞之光」的美譽。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7" y="404663"/>
            <a:ext cx="6192687" cy="5951984"/>
          </a:xfrm>
          <a:prstGeom prst="rect">
            <a:avLst/>
          </a:prstGeom>
          <a:solidFill>
            <a:srgbClr val="ECECEC"/>
          </a:solidFill>
          <a:ln w="1905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755575" y="491479"/>
            <a:ext cx="7416824" cy="461664"/>
          </a:xfrm>
          <a:prstGeom prst="rect">
            <a:avLst/>
          </a:prstGeom>
          <a:solidFill>
            <a:srgbClr val="C8FBE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(4)民國81年起開放給民眾參觀。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5" y="980728"/>
            <a:ext cx="7416824" cy="4824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/>
          <p:nvPr/>
        </p:nvSpPr>
        <p:spPr>
          <a:xfrm>
            <a:off x="755575" y="5866439"/>
            <a:ext cx="7416824" cy="461664"/>
          </a:xfrm>
          <a:prstGeom prst="rect">
            <a:avLst/>
          </a:prstGeom>
          <a:solidFill>
            <a:srgbClr val="C8FBE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鵝鑾鼻燈塔展示館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395536" y="1340767"/>
            <a:ext cx="2088232" cy="1938991"/>
          </a:xfrm>
          <a:prstGeom prst="rect">
            <a:avLst/>
          </a:prstGeom>
          <a:solidFill>
            <a:srgbClr val="4FCEFF"/>
          </a:solidFill>
          <a:ln w="9525" cap="flat" cmpd="sng">
            <a:solidFill>
              <a:srgbClr val="0751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(1)鵝鑾鼻燈塔為鵝鑾鼻公園的標誌，高21.4公尺，周長110公尺。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864" y="307602"/>
            <a:ext cx="5184575" cy="6151677"/>
          </a:xfrm>
          <a:prstGeom prst="ellipse">
            <a:avLst/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6" name="Shape 156"/>
          <p:cNvSpPr/>
          <p:nvPr/>
        </p:nvSpPr>
        <p:spPr>
          <a:xfrm>
            <a:off x="251525" y="307600"/>
            <a:ext cx="3526800" cy="646200"/>
          </a:xfrm>
          <a:prstGeom prst="rect">
            <a:avLst/>
          </a:prstGeom>
          <a:solidFill>
            <a:srgbClr val="4FCEFF"/>
          </a:solidFill>
          <a:ln w="9525" cap="flat" cmpd="sng">
            <a:solidFill>
              <a:srgbClr val="0751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36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三、景點特色: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395500" y="620700"/>
            <a:ext cx="8213100" cy="784800"/>
          </a:xfrm>
          <a:prstGeom prst="rect">
            <a:avLst/>
          </a:prstGeom>
          <a:solidFill>
            <a:srgbClr val="4FCEFF"/>
          </a:solidFill>
          <a:ln w="9525" cap="flat" cmpd="sng">
            <a:solidFill>
              <a:srgbClr val="07519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(2)每30秒轉一周，光度180萬燭光，見距20海浬。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00" y="1405575"/>
            <a:ext cx="8280900" cy="49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流線">
  <a:themeElements>
    <a:clrScheme name="流線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如螢幕大小 (4:3)</PresentationFormat>
  <Paragraphs>115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Arial</vt:lpstr>
      <vt:lpstr>Merriweather</vt:lpstr>
      <vt:lpstr>Constantia</vt:lpstr>
      <vt:lpstr>Noto Sans Symbols</vt:lpstr>
      <vt:lpstr>Calibri</vt:lpstr>
      <vt:lpstr>流線</vt:lpstr>
      <vt:lpstr>PowerPoint 簡報</vt:lpstr>
      <vt:lpstr>PowerPoint 簡報</vt:lpstr>
      <vt:lpstr>PowerPoint 簡報</vt:lpstr>
      <vt:lpstr>PowerPoint 簡報</vt:lpstr>
      <vt:lpstr>PowerPoint 簡報</vt:lpstr>
      <vt:lpstr>(3)  51年改建，換旋轉透鏡電燈，使燈塔是光程最遠的燈塔，有「東亞之光」的美譽。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panda</dc:creator>
  <cp:lastModifiedBy>panda</cp:lastModifiedBy>
  <cp:revision>3</cp:revision>
  <dcterms:modified xsi:type="dcterms:W3CDTF">2016-06-07T17:32:24Z</dcterms:modified>
</cp:coreProperties>
</file>