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5" r:id="rId7"/>
    <p:sldId id="271" r:id="rId8"/>
    <p:sldId id="266" r:id="rId9"/>
    <p:sldId id="264" r:id="rId10"/>
    <p:sldId id="261" r:id="rId11"/>
    <p:sldId id="267" r:id="rId12"/>
    <p:sldId id="272" r:id="rId13"/>
    <p:sldId id="262" r:id="rId14"/>
    <p:sldId id="263" r:id="rId15"/>
    <p:sldId id="268" r:id="rId16"/>
    <p:sldId id="273" r:id="rId17"/>
    <p:sldId id="274" r:id="rId18"/>
    <p:sldId id="275" r:id="rId19"/>
    <p:sldId id="277" r:id="rId20"/>
    <p:sldId id="278" r:id="rId21"/>
    <p:sldId id="279" r:id="rId2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>
      <p:cViewPr varScale="1">
        <p:scale>
          <a:sx n="64" d="100"/>
          <a:sy n="64" d="100"/>
        </p:scale>
        <p:origin x="-131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437E-37CD-4C61-AE67-C792212686D1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2DB5-7D89-49BB-92B7-23219E7CF7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89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6E78-9040-414E-A42A-C6568A9147C4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3FF18-C119-414F-AE88-7FC05D927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75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3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57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68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33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447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190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78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01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20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397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9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71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44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36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53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03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58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0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87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85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EA98EE-E71D-470D-A372-EB2FFBBEB37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ZngenxX8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tivity.ntsec.gov.tw/activity/race-1/40/school/32/32h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34802"/>
            <a:ext cx="7772400" cy="1780108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+mn-ea"/>
                <a:ea typeface="+mn-ea"/>
              </a:rPr>
              <a:t>106</a:t>
            </a:r>
            <a:r>
              <a:rPr lang="zh-TW" altLang="en-US" sz="4800" dirty="0" smtClean="0">
                <a:latin typeface="+mn-ea"/>
                <a:ea typeface="+mn-ea"/>
              </a:rPr>
              <a:t>學年度科展報告</a:t>
            </a:r>
            <a:r>
              <a:rPr lang="en-US" altLang="zh-TW" sz="4800" dirty="0" smtClean="0">
                <a:latin typeface="+mn-ea"/>
                <a:ea typeface="+mn-ea"/>
              </a:rPr>
              <a:t/>
            </a:r>
            <a:br>
              <a:rPr lang="en-US" altLang="zh-TW" sz="4800" dirty="0" smtClean="0">
                <a:latin typeface="+mn-ea"/>
                <a:ea typeface="+mn-ea"/>
              </a:rPr>
            </a:br>
            <a:r>
              <a:rPr lang="en-US" altLang="zh-TW" sz="4800" dirty="0" smtClean="0">
                <a:latin typeface="+mn-ea"/>
                <a:ea typeface="+mn-ea"/>
              </a:rPr>
              <a:t>--</a:t>
            </a:r>
            <a:r>
              <a:rPr lang="zh-TW" altLang="en-US" sz="4800" dirty="0" smtClean="0">
                <a:latin typeface="+mn-ea"/>
                <a:ea typeface="+mn-ea"/>
              </a:rPr>
              <a:t>「濕紙」不可怕！</a:t>
            </a:r>
            <a:r>
              <a:rPr lang="en-US" altLang="zh-TW" sz="4800" dirty="0" smtClean="0">
                <a:latin typeface="+mn-ea"/>
                <a:ea typeface="+mn-ea"/>
              </a:rPr>
              <a:t>--</a:t>
            </a:r>
            <a:endParaRPr lang="zh-TW" altLang="en-US" sz="4800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43808" y="3356992"/>
            <a:ext cx="6400800" cy="14732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+mn-ea"/>
              </a:rPr>
              <a:t>4</a:t>
            </a:r>
            <a:r>
              <a:rPr lang="zh-TW" altLang="en-US" sz="3200" dirty="0" smtClean="0">
                <a:solidFill>
                  <a:srgbClr val="002060"/>
                </a:solidFill>
                <a:latin typeface="+mn-ea"/>
              </a:rPr>
              <a:t>年</a:t>
            </a:r>
            <a:r>
              <a:rPr lang="en-US" altLang="zh-TW" sz="3200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zh-TW" altLang="en-US" sz="3200" dirty="0" smtClean="0">
                <a:solidFill>
                  <a:srgbClr val="002060"/>
                </a:solidFill>
                <a:latin typeface="+mn-ea"/>
              </a:rPr>
              <a:t>班 </a:t>
            </a:r>
            <a:r>
              <a:rPr lang="en-US" altLang="zh-TW" sz="3200" dirty="0" smtClean="0">
                <a:solidFill>
                  <a:srgbClr val="002060"/>
                </a:solidFill>
                <a:latin typeface="+mn-ea"/>
              </a:rPr>
              <a:t>35</a:t>
            </a:r>
            <a:r>
              <a:rPr lang="zh-TW" altLang="en-US" sz="3200" dirty="0" smtClean="0">
                <a:solidFill>
                  <a:srgbClr val="002060"/>
                </a:solidFill>
                <a:latin typeface="+mn-ea"/>
              </a:rPr>
              <a:t>號鄭聿閑</a:t>
            </a:r>
            <a:endParaRPr lang="en-US" altLang="zh-TW" sz="3200" dirty="0" smtClean="0">
              <a:solidFill>
                <a:srgbClr val="002060"/>
              </a:solidFill>
              <a:latin typeface="+mn-ea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+mn-ea"/>
              </a:rPr>
              <a:t>       </a:t>
            </a:r>
            <a:r>
              <a:rPr lang="en-US" altLang="zh-TW" sz="3200" dirty="0" smtClean="0">
                <a:solidFill>
                  <a:srgbClr val="002060"/>
                </a:solidFill>
                <a:latin typeface="+mn-ea"/>
              </a:rPr>
              <a:t>38</a:t>
            </a:r>
            <a:r>
              <a:rPr lang="zh-TW" altLang="en-US" sz="3200" dirty="0" smtClean="0">
                <a:solidFill>
                  <a:srgbClr val="002060"/>
                </a:solidFill>
                <a:latin typeface="+mn-ea"/>
              </a:rPr>
              <a:t>號</a:t>
            </a:r>
            <a:r>
              <a:rPr lang="zh-TW" altLang="en-US" sz="3200" dirty="0" smtClean="0">
                <a:solidFill>
                  <a:srgbClr val="002060"/>
                </a:solidFill>
              </a:rPr>
              <a:t>劉</a:t>
            </a:r>
            <a:r>
              <a:rPr lang="zh-TW" altLang="en-US" sz="3200" dirty="0">
                <a:solidFill>
                  <a:srgbClr val="002060"/>
                </a:solidFill>
              </a:rPr>
              <a:t>緯珊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9024" y="855095"/>
            <a:ext cx="878497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</a:rPr>
              <a:t>實驗二</a:t>
            </a:r>
            <a:r>
              <a:rPr lang="en-US" altLang="zh-TW" sz="3600" dirty="0" smtClean="0">
                <a:solidFill>
                  <a:schemeClr val="tx1"/>
                </a:solidFill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</a:rPr>
              <a:t>厚</a:t>
            </a:r>
            <a:r>
              <a:rPr lang="zh-TW" altLang="en-US" sz="3600" dirty="0" smtClean="0">
                <a:solidFill>
                  <a:srgbClr val="000000"/>
                </a:solidFill>
              </a:rPr>
              <a:t>度相同，大小不同的書本，</a:t>
            </a:r>
            <a:endParaRPr lang="en-US" altLang="zh-TW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</a:rPr>
              <a:t> </a:t>
            </a:r>
            <a:r>
              <a:rPr lang="zh-TW" altLang="en-US" sz="3600" dirty="0" smtClean="0">
                <a:solidFill>
                  <a:srgbClr val="000000"/>
                </a:solidFill>
              </a:rPr>
              <a:t>    在冰箱的冷凍庫乾燥的速度有何不同</a:t>
            </a:r>
            <a:r>
              <a:rPr lang="zh-TW" altLang="en-US" sz="3600" dirty="0" smtClean="0">
                <a:solidFill>
                  <a:srgbClr val="000000"/>
                </a:solidFill>
                <a:latin typeface="新細明體"/>
                <a:ea typeface="新細明體"/>
              </a:rPr>
              <a:t>？</a:t>
            </a:r>
            <a:endParaRPr lang="en-US" altLang="zh-TW" sz="1600" dirty="0" smtClean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1.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</a:rPr>
              <a:t>將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A4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紙裁成不同大小各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5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張，裝訂成書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新細明體"/>
                <a:ea typeface="新細明體"/>
              </a:rPr>
              <a:t>。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根據  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 大小不同加以編號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新細明體"/>
                <a:ea typeface="新細明體"/>
              </a:rPr>
              <a:t>。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　　　　　</a:t>
            </a:r>
            <a:r>
              <a:rPr lang="zh-TW" altLang="en-US" dirty="0" smtClean="0">
                <a:solidFill>
                  <a:schemeClr val="tx1"/>
                </a:solidFill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44" y="3691279"/>
            <a:ext cx="1833668" cy="24448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97634"/>
            <a:ext cx="1224136" cy="16321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608" y="3041681"/>
            <a:ext cx="2755631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2" y="2780928"/>
            <a:ext cx="4536504" cy="3402378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9024" y="855095"/>
            <a:ext cx="8784976" cy="587727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2</a:t>
            </a:r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.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將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本不同大小的書置於冷凍庫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，觀察書本乾燥的快慢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，完成記錄表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新細明體"/>
                <a:ea typeface="新細明體"/>
              </a:rPr>
              <a:t>。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</a:rPr>
              <a:t>　　　　　　　</a:t>
            </a:r>
            <a:r>
              <a:rPr lang="zh-TW" altLang="en-US" dirty="0" smtClean="0">
                <a:solidFill>
                  <a:schemeClr val="tx1"/>
                </a:solidFill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983641"/>
            <a:ext cx="1728192" cy="30711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97" y="2983641"/>
            <a:ext cx="168642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9024" y="855095"/>
            <a:ext cx="8784976" cy="587727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</a:rPr>
              <a:t>　　　　　　　</a:t>
            </a:r>
            <a:r>
              <a:rPr lang="zh-TW" altLang="en-US" dirty="0" smtClean="0">
                <a:solidFill>
                  <a:schemeClr val="tx1"/>
                </a:solidFill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31" y="1967134"/>
            <a:ext cx="1964271" cy="34907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2" y="1916832"/>
            <a:ext cx="1992577" cy="35410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30607"/>
            <a:ext cx="282098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632628"/>
              </p:ext>
            </p:extLst>
          </p:nvPr>
        </p:nvGraphicFramePr>
        <p:xfrm>
          <a:off x="411503" y="934491"/>
          <a:ext cx="8388376" cy="5949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7536"/>
                <a:gridCol w="1868728"/>
                <a:gridCol w="4467976"/>
                <a:gridCol w="1224136"/>
              </a:tblGrid>
              <a:tr h="573870"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編號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</a:rPr>
                        <a:t>乾燥方式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</a:rPr>
                        <a:t>乾燥時間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乾燥順序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387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１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陽光下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 　　</a:t>
                      </a:r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 天 </a:t>
                      </a:r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 小時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３ 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7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２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吹風機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１３分３０秒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１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7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３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熨斗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１８分３０秒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２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8040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４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陰乾</a:t>
                      </a:r>
                      <a:endParaRPr lang="en-US" altLang="zh-TW" sz="2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放在抽屜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１天 ３ 小時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４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03296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５</a:t>
                      </a:r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簡易防潮箱</a:t>
                      </a:r>
                      <a:endParaRPr lang="zh-TW" altLang="en-US" sz="2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約兩個月</a:t>
                      </a:r>
                      <a:r>
                        <a:rPr lang="en-US" altLang="zh-TW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zh-TW" alt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且訂書針生繡，書本出現黑點、發霉現象。</a:t>
                      </a:r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８</a:t>
                      </a:r>
                      <a:endParaRPr lang="zh-TW" altLang="en-US" sz="2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387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６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冷凍庫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　　９ 天 １９小時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７</a:t>
                      </a:r>
                    </a:p>
                  </a:txBody>
                  <a:tcPr/>
                </a:tc>
              </a:tr>
              <a:tr h="28693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７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冷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藏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　　２ 天 ２０小時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６</a:t>
                      </a:r>
                    </a:p>
                  </a:txBody>
                  <a:tcPr/>
                </a:tc>
              </a:tr>
              <a:tr h="28693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８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電子防潮箱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天 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１８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５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伍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研究結果（一）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79512" y="2060848"/>
            <a:ext cx="8712969" cy="1152128"/>
            <a:chOff x="169214" y="2636912"/>
            <a:chExt cx="8712969" cy="1152128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8882182" y="2636912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群組 1"/>
            <p:cNvGrpSpPr/>
            <p:nvPr/>
          </p:nvGrpSpPr>
          <p:grpSpPr>
            <a:xfrm>
              <a:off x="169214" y="2636912"/>
              <a:ext cx="8712969" cy="1152128"/>
              <a:chOff x="251519" y="2492896"/>
              <a:chExt cx="8712969" cy="1152128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251520" y="2492896"/>
                <a:ext cx="8712968" cy="576064"/>
                <a:chOff x="251520" y="2492896"/>
                <a:chExt cx="8712968" cy="576064"/>
              </a:xfrm>
            </p:grpSpPr>
            <p:cxnSp>
              <p:nvCxnSpPr>
                <p:cNvPr id="4" name="直線接點 3"/>
                <p:cNvCxnSpPr/>
                <p:nvPr/>
              </p:nvCxnSpPr>
              <p:spPr>
                <a:xfrm>
                  <a:off x="251520" y="2492896"/>
                  <a:ext cx="871296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接點 6"/>
                <p:cNvCxnSpPr/>
                <p:nvPr/>
              </p:nvCxnSpPr>
              <p:spPr>
                <a:xfrm>
                  <a:off x="251520" y="2492896"/>
                  <a:ext cx="0" cy="5760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接點 8"/>
                <p:cNvCxnSpPr/>
                <p:nvPr/>
              </p:nvCxnSpPr>
              <p:spPr>
                <a:xfrm>
                  <a:off x="251520" y="3068960"/>
                  <a:ext cx="871296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群組 17"/>
              <p:cNvGrpSpPr/>
              <p:nvPr/>
            </p:nvGrpSpPr>
            <p:grpSpPr>
              <a:xfrm>
                <a:off x="251519" y="3068960"/>
                <a:ext cx="8712968" cy="576064"/>
                <a:chOff x="251519" y="3068960"/>
                <a:chExt cx="8712968" cy="576064"/>
              </a:xfrm>
            </p:grpSpPr>
            <p:grpSp>
              <p:nvGrpSpPr>
                <p:cNvPr id="13" name="群組 12"/>
                <p:cNvGrpSpPr/>
                <p:nvPr/>
              </p:nvGrpSpPr>
              <p:grpSpPr>
                <a:xfrm>
                  <a:off x="251519" y="3068960"/>
                  <a:ext cx="8712968" cy="576064"/>
                  <a:chOff x="251520" y="2492896"/>
                  <a:chExt cx="8712968" cy="576064"/>
                </a:xfrm>
              </p:grpSpPr>
              <p:cxnSp>
                <p:nvCxnSpPr>
                  <p:cNvPr id="14" name="直線接點 13"/>
                  <p:cNvCxnSpPr/>
                  <p:nvPr/>
                </p:nvCxnSpPr>
                <p:spPr>
                  <a:xfrm>
                    <a:off x="251520" y="2492896"/>
                    <a:ext cx="871296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接點 14"/>
                  <p:cNvCxnSpPr/>
                  <p:nvPr/>
                </p:nvCxnSpPr>
                <p:spPr>
                  <a:xfrm>
                    <a:off x="251520" y="2492896"/>
                    <a:ext cx="0" cy="57606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接點 15"/>
                  <p:cNvCxnSpPr/>
                  <p:nvPr/>
                </p:nvCxnSpPr>
                <p:spPr>
                  <a:xfrm>
                    <a:off x="251520" y="3068960"/>
                    <a:ext cx="871296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直線接點 16"/>
                <p:cNvCxnSpPr/>
                <p:nvPr/>
              </p:nvCxnSpPr>
              <p:spPr>
                <a:xfrm>
                  <a:off x="8964487" y="3068960"/>
                  <a:ext cx="0" cy="5760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矩形 4"/>
          <p:cNvSpPr/>
          <p:nvPr/>
        </p:nvSpPr>
        <p:spPr>
          <a:xfrm>
            <a:off x="249206" y="4151503"/>
            <a:ext cx="8712968" cy="100811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3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808585"/>
              </p:ext>
            </p:extLst>
          </p:nvPr>
        </p:nvGraphicFramePr>
        <p:xfrm>
          <a:off x="467543" y="859464"/>
          <a:ext cx="8424935" cy="58819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7"/>
                <a:gridCol w="1872207"/>
                <a:gridCol w="1440160"/>
                <a:gridCol w="1152128"/>
                <a:gridCol w="1368152"/>
                <a:gridCol w="1728191"/>
              </a:tblGrid>
              <a:tr h="4291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編號</a:t>
                      </a:r>
                    </a:p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乾燥方式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書本厚度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(cm)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高低差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平整順序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77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最高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+mn-ea"/>
                          <a:ea typeface="+mn-ea"/>
                        </a:rPr>
                        <a:t>最低</a:t>
                      </a:r>
                      <a:endParaRPr lang="zh-TW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747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１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陽光下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 1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　</a:t>
                      </a:r>
                      <a:endParaRPr lang="en-US" altLang="zh-TW" sz="2800" b="1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0.5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747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２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吹風機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4.6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1.9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2.7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922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３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熨斗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3.3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baseline="0" dirty="0" smtClean="0">
                          <a:latin typeface="+mn-ea"/>
                          <a:ea typeface="+mn-ea"/>
                        </a:rPr>
                        <a:t>  2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1.3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747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４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陰乾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baseline="0" dirty="0" smtClean="0">
                          <a:latin typeface="+mn-ea"/>
                          <a:ea typeface="+mn-ea"/>
                        </a:rPr>
                        <a:t> 0.8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0.2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baseline="0" dirty="0" smtClean="0">
                          <a:latin typeface="+mn-ea"/>
                          <a:ea typeface="+mn-ea"/>
                        </a:rPr>
                        <a:t> 0.6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922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５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latin typeface="+mn-ea"/>
                          <a:ea typeface="+mn-ea"/>
                        </a:rPr>
                        <a:t>簡易防潮箱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baseline="0" dirty="0" smtClean="0">
                          <a:latin typeface="+mn-ea"/>
                          <a:ea typeface="+mn-ea"/>
                        </a:rPr>
                        <a:t> 0.7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0.3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0.4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922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６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冷凍庫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0.4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0.3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 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747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７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冷藏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0.8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0.3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 0.5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74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latin typeface="+mn-ea"/>
                          <a:ea typeface="+mn-ea"/>
                        </a:rPr>
                        <a:t>電子防潮箱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1.9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0.6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1.3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65211" y="-12528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溼透書本乾燥後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恢復平整情形</a:t>
            </a:r>
            <a:endParaRPr lang="zh-TW" alt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253324" y="4869160"/>
            <a:ext cx="8712968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3324" y="4149080"/>
            <a:ext cx="8712968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3526" y="2276872"/>
            <a:ext cx="8712968" cy="57606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3526" y="2852936"/>
            <a:ext cx="8712968" cy="682549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3526" y="6165304"/>
            <a:ext cx="8712968" cy="57606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1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255360"/>
              </p:ext>
            </p:extLst>
          </p:nvPr>
        </p:nvGraphicFramePr>
        <p:xfrm>
          <a:off x="755576" y="1340768"/>
          <a:ext cx="7776864" cy="519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833"/>
                <a:gridCol w="1698900"/>
                <a:gridCol w="3595252"/>
                <a:gridCol w="1538879"/>
              </a:tblGrid>
              <a:tr h="5852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編號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</a:rPr>
                        <a:t>書本大小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</a:rPr>
                        <a:t>乾燥時間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</a:rPr>
                        <a:t>乾燥順序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A4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天 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２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A4 1/2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天 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３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A4 1/3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天 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A4 1/4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天 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５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A4 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天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６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A4 1/8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天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小時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伍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研究結果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實驗二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7524" y="1916832"/>
            <a:ext cx="8712968" cy="792088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90133" y="2708920"/>
            <a:ext cx="8712968" cy="72008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87523" y="5013176"/>
            <a:ext cx="8712969" cy="1521310"/>
            <a:chOff x="169214" y="2636912"/>
            <a:chExt cx="8712969" cy="1152128"/>
          </a:xfrm>
        </p:grpSpPr>
        <p:cxnSp>
          <p:nvCxnSpPr>
            <p:cNvPr id="7" name="直線接點 6"/>
            <p:cNvCxnSpPr/>
            <p:nvPr/>
          </p:nvCxnSpPr>
          <p:spPr>
            <a:xfrm>
              <a:off x="8882182" y="2636912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/>
          </p:nvGrpSpPr>
          <p:grpSpPr>
            <a:xfrm>
              <a:off x="169214" y="2636912"/>
              <a:ext cx="8712969" cy="1152128"/>
              <a:chOff x="251519" y="2492896"/>
              <a:chExt cx="8712969" cy="1152128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51520" y="2492896"/>
                <a:ext cx="8712968" cy="576064"/>
                <a:chOff x="251520" y="2492896"/>
                <a:chExt cx="8712968" cy="576064"/>
              </a:xfrm>
            </p:grpSpPr>
            <p:cxnSp>
              <p:nvCxnSpPr>
                <p:cNvPr id="16" name="直線接點 15"/>
                <p:cNvCxnSpPr/>
                <p:nvPr/>
              </p:nvCxnSpPr>
              <p:spPr>
                <a:xfrm>
                  <a:off x="251520" y="2492896"/>
                  <a:ext cx="871296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/>
                <p:cNvCxnSpPr/>
                <p:nvPr/>
              </p:nvCxnSpPr>
              <p:spPr>
                <a:xfrm>
                  <a:off x="251520" y="2492896"/>
                  <a:ext cx="0" cy="5760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/>
                <p:cNvCxnSpPr/>
                <p:nvPr/>
              </p:nvCxnSpPr>
              <p:spPr>
                <a:xfrm>
                  <a:off x="251520" y="3068960"/>
                  <a:ext cx="871296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群組 9"/>
              <p:cNvGrpSpPr/>
              <p:nvPr/>
            </p:nvGrpSpPr>
            <p:grpSpPr>
              <a:xfrm>
                <a:off x="251519" y="3068960"/>
                <a:ext cx="8712968" cy="576064"/>
                <a:chOff x="251519" y="3068960"/>
                <a:chExt cx="8712968" cy="576064"/>
              </a:xfrm>
            </p:grpSpPr>
            <p:grpSp>
              <p:nvGrpSpPr>
                <p:cNvPr id="11" name="群組 10"/>
                <p:cNvGrpSpPr/>
                <p:nvPr/>
              </p:nvGrpSpPr>
              <p:grpSpPr>
                <a:xfrm>
                  <a:off x="251519" y="3068960"/>
                  <a:ext cx="8712968" cy="576064"/>
                  <a:chOff x="251520" y="2492896"/>
                  <a:chExt cx="8712968" cy="576064"/>
                </a:xfrm>
              </p:grpSpPr>
              <p:cxnSp>
                <p:nvCxnSpPr>
                  <p:cNvPr id="13" name="直線接點 12"/>
                  <p:cNvCxnSpPr/>
                  <p:nvPr/>
                </p:nvCxnSpPr>
                <p:spPr>
                  <a:xfrm>
                    <a:off x="251520" y="2492896"/>
                    <a:ext cx="871296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接點 13"/>
                  <p:cNvCxnSpPr/>
                  <p:nvPr/>
                </p:nvCxnSpPr>
                <p:spPr>
                  <a:xfrm>
                    <a:off x="251520" y="2492896"/>
                    <a:ext cx="0" cy="57606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接點 14"/>
                  <p:cNvCxnSpPr/>
                  <p:nvPr/>
                </p:nvCxnSpPr>
                <p:spPr>
                  <a:xfrm>
                    <a:off x="251520" y="3068960"/>
                    <a:ext cx="871296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直線接點 11"/>
                <p:cNvCxnSpPr/>
                <p:nvPr/>
              </p:nvCxnSpPr>
              <p:spPr>
                <a:xfrm>
                  <a:off x="8964487" y="3068960"/>
                  <a:ext cx="0" cy="5760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4222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4056" y="1591056"/>
            <a:ext cx="8568951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討論：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一、書本濕了的</a:t>
            </a:r>
            <a:r>
              <a:rPr lang="zh-TW" altLang="en-US" sz="3600" dirty="0" smtClean="0">
                <a:solidFill>
                  <a:srgbClr val="FF0000"/>
                </a:solidFill>
              </a:rPr>
              <a:t>最快速</a:t>
            </a:r>
            <a:r>
              <a:rPr lang="zh-TW" altLang="en-US" sz="3600" dirty="0" smtClean="0"/>
              <a:t>乾燥方式是用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       </a:t>
            </a:r>
            <a:r>
              <a:rPr lang="zh-TW" altLang="en-US" sz="3600" dirty="0" smtClean="0">
                <a:solidFill>
                  <a:srgbClr val="FF0000"/>
                </a:solidFill>
              </a:rPr>
              <a:t>吹風機和熨斗</a:t>
            </a:r>
            <a:r>
              <a:rPr lang="zh-TW" altLang="en-US" sz="3600" dirty="0" smtClean="0"/>
              <a:t>，但是書本</a:t>
            </a:r>
            <a:r>
              <a:rPr lang="zh-TW" altLang="en-US" sz="3600" dirty="0" smtClean="0">
                <a:solidFill>
                  <a:srgbClr val="FF0000"/>
                </a:solidFill>
              </a:rPr>
              <a:t>變皺</a:t>
            </a:r>
            <a:r>
              <a:rPr lang="zh-TW" altLang="en-US" sz="3600" dirty="0" smtClean="0"/>
              <a:t>的情形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  也最嚴重。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二、書本</a:t>
            </a:r>
            <a:r>
              <a:rPr lang="zh-TW" altLang="en-US" sz="3600" dirty="0" smtClean="0">
                <a:solidFill>
                  <a:srgbClr val="FF0000"/>
                </a:solidFill>
              </a:rPr>
              <a:t>還原效果最好是放在冷凍庫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 但是要放超過一個星期以上，</a:t>
            </a:r>
            <a:r>
              <a:rPr lang="zh-TW" altLang="en-US" sz="3600" dirty="0" smtClean="0">
                <a:solidFill>
                  <a:srgbClr val="FF0000"/>
                </a:solidFill>
              </a:rPr>
              <a:t>乾燥時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</a:rPr>
              <a:t>         間很久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陸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研究討論與結論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8964488" y="2492896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73857" y="1772816"/>
            <a:ext cx="8568951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三</a:t>
            </a:r>
            <a:r>
              <a:rPr lang="zh-TW" altLang="en-US" sz="3600" dirty="0"/>
              <a:t>、</a:t>
            </a:r>
            <a:r>
              <a:rPr lang="zh-TW" altLang="en-US" sz="3600" dirty="0" smtClean="0"/>
              <a:t>還原效果第二好的是</a:t>
            </a:r>
            <a:r>
              <a:rPr lang="zh-TW" altLang="en-US" sz="3600" dirty="0" smtClean="0">
                <a:solidFill>
                  <a:srgbClr val="FF0000"/>
                </a:solidFill>
              </a:rPr>
              <a:t>簡易防潮箱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而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　</a:t>
            </a:r>
            <a:r>
              <a:rPr lang="zh-TW" altLang="en-US" sz="3600" dirty="0" smtClean="0"/>
              <a:t>　不是電子型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，但是簡易型效果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       最慢，且需一直更換乾燥劑。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四、放在陽光下，乾燥速度和平整效果都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　</a:t>
            </a:r>
            <a:r>
              <a:rPr lang="zh-TW" altLang="en-US" sz="3600" dirty="0" smtClean="0"/>
              <a:t>　是第３名，顯示陽光下也是一個可以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　</a:t>
            </a:r>
            <a:r>
              <a:rPr lang="zh-TW" altLang="en-US" sz="3600" dirty="0" smtClean="0"/>
              <a:t>　參考的選擇方式。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陸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研究討論與結論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8964488" y="2492896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73857" y="1772816"/>
            <a:ext cx="8568951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五、厚度相同，封面較小的書，置放在冷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　</a:t>
            </a:r>
            <a:r>
              <a:rPr lang="zh-TW" altLang="en-US" sz="3600" dirty="0" smtClean="0"/>
              <a:t>　凍庫的乾燥時間雖然較短，但其實差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　</a:t>
            </a:r>
            <a:r>
              <a:rPr lang="zh-TW" altLang="en-US" sz="3600" dirty="0" smtClean="0"/>
              <a:t>　異不</a:t>
            </a:r>
            <a:r>
              <a:rPr lang="zh-TW" altLang="en-US" sz="3600" dirty="0"/>
              <a:t>大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陸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研究討論與結論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8964488" y="2492896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844824"/>
            <a:ext cx="8435279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結論：下次遇到書本不小心濕了的情形時，如果書本</a:t>
            </a:r>
            <a:r>
              <a:rPr lang="zh-TW" altLang="en-US" sz="3600" dirty="0" smtClean="0">
                <a:solidFill>
                  <a:srgbClr val="FF0000"/>
                </a:solidFill>
              </a:rPr>
              <a:t>很重要</a:t>
            </a:r>
            <a:r>
              <a:rPr lang="zh-TW" altLang="en-US" sz="3600" dirty="0" smtClean="0"/>
              <a:t>又</a:t>
            </a:r>
            <a:r>
              <a:rPr lang="zh-TW" altLang="en-US" sz="3600" dirty="0" smtClean="0">
                <a:solidFill>
                  <a:srgbClr val="FF0000"/>
                </a:solidFill>
              </a:rPr>
              <a:t>不趕時間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zh-TW" altLang="en-US" sz="3600" dirty="0" smtClean="0">
                <a:solidFill>
                  <a:srgbClr val="7030A0"/>
                </a:solidFill>
              </a:rPr>
              <a:t>建議放在冷凍庫。也可以準備一個密閉盒子，購買乾燥劑不斷更換，雖然較冷凍庫慢，但是還原效果也很不錯。</a:t>
            </a:r>
            <a:endParaRPr lang="en-US" altLang="zh-TW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TW" sz="3600" dirty="0" smtClean="0"/>
          </a:p>
          <a:p>
            <a:r>
              <a:rPr lang="zh-TW" altLang="en-US" sz="3600" dirty="0" smtClean="0"/>
              <a:t>如果</a:t>
            </a:r>
            <a:r>
              <a:rPr lang="zh-TW" altLang="en-US" sz="3600" dirty="0"/>
              <a:t>趕</a:t>
            </a:r>
            <a:r>
              <a:rPr lang="zh-TW" altLang="en-US" sz="3600" dirty="0" smtClean="0"/>
              <a:t>時間的話，</a:t>
            </a:r>
            <a:r>
              <a:rPr lang="zh-TW" altLang="en-US" sz="3600" dirty="0" smtClean="0">
                <a:solidFill>
                  <a:srgbClr val="7030A0"/>
                </a:solidFill>
              </a:rPr>
              <a:t>建議用</a:t>
            </a:r>
            <a:r>
              <a:rPr lang="zh-TW" altLang="en-US" sz="3600" dirty="0" smtClean="0">
                <a:solidFill>
                  <a:srgbClr val="FF0000"/>
                </a:solidFill>
              </a:rPr>
              <a:t>熨斗</a:t>
            </a:r>
            <a:r>
              <a:rPr lang="zh-TW" altLang="en-US" sz="3600" dirty="0" smtClean="0">
                <a:solidFill>
                  <a:srgbClr val="7030A0"/>
                </a:solidFill>
              </a:rPr>
              <a:t>燙。</a:t>
            </a:r>
            <a:endParaRPr lang="en-US" altLang="zh-TW" sz="3600" dirty="0" smtClean="0">
              <a:solidFill>
                <a:srgbClr val="7030A0"/>
              </a:solidFill>
            </a:endParaRPr>
          </a:p>
          <a:p>
            <a:endParaRPr lang="zh-TW" altLang="en-US" sz="3600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陸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研究討論與結論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48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68216"/>
            <a:ext cx="8147248" cy="38827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</a:rPr>
              <a:t>有一次我的水壺漏水</a:t>
            </a:r>
            <a:r>
              <a:rPr lang="zh-TW" altLang="en-US" sz="3600" dirty="0">
                <a:solidFill>
                  <a:schemeClr val="tx1"/>
                </a:solidFill>
              </a:rPr>
              <a:t>，</a:t>
            </a:r>
            <a:r>
              <a:rPr lang="zh-TW" altLang="en-US" sz="3600" dirty="0" smtClean="0">
                <a:solidFill>
                  <a:schemeClr val="tx1"/>
                </a:solidFill>
              </a:rPr>
              <a:t>把課本弄溼了！雖然後來課本乾了，但是無法像原來那樣平整，看到</a:t>
            </a:r>
            <a:r>
              <a:rPr lang="zh-TW" altLang="en-US" sz="3600" dirty="0">
                <a:solidFill>
                  <a:schemeClr val="tx1"/>
                </a:solidFill>
              </a:rPr>
              <a:t>網路上提供不少方法</a:t>
            </a:r>
            <a:r>
              <a:rPr lang="zh-TW" altLang="en-US" sz="3600" dirty="0" smtClean="0">
                <a:solidFill>
                  <a:schemeClr val="tx1"/>
                </a:solidFill>
              </a:rPr>
              <a:t>，我想知道怎麼做可以讓書本的還原效果最好</a:t>
            </a:r>
            <a:r>
              <a:rPr lang="zh-TW" altLang="en-US" sz="3600" dirty="0" smtClean="0">
                <a:solidFill>
                  <a:schemeClr val="tx1"/>
                </a:solidFill>
                <a:latin typeface="新細明體"/>
                <a:ea typeface="新細明體"/>
              </a:rPr>
              <a:t>。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壹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4" name="AutoShape 2" descr="「書泡水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90392"/>
            <a:ext cx="3564396" cy="26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12776"/>
            <a:ext cx="8435279" cy="5112568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hlinkClick r:id="rId3"/>
              </a:rPr>
              <a:t>https://</a:t>
            </a:r>
            <a:r>
              <a:rPr lang="en-US" altLang="zh-TW" sz="2800" dirty="0" smtClean="0">
                <a:hlinkClick r:id="rId3"/>
              </a:rPr>
              <a:t>www.youtube.com/watch?v=QrZngenxX88</a:t>
            </a:r>
            <a:endParaRPr lang="en-US" altLang="zh-TW" sz="2800" dirty="0" smtClean="0"/>
          </a:p>
          <a:p>
            <a:r>
              <a:rPr lang="en-US" altLang="zh-TW" sz="2800" dirty="0">
                <a:hlinkClick r:id="rId4"/>
              </a:rPr>
              <a:t>http://</a:t>
            </a:r>
            <a:r>
              <a:rPr lang="en-US" altLang="zh-TW" sz="2800" dirty="0" smtClean="0">
                <a:hlinkClick r:id="rId4"/>
              </a:rPr>
              <a:t>activity.ntsec.gov.tw/activity/race-1/40/school/32/32h.htm</a:t>
            </a:r>
            <a:endParaRPr lang="en-US" altLang="zh-TW" sz="2800" dirty="0" smtClean="0"/>
          </a:p>
          <a:p>
            <a:r>
              <a:rPr lang="zh-TW" altLang="en-US" sz="2800" dirty="0"/>
              <a:t>周克治，</a:t>
            </a:r>
            <a:r>
              <a:rPr lang="en-US" altLang="zh-TW" sz="2800" dirty="0"/>
              <a:t>1997</a:t>
            </a:r>
            <a:r>
              <a:rPr lang="zh-TW" altLang="en-US" sz="2800" dirty="0"/>
              <a:t>，浸水書籍乾燥法之研究，國立中央圖書館台灣分館刊，</a:t>
            </a:r>
            <a:r>
              <a:rPr lang="en-US" altLang="zh-TW" sz="2800" dirty="0"/>
              <a:t>4(1)</a:t>
            </a:r>
            <a:r>
              <a:rPr lang="zh-TW" altLang="en-US" sz="2800" dirty="0"/>
              <a:t>：</a:t>
            </a:r>
            <a:r>
              <a:rPr lang="en-US" altLang="zh-TW" sz="2800" dirty="0"/>
              <a:t>49-69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柒、參考資料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7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6147494" cy="345122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1433" y="54868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報告完畢，歡迎提問！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39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348880"/>
            <a:ext cx="8856983" cy="4248472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zh-TW" sz="3800" dirty="0" smtClean="0">
                <a:solidFill>
                  <a:srgbClr val="000000"/>
                </a:solidFill>
                <a:latin typeface="+mn-ea"/>
              </a:rPr>
              <a:t>1.</a:t>
            </a:r>
            <a:r>
              <a:rPr lang="zh-TW" altLang="en-US" sz="3800" dirty="0" smtClean="0">
                <a:solidFill>
                  <a:srgbClr val="000000"/>
                </a:solidFill>
              </a:rPr>
              <a:t>找出溼紙還原效果最好</a:t>
            </a:r>
            <a:endParaRPr lang="en-US" altLang="zh-TW" sz="3800" dirty="0" smtClean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r>
              <a:rPr lang="zh-TW" altLang="en-US" sz="3800" dirty="0">
                <a:solidFill>
                  <a:srgbClr val="000000"/>
                </a:solidFill>
              </a:rPr>
              <a:t> </a:t>
            </a:r>
            <a:r>
              <a:rPr lang="zh-TW" altLang="en-US" sz="3800" dirty="0" smtClean="0">
                <a:solidFill>
                  <a:srgbClr val="000000"/>
                </a:solidFill>
              </a:rPr>
              <a:t>   和最快速的方法</a:t>
            </a:r>
            <a:r>
              <a:rPr lang="zh-TW" altLang="en-US" sz="3800" dirty="0" smtClean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3800" dirty="0" smtClean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r>
              <a:rPr lang="en-US" altLang="zh-TW" sz="3800" dirty="0" smtClean="0">
                <a:solidFill>
                  <a:srgbClr val="000000"/>
                </a:solidFill>
                <a:latin typeface="+mn-ea"/>
              </a:rPr>
              <a:t>2</a:t>
            </a:r>
            <a:r>
              <a:rPr lang="en-US" altLang="zh-TW" sz="3800" dirty="0" smtClean="0">
                <a:solidFill>
                  <a:srgbClr val="000000"/>
                </a:solidFill>
              </a:rPr>
              <a:t>.</a:t>
            </a:r>
            <a:r>
              <a:rPr lang="zh-TW" altLang="en-US" sz="3800" dirty="0" smtClean="0">
                <a:solidFill>
                  <a:srgbClr val="000000"/>
                </a:solidFill>
              </a:rPr>
              <a:t> 根據</a:t>
            </a:r>
            <a:r>
              <a:rPr lang="zh-TW" altLang="en-US" sz="3800" dirty="0">
                <a:solidFill>
                  <a:srgbClr val="000000"/>
                </a:solidFill>
              </a:rPr>
              <a:t>目的</a:t>
            </a:r>
            <a:r>
              <a:rPr lang="en-US" altLang="zh-TW" sz="3800" dirty="0">
                <a:solidFill>
                  <a:srgbClr val="000000"/>
                </a:solidFill>
              </a:rPr>
              <a:t>1</a:t>
            </a:r>
            <a:r>
              <a:rPr lang="zh-TW" altLang="en-US" sz="3800" dirty="0">
                <a:solidFill>
                  <a:srgbClr val="000000"/>
                </a:solidFill>
              </a:rPr>
              <a:t>，找出大小不同但厚度</a:t>
            </a:r>
            <a:r>
              <a:rPr lang="zh-TW" altLang="en-US" sz="3800" dirty="0" smtClean="0">
                <a:solidFill>
                  <a:srgbClr val="000000"/>
                </a:solidFill>
              </a:rPr>
              <a:t>相</a:t>
            </a:r>
            <a:r>
              <a:rPr lang="zh-TW" altLang="en-US" sz="3800" dirty="0">
                <a:solidFill>
                  <a:srgbClr val="000000"/>
                </a:solidFill>
              </a:rPr>
              <a:t>同</a:t>
            </a:r>
            <a:endParaRPr lang="en-US" altLang="zh-TW" sz="3800" dirty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r>
              <a:rPr lang="zh-TW" altLang="en-US" sz="3800" dirty="0" smtClean="0">
                <a:solidFill>
                  <a:srgbClr val="000000"/>
                </a:solidFill>
              </a:rPr>
              <a:t>     溼</a:t>
            </a:r>
            <a:r>
              <a:rPr lang="zh-TW" altLang="en-US" sz="3800" dirty="0">
                <a:solidFill>
                  <a:srgbClr val="000000"/>
                </a:solidFill>
              </a:rPr>
              <a:t>紙的乾燥差異。</a:t>
            </a:r>
            <a:endParaRPr lang="en-US" altLang="zh-TW" sz="3800" dirty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r>
              <a:rPr lang="en-US" altLang="zh-TW" sz="3800" dirty="0">
                <a:solidFill>
                  <a:srgbClr val="000000"/>
                </a:solidFill>
                <a:latin typeface="+mn-ea"/>
              </a:rPr>
              <a:t>3</a:t>
            </a:r>
            <a:r>
              <a:rPr lang="en-US" altLang="zh-TW" sz="3800" dirty="0" smtClean="0">
                <a:solidFill>
                  <a:srgbClr val="000000"/>
                </a:solidFill>
              </a:rPr>
              <a:t>.</a:t>
            </a:r>
            <a:r>
              <a:rPr lang="zh-TW" altLang="en-US" sz="3800" dirty="0" smtClean="0">
                <a:solidFill>
                  <a:srgbClr val="000000"/>
                </a:solidFill>
              </a:rPr>
              <a:t> 找出書本濕了的最佳解決方法。</a:t>
            </a:r>
            <a:endParaRPr lang="en-US" altLang="zh-TW" sz="3800" dirty="0">
              <a:solidFill>
                <a:srgbClr val="0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研究目的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5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24744"/>
            <a:ext cx="7876397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dirty="0" smtClean="0">
                <a:solidFill>
                  <a:schemeClr val="tx1"/>
                </a:solidFill>
              </a:rPr>
              <a:t>冰箱</a:t>
            </a:r>
            <a:r>
              <a:rPr lang="zh-TW" altLang="en-US" sz="50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5000" dirty="0" smtClean="0">
                <a:solidFill>
                  <a:schemeClr val="tx1"/>
                </a:solidFill>
                <a:latin typeface="+mn-ea"/>
              </a:rPr>
              <a:t>水桶、</a:t>
            </a:r>
            <a:r>
              <a:rPr lang="en-US" altLang="zh-TW" sz="5000" dirty="0">
                <a:solidFill>
                  <a:schemeClr val="tx1"/>
                </a:solidFill>
                <a:latin typeface="+mn-ea"/>
              </a:rPr>
              <a:t>A4</a:t>
            </a:r>
            <a:r>
              <a:rPr lang="zh-TW" altLang="en-US" sz="5000" dirty="0">
                <a:solidFill>
                  <a:schemeClr val="tx1"/>
                </a:solidFill>
                <a:latin typeface="+mn-ea"/>
              </a:rPr>
              <a:t>白紙、</a:t>
            </a:r>
            <a:endParaRPr lang="en-US" altLang="zh-TW" sz="50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5000" dirty="0" smtClean="0">
                <a:solidFill>
                  <a:schemeClr val="tx1"/>
                </a:solidFill>
                <a:latin typeface="+mn-ea"/>
              </a:rPr>
              <a:t>吹風機</a:t>
            </a:r>
            <a:r>
              <a:rPr lang="zh-TW" altLang="en-US" sz="5000" dirty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5000" dirty="0" smtClean="0">
                <a:solidFill>
                  <a:schemeClr val="tx1"/>
                </a:solidFill>
                <a:latin typeface="+mn-ea"/>
              </a:rPr>
              <a:t>熨斗、剪刀</a:t>
            </a:r>
            <a:endParaRPr lang="en-US" altLang="zh-TW" sz="50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5000" dirty="0" smtClean="0">
                <a:solidFill>
                  <a:schemeClr val="tx1"/>
                </a:solidFill>
                <a:latin typeface="+mn-ea"/>
              </a:rPr>
              <a:t>簡易防潮箱、釘書機</a:t>
            </a:r>
            <a:endParaRPr lang="en-US" altLang="zh-TW" sz="50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50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5000" dirty="0" smtClean="0">
                <a:solidFill>
                  <a:schemeClr val="tx1"/>
                </a:solidFill>
                <a:latin typeface="+mn-ea"/>
              </a:rPr>
              <a:t>         電子防潮箱</a:t>
            </a:r>
            <a:endParaRPr lang="en-US" altLang="zh-TW" sz="5000" u="sng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85825" y="10064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參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研究設備與器材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880320" cy="2160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84" y="1120176"/>
            <a:ext cx="1817641" cy="24235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77072"/>
            <a:ext cx="1644463" cy="2917919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5652120" y="4725144"/>
            <a:ext cx="100811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1528" y="1625376"/>
            <a:ext cx="850728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實驗一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濕掉的紙張在何種條件下最快乾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在何種條件下恢復得最平整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步驟：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將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A4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白紙５張對摺裝訂成書，</a:t>
            </a:r>
            <a:endParaRPr lang="en-US" altLang="zh-TW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每本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頁，共</a:t>
            </a:r>
            <a:r>
              <a:rPr lang="en-US" altLang="zh-TW" sz="3200" dirty="0">
                <a:solidFill>
                  <a:schemeClr val="tx1"/>
                </a:solidFill>
                <a:latin typeface="+mn-ea"/>
              </a:rPr>
              <a:t>8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本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分別將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8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本書編號。</a:t>
            </a:r>
            <a:endParaRPr lang="en-US" altLang="zh-TW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4496054"/>
            <a:ext cx="1656184" cy="22082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44059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970436"/>
            <a:ext cx="7408333" cy="3450696"/>
          </a:xfrm>
        </p:spPr>
        <p:txBody>
          <a:bodyPr/>
          <a:lstStyle/>
          <a:p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</a:rPr>
              <a:t>2.</a:t>
            </a:r>
            <a:r>
              <a:rPr lang="zh-TW" altLang="en-US" sz="3200" dirty="0" smtClean="0">
                <a:solidFill>
                  <a:prstClr val="black"/>
                </a:solidFill>
              </a:rPr>
              <a:t>將</a:t>
            </a:r>
            <a:r>
              <a:rPr lang="en-US" altLang="zh-TW" sz="3200" dirty="0" smtClean="0">
                <a:solidFill>
                  <a:prstClr val="black"/>
                </a:solidFill>
              </a:rPr>
              <a:t>8</a:t>
            </a:r>
            <a:r>
              <a:rPr lang="zh-TW" altLang="en-US" sz="3200" dirty="0" smtClean="0">
                <a:solidFill>
                  <a:prstClr val="black"/>
                </a:solidFill>
              </a:rPr>
              <a:t>本</a:t>
            </a:r>
            <a:r>
              <a:rPr lang="zh-TW" altLang="en-US" sz="3200" dirty="0">
                <a:solidFill>
                  <a:prstClr val="black"/>
                </a:solidFill>
              </a:rPr>
              <a:t>書泡於水中，至完全溼透</a:t>
            </a:r>
            <a:r>
              <a:rPr lang="zh-TW" altLang="en-US" sz="3200" dirty="0">
                <a:solidFill>
                  <a:prstClr val="black"/>
                </a:solidFill>
                <a:latin typeface="新細明體"/>
                <a:ea typeface="新細明體"/>
              </a:rPr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794391"/>
            <a:ext cx="2959147" cy="39388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26" y="2223164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970436"/>
            <a:ext cx="7408333" cy="3450696"/>
          </a:xfrm>
        </p:spPr>
        <p:txBody>
          <a:bodyPr/>
          <a:lstStyle/>
          <a:p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560" y="620688"/>
            <a:ext cx="849694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</a:rPr>
              <a:t>3.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將</a:t>
            </a:r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8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本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溼透的書置放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於</a:t>
            </a:r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8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種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環境下乾燥，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  觀察書本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</a:rPr>
              <a:t>乾燥的快慢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</a:rPr>
              <a:t>,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完成記錄表</a:t>
            </a:r>
            <a:r>
              <a:rPr lang="zh-TW" altLang="en-US" sz="3200" dirty="0">
                <a:solidFill>
                  <a:prstClr val="black"/>
                </a:solidFill>
                <a:latin typeface="新細明體"/>
                <a:ea typeface="新細明體"/>
              </a:rPr>
              <a:t>。</a:t>
            </a:r>
            <a:endParaRPr lang="en-US" altLang="zh-TW" sz="3200" dirty="0">
              <a:solidFill>
                <a:prstClr val="black"/>
              </a:solidFill>
              <a:latin typeface="新細明體"/>
              <a:ea typeface="新細明體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5" y="1916832"/>
            <a:ext cx="2569946" cy="19274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48" y="2115674"/>
            <a:ext cx="1972832" cy="26304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2492896"/>
            <a:ext cx="1886783" cy="25157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4" y="4233944"/>
            <a:ext cx="2651787" cy="19888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14" y="3312310"/>
            <a:ext cx="1641517" cy="29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6194"/>
            <a:ext cx="2345087" cy="312678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40" y="281975"/>
            <a:ext cx="3758671" cy="28190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81" y="3432559"/>
            <a:ext cx="3852695" cy="288952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7" y="232991"/>
            <a:ext cx="2014765" cy="26863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328"/>
            <a:ext cx="3544112" cy="265808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386563"/>
            <a:ext cx="3998390" cy="299879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58" y="3239240"/>
            <a:ext cx="2499742" cy="33329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2" y="3295441"/>
            <a:ext cx="2359167" cy="31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548680"/>
            <a:ext cx="829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4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觀察書本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</a:rPr>
              <a:t>恢復平整的情形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</a:rPr>
              <a:t>,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</a:rPr>
              <a:t>完成記錄表</a:t>
            </a:r>
            <a:r>
              <a:rPr lang="zh-TW" altLang="en-US" sz="3200" dirty="0">
                <a:solidFill>
                  <a:prstClr val="black"/>
                </a:solidFill>
                <a:latin typeface="新細明體"/>
                <a:ea typeface="新細明體"/>
              </a:rPr>
              <a:t>。</a:t>
            </a:r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1164758"/>
            <a:ext cx="2304256" cy="30723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6504"/>
            <a:ext cx="3156735" cy="2367552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16" y="2674938"/>
            <a:ext cx="2587105" cy="3451225"/>
          </a:xfrm>
        </p:spPr>
      </p:pic>
    </p:spTree>
    <p:extLst>
      <p:ext uri="{BB962C8B-B14F-4D97-AF65-F5344CB8AC3E}">
        <p14:creationId xmlns:p14="http://schemas.microsoft.com/office/powerpoint/2010/main" val="29503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901</TotalTime>
  <Words>796</Words>
  <Application>Microsoft Office PowerPoint</Application>
  <PresentationFormat>如螢幕大小 (4:3)</PresentationFormat>
  <Paragraphs>259</Paragraphs>
  <Slides>21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波形</vt:lpstr>
      <vt:lpstr>106學年度科展報告 --「濕紙」不可怕！--</vt:lpstr>
      <vt:lpstr>壹.研究動機</vt:lpstr>
      <vt:lpstr>貳.研究目的</vt:lpstr>
      <vt:lpstr>參.研究設備與器材</vt:lpstr>
      <vt:lpstr>肆.研究過程與方法</vt:lpstr>
      <vt:lpstr>PowerPoint 簡報</vt:lpstr>
      <vt:lpstr>PowerPoint 簡報</vt:lpstr>
      <vt:lpstr>PowerPoint 簡報</vt:lpstr>
      <vt:lpstr>PowerPoint 簡報</vt:lpstr>
      <vt:lpstr>肆.研究過程與方法</vt:lpstr>
      <vt:lpstr>PowerPoint 簡報</vt:lpstr>
      <vt:lpstr>PowerPoint 簡報</vt:lpstr>
      <vt:lpstr>伍.研究結果（一）</vt:lpstr>
      <vt:lpstr>溼透書本乾燥後,恢復平整情形</vt:lpstr>
      <vt:lpstr>伍.研究結果—實驗二</vt:lpstr>
      <vt:lpstr>陸.研究討論與結論</vt:lpstr>
      <vt:lpstr>陸.研究討論與結論</vt:lpstr>
      <vt:lpstr>陸.研究討論與結論(三)</vt:lpstr>
      <vt:lpstr>陸.研究討論與結論</vt:lpstr>
      <vt:lpstr>柒、參考資料</vt:lpstr>
      <vt:lpstr>報告完畢，歡迎提問！</vt:lpstr>
    </vt:vector>
  </TitlesOfParts>
  <Company>Wistron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編輯</dc:title>
  <dc:creator>David Cheng/WHQ/Wistron</dc:creator>
  <cp:lastModifiedBy>David Cheng/WHQ/Wistron</cp:lastModifiedBy>
  <cp:revision>131</cp:revision>
  <cp:lastPrinted>2017-12-19T06:11:37Z</cp:lastPrinted>
  <dcterms:created xsi:type="dcterms:W3CDTF">2017-11-19T01:53:12Z</dcterms:created>
  <dcterms:modified xsi:type="dcterms:W3CDTF">2017-12-26T13:00:07Z</dcterms:modified>
</cp:coreProperties>
</file>