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Source Code Pro" panose="020B0604020202020204" charset="0"/>
      <p:regular r:id="rId28"/>
      <p:bold r:id="rId29"/>
    </p:embeddedFont>
    <p:embeddedFont>
      <p:font typeface="Microsoft JhengHei" panose="020B0604030504040204" pitchFamily="34" charset="-120"/>
      <p:regular r:id="rId30"/>
      <p:bold r:id="rId31"/>
    </p:embeddedFont>
    <p:embeddedFont>
      <p:font typeface="Comic Sans MS" panose="030F0702030302020204" pitchFamily="66" charset="0"/>
      <p:regular r:id="rId32"/>
      <p:bold r:id="rId33"/>
    </p:embeddedFont>
    <p:embeddedFont>
      <p:font typeface="Oswald" panose="020B0604020202020204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33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083322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7955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/>
              <a:t>10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656233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/>
              <a:t>11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330834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/>
              <a:t>12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96611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/>
              <a:t>13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805692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/>
              <a:t>14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592835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/>
              <a:t>15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66145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/>
              <a:t>16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1321652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/>
              <a:t>17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4443565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/>
              <a:t>18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4135205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/>
              <a:t>19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703245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51114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/>
              <a:t>20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19454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2521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/>
              <a:t>3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16955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1561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zh-TW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783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4306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7357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6122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altLang="zh-TW"/>
              <a:t>9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93688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 rot="10800000">
            <a:off x="4226100" y="3911300"/>
            <a:ext cx="691800" cy="5181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-25" y="0"/>
            <a:ext cx="9144000" cy="4165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411175" y="859066"/>
            <a:ext cx="8282400" cy="2811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411175" y="4531000"/>
            <a:ext cx="8282400" cy="1680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413275" y="3984366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12000"/>
            </a:lvl1pPr>
            <a:lvl2pPr lvl="1">
              <a:spcBef>
                <a:spcPts val="0"/>
              </a:spcBef>
              <a:buSzPct val="100000"/>
              <a:defRPr sz="12000"/>
            </a:lvl2pPr>
            <a:lvl3pPr lvl="2">
              <a:spcBef>
                <a:spcPts val="0"/>
              </a:spcBef>
              <a:buSzPct val="100000"/>
              <a:defRPr sz="12000"/>
            </a:lvl3pPr>
            <a:lvl4pPr lvl="3">
              <a:spcBef>
                <a:spcPts val="0"/>
              </a:spcBef>
              <a:buSzPct val="100000"/>
              <a:defRPr sz="12000"/>
            </a:lvl4pPr>
            <a:lvl5pPr lvl="4">
              <a:spcBef>
                <a:spcPts val="0"/>
              </a:spcBef>
              <a:buSzPct val="100000"/>
              <a:defRPr sz="12000"/>
            </a:lvl5pPr>
            <a:lvl6pPr lvl="5">
              <a:spcBef>
                <a:spcPts val="0"/>
              </a:spcBef>
              <a:buSzPct val="100000"/>
              <a:defRPr sz="12000"/>
            </a:lvl6pPr>
            <a:lvl7pPr lvl="6">
              <a:spcBef>
                <a:spcPts val="0"/>
              </a:spcBef>
              <a:buSzPct val="100000"/>
              <a:defRPr sz="12000"/>
            </a:lvl7pPr>
            <a:lvl8pPr lvl="7">
              <a:spcBef>
                <a:spcPts val="0"/>
              </a:spcBef>
              <a:buSzPct val="100000"/>
              <a:defRPr sz="12000"/>
            </a:lvl8pPr>
            <a:lvl9pPr lvl="8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2089800"/>
            <a:ext cx="9144000" cy="267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30800" y="2519600"/>
            <a:ext cx="8282400" cy="2022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hape 24"/>
          <p:cNvCxnSpPr/>
          <p:nvPr/>
        </p:nvCxnSpPr>
        <p:spPr>
          <a:xfrm>
            <a:off x="429200" y="1700769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96666"/>
            <a:ext cx="8520600" cy="978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958433"/>
            <a:ext cx="8520600" cy="4133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429200" y="1700769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96666"/>
            <a:ext cx="8520600" cy="978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958433"/>
            <a:ext cx="3999900" cy="4133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832400" y="1958433"/>
            <a:ext cx="3999900" cy="4133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496666"/>
            <a:ext cx="8520600" cy="978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hape 38"/>
          <p:cNvCxnSpPr/>
          <p:nvPr/>
        </p:nvCxnSpPr>
        <p:spPr>
          <a:xfrm>
            <a:off x="418675" y="1943716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842400"/>
            <a:ext cx="2808000" cy="100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2157605"/>
            <a:ext cx="2808000" cy="3934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705200"/>
            <a:ext cx="5678100" cy="5447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lt1"/>
                </a:solidFill>
              </a:rPr>
              <a:t>‹#›</a:t>
            </a:fld>
            <a:endParaRPr lang="zh-TW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bg>
      <p:bgPr>
        <a:solidFill>
          <a:schemeClr val="dk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233"/>
            <a:ext cx="457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59940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438333"/>
            <a:ext cx="4045200" cy="2385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3895201"/>
            <a:ext cx="4045200" cy="179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11700" y="496666"/>
            <a:ext cx="8520600" cy="97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11700" y="1958433"/>
            <a:ext cx="8520600" cy="413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zh-TW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zh-TW" sz="1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tw/url?sa=i&amp;rct=j&amp;q=&amp;esrc=s&amp;source=images&amp;cd=&amp;cad=rja&amp;uact=8&amp;ved=0ahUKEwiGhKur8djMAhWGqY8KHUAhA0sQjB0IBg&amp;url=http://m.life.tw/?app%3Dview%26no%3D155210&amp;psig=AFQjCNFcWwezayEgF6sVNP_oU0owBS-7YQ&amp;ust=1463291918169875" TargetMode="External"/><Relationship Id="rId13" Type="http://schemas.openxmlformats.org/officeDocument/2006/relationships/hyperlink" Target="http://kgs710522.blogspot.com/2014/11/rabbitvol447.html" TargetMode="External"/><Relationship Id="rId3" Type="http://schemas.openxmlformats.org/officeDocument/2006/relationships/hyperlink" Target="http://www.google.com.tw/url?sa=i&amp;rct=j&amp;q=&amp;esrc=s&amp;source=images&amp;cd=&amp;cad=rja&amp;uact=8&amp;ved=0ahUKEwiGqKzD5djMAhUFLo8KHdZWDCcQjB0IBg&amp;url=http://wind989.pixnet.net/blog/post/27804053-%5B%E6%96%B0%E5%8C%97%5D%E5%B9%B3%E6%BA%AA%E6%94%AF%E7%B7%9A%E5%B0%8F%E7%81%AB%E8%BB%8A%E3%80%82%E4%B8%8B%E4%B8%80%E7%AB%99%EF%BC%8C%E5%B9%B8%E7%A6%8F(%E5%8D%81%E5%88%86%E7%81%AB&amp;psig=AFQjCNH9RC8qd1F3eaRWuseNirFzAqX9SQ&amp;ust=1463288733234577" TargetMode="External"/><Relationship Id="rId7" Type="http://schemas.openxmlformats.org/officeDocument/2006/relationships/hyperlink" Target="http://www.google.com.tw/url?sa=i&amp;rct=j&amp;q=&amp;esrc=s&amp;source=images&amp;cd=&amp;cad=rja&amp;uact=8&amp;ved=0ahUKEwjN5pnQ79jMAhXDRY8KHRI6DfcQjB0IBg&amp;url=http://dunway999.pixnet.net/blog/post/28480562-%E7%8C%B4%E7%A1%90%E8%B2%93%E6%9D%91%E2%94%82%E8%BE%9B%E5%8D%AF%E5%B9%B4%E6%AD%A3%E6%9C%88%E5%88%9D%E4%B8%80&amp;psig=AFQjCNFTY3tDvkLpD7ZrHhp3yaZ45QAb5g&amp;ust=1463291455856157" TargetMode="External"/><Relationship Id="rId12" Type="http://schemas.openxmlformats.org/officeDocument/2006/relationships/hyperlink" Target="https://www.facebook.co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google.com.tw/url?sa=i&amp;rct=j&amp;q=&amp;esrc=s&amp;source=images&amp;cd=&amp;cad=rja&amp;uact=8&amp;ved=0ahUKEwiisb_s8tjMAhWDuo8KHWzkCUgQjB0IBg&amp;url=http://ww.daliulian.net/cat74/node713912&amp;psig=AFQjCNGIOcMqydi3fQLat6o-dZSIH0SVUA&amp;ust=1463292288571715" TargetMode="External"/><Relationship Id="rId11" Type="http://schemas.openxmlformats.org/officeDocument/2006/relationships/hyperlink" Target="https://www.flickr.com/photos/24938817@N00/with/15591801767/" TargetMode="External"/><Relationship Id="rId5" Type="http://schemas.openxmlformats.org/officeDocument/2006/relationships/hyperlink" Target="https://www.google.com.tw/url?sa=i&amp;rct=j&amp;q=&amp;esrc=s&amp;source=images&amp;cd=&amp;cad=rja&amp;uact=8&amp;ved=0ahUKEwi1zJaO89jMAhWGQ48KHVltBGkQjB0IBg&amp;url=https://sites.google.com/site/bozikankanshijie/home/mao-er-bai&amp;psig=AFQjCNFxWGqPq-3ia5TZv8t0m0I-ejWgHg&amp;ust=1463292393981478" TargetMode="External"/><Relationship Id="rId10" Type="http://schemas.openxmlformats.org/officeDocument/2006/relationships/hyperlink" Target="http://htu1117.pixnet.net/blog/post/27889441-%E3%80%90%E9%A2%A8%E6%99%AF%E3%80%912011%E4%BE%AF%E7%A1%90%E8%B2%93%E6%9D%91" TargetMode="External"/><Relationship Id="rId4" Type="http://schemas.openxmlformats.org/officeDocument/2006/relationships/hyperlink" Target="http://www.google.com.tw/url?sa=i&amp;rct=j&amp;q=&amp;esrc=s&amp;source=images&amp;cd=&amp;cad=rja&amp;uact=8&amp;ved=0ahUKEwjltZjO89jMAhUBRo8KHd-6AT8QjB0IBg&amp;url=http://vagabond-man.blogspot.com/2012/12/blog-post_3410.html&amp;psig=AFQjCNFpUXdE998skgqF1RvnBHYUtS71oA&amp;ust=1463292528696517" TargetMode="External"/><Relationship Id="rId9" Type="http://schemas.openxmlformats.org/officeDocument/2006/relationships/hyperlink" Target="http://www.google.com.tw/url?sa=i&amp;rct=j&amp;q=&amp;esrc=s&amp;source=images&amp;cd=&amp;cad=rja&amp;uact=8&amp;ved=0ahUKEwiXr-WC8djMAhVMRY8KHVp6AecQjB0IBg&amp;url=http://www.bomb01.com/article/3756/%E3%80%90%E8%B8%A2%E7%88%86%E7%9C%9F%E7%9B%B8%E3%80%91%E6%AD%A6%E8%97%A4%EF%BC%9A%E7%8C%B4%E7%A1%90%E4%B8%8D%E6%98%AF%E8%B2%93%E5%A4%A9%E5%A0%82%EF%BC%8C%E4%B8%8D%E8%A6%81%E5%86%8D%E8%A2%AB%E9%A8%99%E4%BA%86&amp;psig=AFQjCNFZVxpy3fkBz3MUjqdfUMmNZVx69Q&amp;ust=146329182268668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430650" y="1556800"/>
            <a:ext cx="8025300" cy="147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5F497A"/>
              </a:buClr>
              <a:buSzPct val="25000"/>
              <a:buFont typeface="Arial"/>
              <a:buNone/>
            </a:pPr>
            <a:r>
              <a:rPr lang="zh-TW" sz="6400" b="1" i="0" u="none" strike="noStrike" cap="none">
                <a:solidFill>
                  <a:srgbClr val="5F497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貓奴的天堂-侯硐</a:t>
            </a:r>
            <a:r>
              <a:rPr lang="zh-TW" sz="6400" b="1">
                <a:solidFill>
                  <a:srgbClr val="5F497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貓村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487200" y="4606975"/>
            <a:ext cx="8282400" cy="1680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sz="3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5116</a:t>
            </a:r>
            <a:r>
              <a:rPr lang="zh-TW" sz="32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黃詩喬</a:t>
            </a:r>
          </a:p>
          <a:p>
            <a:pPr lvl="0" rt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sz="32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指導老師:明雄老師</a:t>
            </a:r>
          </a:p>
          <a:p>
            <a:pPr lvl="0" rtl="0">
              <a:spcBef>
                <a:spcPts val="640"/>
              </a:spcBef>
              <a:buClr>
                <a:srgbClr val="888888"/>
              </a:buClr>
              <a:buSzPct val="25000"/>
              <a:buFont typeface="Arial"/>
              <a:buNone/>
            </a:pPr>
            <a:endParaRPr sz="3200">
              <a:solidFill>
                <a:srgbClr val="888888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514350" marR="0" lvl="0" indent="-5143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rgbClr val="888888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b="1">
                <a:latin typeface="Microsoft JhengHei"/>
                <a:ea typeface="Microsoft JhengHei"/>
                <a:cs typeface="Microsoft JhengHei"/>
                <a:sym typeface="Microsoft JhengHei"/>
              </a:rPr>
              <a:t>貓咪公仔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" y="1600200"/>
            <a:ext cx="8077200" cy="502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362525" y="930825"/>
            <a:ext cx="3345900" cy="452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6000" b="1">
                <a:latin typeface="Microsoft JhengHei"/>
                <a:ea typeface="Microsoft JhengHei"/>
                <a:cs typeface="Microsoft JhengHei"/>
                <a:sym typeface="Microsoft JhengHei"/>
              </a:rPr>
              <a:t>永遠的列車長~</a:t>
            </a:r>
          </a:p>
          <a:p>
            <a:pPr lvl="0">
              <a:spcBef>
                <a:spcPts val="0"/>
              </a:spcBef>
              <a:buNone/>
            </a:pPr>
            <a:r>
              <a:rPr lang="zh-TW" sz="6000" b="1">
                <a:latin typeface="Microsoft JhengHei"/>
                <a:ea typeface="Microsoft JhengHei"/>
                <a:cs typeface="Microsoft JhengHei"/>
                <a:sym typeface="Microsoft JhengHei"/>
              </a:rPr>
              <a:t>   黑鼻</a:t>
            </a:r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8912" y="234650"/>
            <a:ext cx="4402674" cy="638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b="1">
                <a:latin typeface="Microsoft JhengHei"/>
                <a:ea typeface="Microsoft JhengHei"/>
                <a:cs typeface="Microsoft JhengHei"/>
                <a:sym typeface="Microsoft JhengHei"/>
              </a:rPr>
              <a:t>貓咪步道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074" y="1400175"/>
            <a:ext cx="8534400" cy="5457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367000" y="2503650"/>
            <a:ext cx="8282400" cy="2022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4800" b="1">
                <a:solidFill>
                  <a:srgbClr val="4C113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賞貓之餘</a:t>
            </a: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b="1">
                <a:latin typeface="Microsoft JhengHei"/>
                <a:ea typeface="Microsoft JhengHei"/>
                <a:cs typeface="Microsoft JhengHei"/>
                <a:sym typeface="Microsoft JhengHei"/>
              </a:rPr>
              <a:t>血拚的好地方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250" y="1600200"/>
            <a:ext cx="7162800" cy="4767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0" y="382862"/>
            <a:ext cx="8229600" cy="416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4800" b="1">
                <a:latin typeface="Microsoft JhengHei"/>
                <a:ea typeface="Microsoft JhengHei"/>
                <a:cs typeface="Microsoft JhengHei"/>
                <a:sym typeface="Microsoft JhengHei"/>
              </a:rPr>
              <a:t>萌</a:t>
            </a:r>
          </a:p>
          <a:p>
            <a:pPr lvl="0">
              <a:spcBef>
                <a:spcPts val="0"/>
              </a:spcBef>
              <a:buNone/>
            </a:pPr>
            <a:r>
              <a:rPr lang="zh-TW" sz="4800" b="1">
                <a:latin typeface="Microsoft JhengHei"/>
                <a:ea typeface="Microsoft JhengHei"/>
                <a:cs typeface="Microsoft JhengHei"/>
                <a:sym typeface="Microsoft JhengHei"/>
              </a:rPr>
              <a:t>萌</a:t>
            </a:r>
          </a:p>
          <a:p>
            <a:pPr lvl="0">
              <a:spcBef>
                <a:spcPts val="0"/>
              </a:spcBef>
              <a:buNone/>
            </a:pPr>
            <a:r>
              <a:rPr lang="zh-TW" sz="4800" b="1">
                <a:latin typeface="Microsoft JhengHei"/>
                <a:ea typeface="Microsoft JhengHei"/>
                <a:cs typeface="Microsoft JhengHei"/>
                <a:sym typeface="Microsoft JhengHei"/>
              </a:rPr>
              <a:t>的</a:t>
            </a:r>
          </a:p>
          <a:p>
            <a:pPr lvl="0">
              <a:spcBef>
                <a:spcPts val="0"/>
              </a:spcBef>
              <a:buNone/>
            </a:pPr>
            <a:r>
              <a:rPr lang="zh-TW" sz="4800" b="1">
                <a:latin typeface="Microsoft JhengHei"/>
                <a:ea typeface="Microsoft JhengHei"/>
                <a:cs typeface="Microsoft JhengHei"/>
                <a:sym typeface="Microsoft JhengHei"/>
              </a:rPr>
              <a:t>招</a:t>
            </a:r>
          </a:p>
          <a:p>
            <a:pPr lvl="0">
              <a:spcBef>
                <a:spcPts val="0"/>
              </a:spcBef>
              <a:buNone/>
            </a:pPr>
            <a:r>
              <a:rPr lang="zh-TW" sz="4800" b="1">
                <a:latin typeface="Microsoft JhengHei"/>
                <a:ea typeface="Microsoft JhengHei"/>
                <a:cs typeface="Microsoft JhengHei"/>
                <a:sym typeface="Microsoft JhengHei"/>
              </a:rPr>
              <a:t>財</a:t>
            </a:r>
          </a:p>
          <a:p>
            <a:pPr lvl="0">
              <a:spcBef>
                <a:spcPts val="0"/>
              </a:spcBef>
              <a:buNone/>
            </a:pPr>
            <a:r>
              <a:rPr lang="zh-TW" sz="4800" b="1">
                <a:latin typeface="Microsoft JhengHei"/>
                <a:ea typeface="Microsoft JhengHei"/>
                <a:cs typeface="Microsoft JhengHei"/>
                <a:sym typeface="Microsoft JhengHei"/>
              </a:rPr>
              <a:t>貓</a:t>
            </a:r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5475" y="181425"/>
            <a:ext cx="5655725" cy="6519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430800" y="2519600"/>
            <a:ext cx="8282400" cy="2022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b="1">
                <a:latin typeface="Microsoft JhengHei"/>
                <a:ea typeface="Microsoft JhengHei"/>
                <a:cs typeface="Microsoft JhengHei"/>
                <a:sym typeface="Microsoft JhengHei"/>
              </a:rPr>
              <a:t>肚子餓餓了怎麼辦?</a:t>
            </a:r>
          </a:p>
          <a:p>
            <a:pPr lvl="0">
              <a:spcBef>
                <a:spcPts val="0"/>
              </a:spcBef>
              <a:buNone/>
            </a:pPr>
            <a:r>
              <a:rPr lang="zh-TW" b="1">
                <a:latin typeface="Microsoft JhengHei"/>
                <a:ea typeface="Microsoft JhengHei"/>
                <a:cs typeface="Microsoft JhengHei"/>
                <a:sym typeface="Microsoft JhengHei"/>
              </a:rPr>
              <a:t>貓咪陪你喝咖啡，聊是非!</a:t>
            </a: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b="1">
                <a:latin typeface="Microsoft JhengHei"/>
                <a:ea typeface="Microsoft JhengHei"/>
                <a:cs typeface="Microsoft JhengHei"/>
                <a:sym typeface="Microsoft JhengHei"/>
              </a:rPr>
              <a:t>躲喵喵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225" y="1600200"/>
            <a:ext cx="7454524" cy="496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725" y="469300"/>
            <a:ext cx="8568275" cy="602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58224">
            <a:off x="1930912" y="380999"/>
            <a:ext cx="4029074" cy="609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3075" y="381000"/>
            <a:ext cx="5791199" cy="64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90036">
            <a:off x="952874" y="104775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95536" y="-171400"/>
            <a:ext cx="8229600" cy="13681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sz="5400" b="1">
                <a:latin typeface="Microsoft JhengHei"/>
                <a:ea typeface="Microsoft JhengHei"/>
                <a:cs typeface="Microsoft JhengHei"/>
                <a:sym typeface="Microsoft JhengHei"/>
              </a:rPr>
              <a:t>貓村在哪裡?</a:t>
            </a:r>
          </a:p>
        </p:txBody>
      </p:sp>
      <p:sp>
        <p:nvSpPr>
          <p:cNvPr id="79" name="Shape 79"/>
          <p:cNvSpPr/>
          <p:nvPr/>
        </p:nvSpPr>
        <p:spPr>
          <a:xfrm>
            <a:off x="611560" y="4509119"/>
            <a:ext cx="8864926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TW" sz="4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侯硐位於新北市的瑞芳區</a:t>
            </a:r>
          </a:p>
        </p:txBody>
      </p:sp>
      <p:sp>
        <p:nvSpPr>
          <p:cNvPr id="80" name="Shape 80"/>
          <p:cNvSpPr/>
          <p:nvPr/>
        </p:nvSpPr>
        <p:spPr>
          <a:xfrm>
            <a:off x="1907703" y="5349894"/>
            <a:ext cx="6589239" cy="15081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600" b="1" i="0" u="none" strike="noStrike" cap="none">
              <a:solidFill>
                <a:srgbClr val="3F3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Shape 8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900" y="984275"/>
            <a:ext cx="8486199" cy="55761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/>
          <p:nvPr/>
        </p:nvSpPr>
        <p:spPr>
          <a:xfrm>
            <a:off x="3305850" y="2919325"/>
            <a:ext cx="3196500" cy="708000"/>
          </a:xfrm>
          <a:prstGeom prst="wedgeRoundRectCallout">
            <a:avLst>
              <a:gd name="adj1" fmla="val -24678"/>
              <a:gd name="adj2" fmla="val 86028"/>
              <a:gd name="adj3" fmla="val 0"/>
            </a:avLst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3600" b="1"/>
              <a:t>  </a:t>
            </a:r>
            <a:r>
              <a:rPr lang="zh-TW" sz="3600" b="1">
                <a:latin typeface="Microsoft JhengHei"/>
                <a:ea typeface="Microsoft JhengHei"/>
                <a:cs typeface="Microsoft JhengHei"/>
                <a:sym typeface="Microsoft JhengHei"/>
              </a:rPr>
              <a:t>挖底家&gt;3&lt;</a:t>
            </a:r>
          </a:p>
        </p:txBody>
      </p:sp>
    </p:spTree>
  </p:cSld>
  <p:clrMapOvr>
    <a:masterClrMapping/>
  </p:clrMapOvr>
  <p:transition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075" y="0"/>
            <a:ext cx="890692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 txBox="1"/>
          <p:nvPr/>
        </p:nvSpPr>
        <p:spPr>
          <a:xfrm>
            <a:off x="1727212" y="369025"/>
            <a:ext cx="5486400" cy="149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7200">
                <a:solidFill>
                  <a:srgbClr val="D9D2E9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the end</a:t>
            </a:r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zh-TW" b="1">
                <a:latin typeface="Microsoft JhengHei"/>
                <a:ea typeface="Microsoft JhengHei"/>
                <a:cs typeface="Microsoft JhengHei"/>
                <a:sym typeface="Microsoft JhengHei"/>
              </a:rPr>
              <a:t>資料來源: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558800" y="1722350"/>
            <a:ext cx="8009400" cy="477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2400" b="1">
                <a:latin typeface="Comic Sans MS"/>
                <a:ea typeface="Comic Sans MS"/>
                <a:cs typeface="Comic Sans MS"/>
                <a:sym typeface="Comic Sans MS"/>
              </a:rPr>
              <a:t>1:google</a:t>
            </a:r>
            <a:r>
              <a:rPr lang="zh-TW" sz="2400" b="1">
                <a:latin typeface="Microsoft JhengHei"/>
                <a:ea typeface="Microsoft JhengHei"/>
                <a:cs typeface="Microsoft JhengHei"/>
                <a:sym typeface="Microsoft JhengHei"/>
              </a:rPr>
              <a:t>地圖</a:t>
            </a:r>
          </a:p>
          <a:p>
            <a:pPr lvl="0">
              <a:spcBef>
                <a:spcPts val="0"/>
              </a:spcBef>
              <a:buNone/>
            </a:pPr>
            <a:r>
              <a:rPr lang="zh-TW" sz="2400" b="1">
                <a:latin typeface="Comic Sans MS"/>
                <a:ea typeface="Comic Sans MS"/>
                <a:cs typeface="Comic Sans MS"/>
                <a:sym typeface="Comic Sans MS"/>
              </a:rPr>
              <a:t>2:</a:t>
            </a:r>
            <a:r>
              <a:rPr lang="zh-TW" sz="2400" b="1" u="sng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 wind989.pixnet.net</a:t>
            </a:r>
          </a:p>
          <a:p>
            <a:pPr lvl="0">
              <a:spcBef>
                <a:spcPts val="0"/>
              </a:spcBef>
              <a:buNone/>
            </a:pPr>
            <a:r>
              <a:rPr lang="zh-TW" sz="2400" b="1">
                <a:latin typeface="Comic Sans MS"/>
                <a:ea typeface="Comic Sans MS"/>
                <a:cs typeface="Comic Sans MS"/>
                <a:sym typeface="Comic Sans MS"/>
              </a:rPr>
              <a:t>3:</a:t>
            </a:r>
            <a:r>
              <a:rPr lang="zh-TW" sz="2400" b="1" u="sng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  <a:hlinkClick r:id="rId4"/>
              </a:rPr>
              <a:t> vagabond-man.blogspot.com</a:t>
            </a:r>
          </a:p>
          <a:p>
            <a:pPr lvl="0">
              <a:spcBef>
                <a:spcPts val="0"/>
              </a:spcBef>
              <a:buNone/>
            </a:pPr>
            <a:r>
              <a:rPr lang="zh-TW" sz="2400" b="1">
                <a:latin typeface="Comic Sans MS"/>
                <a:ea typeface="Comic Sans MS"/>
                <a:cs typeface="Comic Sans MS"/>
                <a:sym typeface="Comic Sans MS"/>
              </a:rPr>
              <a:t>4:</a:t>
            </a:r>
            <a:r>
              <a:rPr lang="zh-TW" sz="2400" b="1" u="sng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  <a:hlinkClick r:id="rId5"/>
              </a:rPr>
              <a:t> sites.google.com</a:t>
            </a:r>
          </a:p>
          <a:p>
            <a:pPr lvl="0">
              <a:spcBef>
                <a:spcPts val="0"/>
              </a:spcBef>
              <a:buNone/>
            </a:pPr>
            <a:r>
              <a:rPr lang="zh-TW" sz="2400" b="1">
                <a:latin typeface="Comic Sans MS"/>
                <a:ea typeface="Comic Sans MS"/>
                <a:cs typeface="Comic Sans MS"/>
                <a:sym typeface="Comic Sans MS"/>
              </a:rPr>
              <a:t>5:w</a:t>
            </a:r>
            <a:r>
              <a:rPr lang="zh-TW" sz="2400" b="1" u="sng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  <a:hlinkClick r:id="rId6"/>
              </a:rPr>
              <a:t>ww.daliulian.net</a:t>
            </a:r>
            <a:r>
              <a:rPr lang="zh-TW" sz="2400" b="1">
                <a:solidFill>
                  <a:srgbClr val="F4F0E2"/>
                </a:solidFill>
                <a:latin typeface="Comic Sans MS"/>
                <a:ea typeface="Comic Sans MS"/>
                <a:cs typeface="Comic Sans MS"/>
                <a:sym typeface="Comic Sans MS"/>
              </a:rPr>
              <a:t>kpip</a:t>
            </a:r>
          </a:p>
          <a:p>
            <a:pPr lvl="0">
              <a:spcBef>
                <a:spcPts val="0"/>
              </a:spcBef>
              <a:buNone/>
            </a:pPr>
            <a:endParaRPr sz="3600" b="1">
              <a:solidFill>
                <a:srgbClr val="F4F0E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zh-TW" sz="3600" b="1">
                <a:solidFill>
                  <a:srgbClr val="F4F0E2"/>
                </a:solidFill>
              </a:rPr>
              <a:t>gkj </a:t>
            </a:r>
          </a:p>
          <a:p>
            <a:pPr lvl="0">
              <a:spcBef>
                <a:spcPts val="0"/>
              </a:spcBef>
              <a:buNone/>
            </a:pPr>
            <a:endParaRPr sz="3600" b="1">
              <a:solidFill>
                <a:srgbClr val="F4F0E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zh-TW" sz="3600" b="1">
                <a:solidFill>
                  <a:srgbClr val="F4F0E2"/>
                </a:solidFill>
              </a:rPr>
              <a:t>6</a:t>
            </a:r>
          </a:p>
          <a:p>
            <a:pPr lvl="0">
              <a:spcBef>
                <a:spcPts val="0"/>
              </a:spcBef>
              <a:buNone/>
            </a:pPr>
            <a:endParaRPr sz="3600" b="1">
              <a:solidFill>
                <a:srgbClr val="F4F0E2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zh-TW" sz="3600" b="1">
                <a:solidFill>
                  <a:srgbClr val="F4F0E2"/>
                </a:solidFill>
              </a:rPr>
              <a:t>66</a:t>
            </a:r>
          </a:p>
          <a:p>
            <a:pPr lvl="0">
              <a:spcBef>
                <a:spcPts val="0"/>
              </a:spcBef>
              <a:buNone/>
            </a:pPr>
            <a:endParaRPr sz="3600" b="1">
              <a:solidFill>
                <a:srgbClr val="F4F0E2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3600" b="1">
              <a:solidFill>
                <a:srgbClr val="F4F0E2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 txBox="1"/>
          <p:nvPr/>
        </p:nvSpPr>
        <p:spPr>
          <a:xfrm>
            <a:off x="558800" y="3601975"/>
            <a:ext cx="7789200" cy="221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2400" b="1">
                <a:latin typeface="Comic Sans MS"/>
                <a:ea typeface="Comic Sans MS"/>
                <a:cs typeface="Comic Sans MS"/>
                <a:sym typeface="Comic Sans MS"/>
              </a:rPr>
              <a:t>6:</a:t>
            </a:r>
            <a:r>
              <a:rPr lang="zh-TW" sz="2400" b="1" u="sng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  <a:hlinkClick r:id="rId7"/>
              </a:rPr>
              <a:t>dunway999.pixnet.net</a:t>
            </a:r>
            <a:r>
              <a:rPr lang="zh-TW" sz="2400" b="1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zh-TW" sz="2400" b="1" u="sng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  <a:hlinkClick r:id="rId8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zh-TW" sz="2400" b="1">
                <a:latin typeface="Comic Sans MS"/>
                <a:ea typeface="Comic Sans MS"/>
                <a:cs typeface="Comic Sans MS"/>
                <a:sym typeface="Comic Sans MS"/>
              </a:rPr>
              <a:t>7:</a:t>
            </a:r>
            <a:r>
              <a:rPr lang="zh-TW" sz="2400" b="1" u="sng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  <a:hlinkClick r:id="rId9"/>
              </a:rPr>
              <a:t>www.bomb01.com</a:t>
            </a:r>
          </a:p>
          <a:p>
            <a:pPr lvl="0">
              <a:spcBef>
                <a:spcPts val="0"/>
              </a:spcBef>
              <a:buNone/>
            </a:pPr>
            <a:r>
              <a:rPr lang="zh-TW" sz="2400" b="1">
                <a:latin typeface="Comic Sans MS"/>
                <a:ea typeface="Comic Sans MS"/>
                <a:cs typeface="Comic Sans MS"/>
                <a:sym typeface="Comic Sans MS"/>
              </a:rPr>
              <a:t>8:</a:t>
            </a:r>
            <a:r>
              <a:rPr lang="zh-TW" sz="2400" b="1" u="sng">
                <a:solidFill>
                  <a:schemeClr val="accent5"/>
                </a:solidFill>
                <a:latin typeface="Comic Sans MS"/>
                <a:ea typeface="Comic Sans MS"/>
                <a:cs typeface="Comic Sans MS"/>
                <a:sym typeface="Comic Sans MS"/>
                <a:hlinkClick r:id="rId8"/>
              </a:rPr>
              <a:t>m.life.tw</a:t>
            </a:r>
          </a:p>
          <a:p>
            <a:pPr lvl="0">
              <a:spcBef>
                <a:spcPts val="0"/>
              </a:spcBef>
              <a:buNone/>
            </a:pPr>
            <a:r>
              <a:rPr lang="zh-TW" sz="2400" b="1">
                <a:latin typeface="Comic Sans MS"/>
                <a:ea typeface="Comic Sans MS"/>
                <a:cs typeface="Comic Sans MS"/>
                <a:sym typeface="Comic Sans MS"/>
              </a:rPr>
              <a:t>9:</a:t>
            </a:r>
            <a:r>
              <a:rPr lang="zh-TW" sz="2400" b="1">
                <a:solidFill>
                  <a:srgbClr val="7D7D7D"/>
                </a:solidFill>
                <a:highlight>
                  <a:srgbClr val="F1F1F1"/>
                </a:highlight>
                <a:latin typeface="Comic Sans MS"/>
                <a:ea typeface="Comic Sans MS"/>
                <a:cs typeface="Comic Sans MS"/>
                <a:sym typeface="Comic Sans MS"/>
                <a:hlinkClick r:id="rId10"/>
              </a:rPr>
              <a:t>htu1117.pixnet.net</a:t>
            </a:r>
          </a:p>
          <a:p>
            <a:pPr lvl="0">
              <a:spcBef>
                <a:spcPts val="0"/>
              </a:spcBef>
              <a:buNone/>
            </a:pPr>
            <a:r>
              <a:rPr lang="zh-TW" sz="2400" b="1">
                <a:latin typeface="Comic Sans MS"/>
                <a:ea typeface="Comic Sans MS"/>
                <a:cs typeface="Comic Sans MS"/>
                <a:sym typeface="Comic Sans MS"/>
              </a:rPr>
              <a:t>10:</a:t>
            </a:r>
            <a:r>
              <a:rPr lang="zh-TW" sz="2400" b="1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11"/>
              </a:rPr>
              <a:t>https://www.flickr.com/photos/24938817@N00/with/15591801767/</a:t>
            </a:r>
          </a:p>
          <a:p>
            <a:pPr lvl="0">
              <a:spcBef>
                <a:spcPts val="0"/>
              </a:spcBef>
              <a:buNone/>
            </a:pPr>
            <a:r>
              <a:rPr lang="zh-TW" sz="2400" b="1">
                <a:latin typeface="Comic Sans MS"/>
                <a:ea typeface="Comic Sans MS"/>
                <a:cs typeface="Comic Sans MS"/>
                <a:sym typeface="Comic Sans MS"/>
              </a:rPr>
              <a:t>11:</a:t>
            </a:r>
            <a:r>
              <a:rPr lang="zh-TW" sz="2400" b="1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12"/>
              </a:rPr>
              <a:t>https://www.facebook.com</a:t>
            </a:r>
          </a:p>
          <a:p>
            <a:pPr lvl="0">
              <a:spcBef>
                <a:spcPts val="0"/>
              </a:spcBef>
              <a:buNone/>
            </a:pPr>
            <a:r>
              <a:rPr lang="zh-TW" sz="2400" b="1">
                <a:latin typeface="Comic Sans MS"/>
                <a:ea typeface="Comic Sans MS"/>
                <a:cs typeface="Comic Sans MS"/>
                <a:sym typeface="Comic Sans MS"/>
              </a:rPr>
              <a:t>12:</a:t>
            </a:r>
            <a:r>
              <a:rPr lang="zh-TW" sz="2400" b="1">
                <a:solidFill>
                  <a:srgbClr val="7D7D7D"/>
                </a:solidFill>
                <a:highlight>
                  <a:srgbClr val="F1F1F1"/>
                </a:highlight>
                <a:latin typeface="Comic Sans MS"/>
                <a:ea typeface="Comic Sans MS"/>
                <a:cs typeface="Comic Sans MS"/>
                <a:sym typeface="Comic Sans MS"/>
                <a:hlinkClick r:id="rId13"/>
              </a:rPr>
              <a:t>kgs710522.blogspot.com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5868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4800" b="1">
                <a:latin typeface="Microsoft JhengHei"/>
                <a:ea typeface="Microsoft JhengHei"/>
                <a:cs typeface="Microsoft JhengHei"/>
                <a:sym typeface="Microsoft JhengHei"/>
              </a:rPr>
              <a:t>怎麼去??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299" y="1497050"/>
            <a:ext cx="7542375" cy="5147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zh-TW" sz="6000" b="1">
                <a:latin typeface="Microsoft JhengHei"/>
                <a:ea typeface="Microsoft JhengHei"/>
                <a:cs typeface="Microsoft JhengHei"/>
                <a:sym typeface="Microsoft JhengHei"/>
              </a:rPr>
              <a:t>搭車的小確幸</a:t>
            </a:r>
            <a:r>
              <a:rPr lang="zh-TW" sz="3959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/>
            </a:r>
            <a:br>
              <a:rPr lang="zh-TW" sz="3959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endParaRPr lang="zh-TW" sz="3959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3" y="1268759"/>
            <a:ext cx="8080093" cy="5112567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/>
          <p:nvPr/>
        </p:nvSpPr>
        <p:spPr>
          <a:xfrm>
            <a:off x="863587" y="6126169"/>
            <a:ext cx="74169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 b="1" i="0" u="none" strike="noStrike" cap="none">
              <a:solidFill>
                <a:srgbClr val="3F315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sz="4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侯硐為什麼以貓著名??</a:t>
            </a:r>
          </a:p>
        </p:txBody>
      </p:sp>
      <p:pic>
        <p:nvPicPr>
          <p:cNvPr id="105" name="Shape 10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1340767"/>
            <a:ext cx="7919524" cy="4752527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06" name="Shape 106"/>
          <p:cNvSpPr/>
          <p:nvPr/>
        </p:nvSpPr>
        <p:spPr>
          <a:xfrm>
            <a:off x="571600" y="6093296"/>
            <a:ext cx="77781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200" b="1" i="0" u="none" strike="noStrike" cap="none">
              <a:solidFill>
                <a:srgbClr val="F4F0E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b="1">
                <a:latin typeface="Microsoft JhengHei"/>
                <a:ea typeface="Microsoft JhengHei"/>
                <a:cs typeface="Microsoft JhengHei"/>
                <a:sym typeface="Microsoft JhengHei"/>
              </a:rPr>
              <a:t>其實</a:t>
            </a:r>
            <a:r>
              <a:rPr lang="zh-TW" sz="4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……</a:t>
            </a:r>
          </a:p>
        </p:txBody>
      </p:sp>
      <p:pic>
        <p:nvPicPr>
          <p:cNvPr id="112" name="Shape 1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9832" y="1340767"/>
            <a:ext cx="5616623" cy="5346594"/>
          </a:xfrm>
          <a:prstGeom prst="rect">
            <a:avLst/>
          </a:prstGeom>
          <a:noFill/>
          <a:ln w="1270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13" name="Shape 113"/>
          <p:cNvSpPr/>
          <p:nvPr/>
        </p:nvSpPr>
        <p:spPr>
          <a:xfrm>
            <a:off x="7" y="747779"/>
            <a:ext cx="2721300" cy="4247400"/>
          </a:xfrm>
          <a:prstGeom prst="rect">
            <a:avLst/>
          </a:prstGeom>
          <a:solidFill>
            <a:srgbClr val="B4A7D6"/>
          </a:solidFill>
          <a:ln w="9525" cap="flat" cmpd="sng">
            <a:solidFill>
              <a:srgbClr val="D9D2E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TW" sz="5400" b="1" i="0" u="none" strike="noStrike" cap="none">
                <a:solidFill>
                  <a:srgbClr val="F4F0E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原本的貓村裡只有二十幾隻貓……</a:t>
            </a:r>
          </a:p>
        </p:txBody>
      </p:sp>
      <p:sp>
        <p:nvSpPr>
          <p:cNvPr id="114" name="Shape 114"/>
          <p:cNvSpPr/>
          <p:nvPr/>
        </p:nvSpPr>
        <p:spPr>
          <a:xfrm>
            <a:off x="1251749" y="6021287"/>
            <a:ext cx="6576416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4000" b="1" i="0" u="none" strike="noStrike" cap="none">
              <a:solidFill>
                <a:srgbClr val="F4F0E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sz="4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後來……</a:t>
            </a:r>
          </a:p>
        </p:txBody>
      </p:sp>
      <p:pic>
        <p:nvPicPr>
          <p:cNvPr id="120" name="Shape 1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5976" y="1628800"/>
            <a:ext cx="3394472" cy="4525963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21" name="Shape 121"/>
          <p:cNvSpPr/>
          <p:nvPr/>
        </p:nvSpPr>
        <p:spPr>
          <a:xfrm>
            <a:off x="307575" y="2718229"/>
            <a:ext cx="3744300" cy="20745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TW" sz="4000" b="1" i="0" u="none" strike="noStrike" cap="none">
                <a:solidFill>
                  <a:srgbClr val="F4F0E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後來，貓咪的數量瞬間暴增到了三位數</a:t>
            </a:r>
            <a:r>
              <a:rPr lang="zh-TW" sz="4000" b="1">
                <a:solidFill>
                  <a:srgbClr val="F4F0E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!</a:t>
            </a:r>
          </a:p>
        </p:txBody>
      </p:sp>
      <p:sp>
        <p:nvSpPr>
          <p:cNvPr id="122" name="Shape 122"/>
          <p:cNvSpPr/>
          <p:nvPr/>
        </p:nvSpPr>
        <p:spPr>
          <a:xfrm>
            <a:off x="1650227" y="6093296"/>
            <a:ext cx="5714257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 b="1" i="0" u="none" strike="noStrike" cap="none">
              <a:solidFill>
                <a:srgbClr val="F4F0E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sz="4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貓咪碎碎念</a:t>
            </a:r>
          </a:p>
        </p:txBody>
      </p:sp>
      <p:pic>
        <p:nvPicPr>
          <p:cNvPr id="128" name="Shape 1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5655" y="1700808"/>
            <a:ext cx="6432375" cy="4526784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129" name="Shape 12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837263">
            <a:off x="2676091" y="1146515"/>
            <a:ext cx="4114799" cy="548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1759" y="1916832"/>
            <a:ext cx="4438352" cy="3328764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31" name="Shape 131"/>
          <p:cNvSpPr/>
          <p:nvPr/>
        </p:nvSpPr>
        <p:spPr>
          <a:xfrm>
            <a:off x="0" y="6237312"/>
            <a:ext cx="8860675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000" b="1" i="0" u="none" strike="noStrike" cap="none">
              <a:solidFill>
                <a:srgbClr val="F4F0E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4800" b="1">
                <a:latin typeface="Microsoft JhengHei"/>
                <a:ea typeface="Microsoft JhengHei"/>
                <a:cs typeface="Microsoft JhengHei"/>
                <a:sym typeface="Microsoft JhengHei"/>
              </a:rPr>
              <a:t>貓咪浮球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600200"/>
            <a:ext cx="8046400" cy="489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modern-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</Words>
  <Application>Microsoft Office PowerPoint</Application>
  <PresentationFormat>如螢幕大小 (4:3)</PresentationFormat>
  <Paragraphs>69</Paragraphs>
  <Slides>21</Slides>
  <Notes>21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8" baseType="lpstr">
      <vt:lpstr>Arial</vt:lpstr>
      <vt:lpstr>Calibri</vt:lpstr>
      <vt:lpstr>Source Code Pro</vt:lpstr>
      <vt:lpstr>Microsoft JhengHei</vt:lpstr>
      <vt:lpstr>Comic Sans MS</vt:lpstr>
      <vt:lpstr>Oswald</vt:lpstr>
      <vt:lpstr>modern-writer</vt:lpstr>
      <vt:lpstr>貓奴的天堂-侯硐貓村</vt:lpstr>
      <vt:lpstr>貓村在哪裡?</vt:lpstr>
      <vt:lpstr>怎麼去??</vt:lpstr>
      <vt:lpstr>搭車的小確幸 </vt:lpstr>
      <vt:lpstr>侯硐為什麼以貓著名??</vt:lpstr>
      <vt:lpstr>其實……</vt:lpstr>
      <vt:lpstr>後來……</vt:lpstr>
      <vt:lpstr>貓咪碎碎念</vt:lpstr>
      <vt:lpstr>貓咪浮球</vt:lpstr>
      <vt:lpstr>貓咪公仔</vt:lpstr>
      <vt:lpstr>PowerPoint 簡報</vt:lpstr>
      <vt:lpstr>貓咪步道</vt:lpstr>
      <vt:lpstr>賞貓之餘</vt:lpstr>
      <vt:lpstr>血拚的好地方</vt:lpstr>
      <vt:lpstr>PowerPoint 簡報</vt:lpstr>
      <vt:lpstr>肚子餓餓了怎麼辦? 貓咪陪你喝咖啡，聊是非!</vt:lpstr>
      <vt:lpstr>躲喵喵</vt:lpstr>
      <vt:lpstr>PowerPoint 簡報</vt:lpstr>
      <vt:lpstr>PowerPoint 簡報</vt:lpstr>
      <vt:lpstr>PowerPoint 簡報</vt:lpstr>
      <vt:lpstr>資料來源: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貓奴的天堂-侯硐貓村</dc:title>
  <cp:lastModifiedBy>panda</cp:lastModifiedBy>
  <cp:revision>1</cp:revision>
  <dcterms:modified xsi:type="dcterms:W3CDTF">2016-06-07T17:00:44Z</dcterms:modified>
</cp:coreProperties>
</file>