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79" r:id="rId4"/>
    <p:sldId id="280" r:id="rId5"/>
    <p:sldId id="282" r:id="rId6"/>
    <p:sldId id="283" r:id="rId7"/>
    <p:sldId id="286" r:id="rId8"/>
    <p:sldId id="285" r:id="rId9"/>
    <p:sldId id="312" r:id="rId10"/>
    <p:sldId id="313" r:id="rId11"/>
    <p:sldId id="314" r:id="rId12"/>
    <p:sldId id="315" r:id="rId13"/>
    <p:sldId id="288" r:id="rId14"/>
    <p:sldId id="291" r:id="rId15"/>
    <p:sldId id="316" r:id="rId16"/>
    <p:sldId id="292" r:id="rId17"/>
    <p:sldId id="260" r:id="rId18"/>
    <p:sldId id="275" r:id="rId19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等线"/>
        <a:cs typeface="等线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等线"/>
        <a:cs typeface="等线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等线"/>
        <a:cs typeface="等线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等线"/>
        <a:cs typeface="等线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等线"/>
        <a:cs typeface="等线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等线"/>
        <a:cs typeface="等线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等线"/>
        <a:cs typeface="等线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等线"/>
        <a:cs typeface="等线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等线"/>
        <a:cs typeface="等线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000"/>
    <a:srgbClr val="8CC1D1"/>
    <a:srgbClr val="CFAFBD"/>
    <a:srgbClr val="EACAC9"/>
    <a:srgbClr val="ECCAC9"/>
    <a:srgbClr val="F8E9C4"/>
    <a:srgbClr val="DBE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09" autoAdjust="0"/>
    <p:restoredTop sz="94660"/>
  </p:normalViewPr>
  <p:slideViewPr>
    <p:cSldViewPr snapToGrid="0">
      <p:cViewPr varScale="1">
        <p:scale>
          <a:sx n="87" d="100"/>
          <a:sy n="87" d="100"/>
        </p:scale>
        <p:origin x="63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8C1ABB7-EDE7-41CE-A040-B1C1D618558D}" type="datetimeFigureOut">
              <a:rPr lang="zh-CN" altLang="en-US"/>
              <a:pPr>
                <a:defRPr/>
              </a:pPr>
              <a:t>2023/8/28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354693-D64E-4619-AB23-5C2A0508E3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2848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C7E268-4329-4238-BD96-88BB28A2964A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CN"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41932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FC0B5-DD50-4158-BDDC-9F384CF49716}" type="datetimeFigureOut">
              <a:rPr lang="zh-CN" altLang="en-US"/>
              <a:pPr>
                <a:defRPr/>
              </a:pPr>
              <a:t>2023/8/28</a:t>
            </a:fld>
            <a:endParaRPr lang="zh-CN" altLang="en-US"/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5F7AC-C20E-47C4-91AF-7F477E9A27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AAB6D-7EE7-4808-B462-DA66A155CA38}" type="datetimeFigureOut">
              <a:rPr lang="zh-CN" altLang="en-US"/>
              <a:pPr>
                <a:defRPr/>
              </a:pPr>
              <a:t>2023/8/28</a:t>
            </a:fld>
            <a:endParaRPr lang="zh-CN" altLang="en-US"/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6F68D-EDE8-4F36-8E1D-07234B8C73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84552-D88D-4C6D-BD16-2738CAE94E24}" type="datetimeFigureOut">
              <a:rPr lang="zh-CN" altLang="en-US"/>
              <a:pPr>
                <a:defRPr/>
              </a:pPr>
              <a:t>2023/8/28</a:t>
            </a:fld>
            <a:endParaRPr lang="zh-CN" altLang="en-US"/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A7088-0AA4-49B5-8E67-40CA861F9E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6226E-9BC5-4F72-AEAA-4A15EDD1E961}" type="datetimeFigureOut">
              <a:rPr lang="zh-CN" altLang="en-US"/>
              <a:pPr>
                <a:defRPr/>
              </a:pPr>
              <a:t>2023/8/28</a:t>
            </a:fld>
            <a:endParaRPr lang="zh-CN" altLang="en-US"/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9BF9-66CF-459D-810E-9771BF4E25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E6476-6A84-4856-9192-7EEE64B8D12D}" type="datetimeFigureOut">
              <a:rPr lang="zh-CN" altLang="en-US"/>
              <a:pPr>
                <a:defRPr/>
              </a:pPr>
              <a:t>2023/8/28</a:t>
            </a:fld>
            <a:endParaRPr lang="zh-CN" altLang="en-US"/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A6DD0-F28A-4D8F-8E32-96E9C4266F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739DA-97F7-4CA1-99D0-160F84344F57}" type="datetimeFigureOut">
              <a:rPr lang="zh-CN" altLang="en-US"/>
              <a:pPr>
                <a:defRPr/>
              </a:pPr>
              <a:t>2023/8/28</a:t>
            </a:fld>
            <a:endParaRPr lang="zh-CN" altLang="en-US"/>
          </a:p>
        </p:txBody>
      </p:sp>
      <p:sp>
        <p:nvSpPr>
          <p:cNvPr id="6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1E4D7-73B5-43D3-856B-4452A4947D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AC012-84DC-4AFD-99F1-90D95035212B}" type="datetimeFigureOut">
              <a:rPr lang="zh-CN" altLang="en-US"/>
              <a:pPr>
                <a:defRPr/>
              </a:pPr>
              <a:t>2023/8/28</a:t>
            </a:fld>
            <a:endParaRPr lang="zh-CN" altLang="en-US"/>
          </a:p>
        </p:txBody>
      </p:sp>
      <p:sp>
        <p:nvSpPr>
          <p:cNvPr id="8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FF164-A7E4-4023-A067-7C1C08C949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F62E-A748-4549-B558-1C9786D73616}" type="datetimeFigureOut">
              <a:rPr lang="zh-CN" altLang="en-US"/>
              <a:pPr>
                <a:defRPr/>
              </a:pPr>
              <a:t>2023/8/28</a:t>
            </a:fld>
            <a:endParaRPr lang="zh-CN" altLang="en-US"/>
          </a:p>
        </p:txBody>
      </p:sp>
      <p:sp>
        <p:nvSpPr>
          <p:cNvPr id="4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2C670-1B5A-433A-A878-69CC53F61F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3B0C9-4454-429A-AA41-2250B425ECBD}" type="datetimeFigureOut">
              <a:rPr lang="zh-CN" altLang="en-US"/>
              <a:pPr>
                <a:defRPr/>
              </a:pPr>
              <a:t>2023/8/28</a:t>
            </a:fld>
            <a:endParaRPr lang="zh-CN" altLang="en-US"/>
          </a:p>
        </p:txBody>
      </p:sp>
      <p:sp>
        <p:nvSpPr>
          <p:cNvPr id="3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79BC9-81DA-4648-8B00-78FA26ABC1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F51D9-DBD5-4170-9D02-DD0B5B082663}" type="datetimeFigureOut">
              <a:rPr lang="zh-CN" altLang="en-US"/>
              <a:pPr>
                <a:defRPr/>
              </a:pPr>
              <a:t>2023/8/28</a:t>
            </a:fld>
            <a:endParaRPr lang="zh-CN" altLang="en-US"/>
          </a:p>
        </p:txBody>
      </p:sp>
      <p:sp>
        <p:nvSpPr>
          <p:cNvPr id="6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AB0E8-74E0-484F-93AB-0CB8727C89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48439-BA2E-4FE3-AD3C-746C50AB2FCF}" type="datetimeFigureOut">
              <a:rPr lang="zh-CN" altLang="en-US"/>
              <a:pPr>
                <a:defRPr/>
              </a:pPr>
              <a:t>2023/8/28</a:t>
            </a:fld>
            <a:endParaRPr lang="zh-CN" altLang="en-US"/>
          </a:p>
        </p:txBody>
      </p:sp>
      <p:sp>
        <p:nvSpPr>
          <p:cNvPr id="6" name="页脚占位符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EEAFB-60C0-4F31-BBF3-AD96F82B3A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82D4FD-7166-4D73-8BC6-A81E9C5110CA}" type="datetimeFigureOut">
              <a:rPr lang="zh-CN" altLang="en-US"/>
              <a:pPr>
                <a:defRPr/>
              </a:pPr>
              <a:t>2023/8/28</a:t>
            </a:fld>
            <a:endParaRPr lang="zh-CN" altLang="en-US"/>
          </a:p>
        </p:txBody>
      </p:sp>
      <p:sp>
        <p:nvSpPr>
          <p:cNvPr id="5" name="页脚占位符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4D1E694-FB4A-461C-A2EE-AC8FFB8FAC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/>
          <a:ea typeface="等线 Light"/>
          <a:cs typeface="等线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/>
          </p:cNvPr>
          <p:cNvSpPr/>
          <p:nvPr/>
        </p:nvSpPr>
        <p:spPr>
          <a:xfrm>
            <a:off x="0" y="0"/>
            <a:ext cx="12192000" cy="6946900"/>
          </a:xfrm>
          <a:prstGeom prst="rect">
            <a:avLst/>
          </a:prstGeom>
          <a:solidFill>
            <a:srgbClr val="F8E9C4"/>
          </a:solidFill>
          <a:ln>
            <a:solidFill>
              <a:srgbClr val="CFAF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32" name="矩形: 圆角 31">
            <a:extLst/>
          </p:cNvPr>
          <p:cNvSpPr/>
          <p:nvPr/>
        </p:nvSpPr>
        <p:spPr>
          <a:xfrm>
            <a:off x="450850" y="365125"/>
            <a:ext cx="11356975" cy="6492875"/>
          </a:xfrm>
          <a:prstGeom prst="roundRect">
            <a:avLst/>
          </a:prstGeom>
          <a:solidFill>
            <a:srgbClr val="DBE4ED"/>
          </a:solidFill>
          <a:ln>
            <a:solidFill>
              <a:srgbClr val="DBE4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61063" r="8388" b="15582"/>
          <a:stretch>
            <a:fillRect/>
          </a:stretch>
        </p:blipFill>
        <p:spPr bwMode="auto">
          <a:xfrm>
            <a:off x="-192088" y="5045075"/>
            <a:ext cx="12398376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552" y="1341437"/>
            <a:ext cx="6477000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BABE7A72-A7AD-4CD5-9718-DDED76035092}"/>
              </a:ext>
            </a:extLst>
          </p:cNvPr>
          <p:cNvSpPr txBox="1">
            <a:spLocks/>
          </p:cNvSpPr>
          <p:nvPr/>
        </p:nvSpPr>
        <p:spPr>
          <a:xfrm>
            <a:off x="1285989" y="783046"/>
            <a:ext cx="8361229" cy="209822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等线 Light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/>
                <a:ea typeface="等线 Light"/>
                <a:cs typeface="等线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/>
                <a:ea typeface="等线 Light"/>
                <a:cs typeface="等线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/>
                <a:ea typeface="等线 Light"/>
                <a:cs typeface="等线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/>
                <a:ea typeface="等线 Light"/>
                <a:cs typeface="等线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/>
                <a:ea typeface="等线 Light"/>
                <a:cs typeface="等线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/>
                <a:ea typeface="等线 Light"/>
                <a:cs typeface="等线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/>
                <a:ea typeface="等线 Light"/>
                <a:cs typeface="等线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/>
                <a:ea typeface="等线 Light"/>
                <a:cs typeface="等线 Light"/>
              </a:defRPr>
            </a:lvl9pPr>
          </a:lstStyle>
          <a:p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中科國小新生茶會</a:t>
            </a: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593B1903-A01E-4681-AA74-C960B7A566D7}"/>
              </a:ext>
            </a:extLst>
          </p:cNvPr>
          <p:cNvSpPr txBox="1">
            <a:spLocks/>
          </p:cNvSpPr>
          <p:nvPr/>
        </p:nvSpPr>
        <p:spPr>
          <a:xfrm>
            <a:off x="4754890" y="3857584"/>
            <a:ext cx="6831673" cy="129178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0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kumimoji="0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kumimoji="0"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迎新日期</a:t>
            </a:r>
            <a:r>
              <a:rPr kumimoji="0"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:112/08/29</a:t>
            </a:r>
            <a:endParaRPr kumimoji="0"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组合 9"/>
          <p:cNvGrpSpPr>
            <a:grpSpLocks/>
          </p:cNvGrpSpPr>
          <p:nvPr/>
        </p:nvGrpSpPr>
        <p:grpSpPr bwMode="auto">
          <a:xfrm>
            <a:off x="-206375" y="0"/>
            <a:ext cx="12398375" cy="6967538"/>
            <a:chOff x="-201146" y="0"/>
            <a:chExt cx="12397838" cy="6968034"/>
          </a:xfrm>
        </p:grpSpPr>
        <p:grpSp>
          <p:nvGrpSpPr>
            <p:cNvPr id="49160" name="组合 1"/>
            <p:cNvGrpSpPr>
              <a:grpSpLocks/>
            </p:cNvGrpSpPr>
            <p:nvPr/>
          </p:nvGrpSpPr>
          <p:grpSpPr bwMode="auto">
            <a:xfrm>
              <a:off x="0" y="0"/>
              <a:ext cx="12192000" cy="6946533"/>
              <a:chOff x="0" y="0"/>
              <a:chExt cx="12192000" cy="6946533"/>
            </a:xfrm>
          </p:grpSpPr>
          <p:sp>
            <p:nvSpPr>
              <p:cNvPr id="3" name="矩形 2">
                <a:extLst/>
              </p:cNvPr>
              <p:cNvSpPr/>
              <p:nvPr/>
            </p:nvSpPr>
            <p:spPr>
              <a:xfrm>
                <a:off x="457" y="0"/>
                <a:ext cx="12191473" cy="6945807"/>
              </a:xfrm>
              <a:prstGeom prst="rect">
                <a:avLst/>
              </a:prstGeom>
              <a:solidFill>
                <a:srgbClr val="F8E9C4"/>
              </a:solidFill>
              <a:ln>
                <a:solidFill>
                  <a:srgbClr val="CFA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  <p:sp>
            <p:nvSpPr>
              <p:cNvPr id="4" name="矩形: 圆角 3">
                <a:extLst/>
              </p:cNvPr>
              <p:cNvSpPr/>
              <p:nvPr/>
            </p:nvSpPr>
            <p:spPr>
              <a:xfrm>
                <a:off x="379854" y="352450"/>
                <a:ext cx="11497765" cy="6504451"/>
              </a:xfrm>
              <a:prstGeom prst="roundRect">
                <a:avLst/>
              </a:prstGeom>
              <a:solidFill>
                <a:srgbClr val="DBE4ED"/>
              </a:solidFill>
              <a:ln>
                <a:solidFill>
                  <a:srgbClr val="DBE4E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</p:grpSp>
        <p:pic>
          <p:nvPicPr>
            <p:cNvPr id="49161" name="图片 4"/>
            <p:cNvPicPr>
              <a:picLocks noChangeAspect="1"/>
            </p:cNvPicPr>
            <p:nvPr/>
          </p:nvPicPr>
          <p:blipFill>
            <a:blip r:embed="rId2"/>
            <a:srcRect t="61063" r="8388" b="18951"/>
            <a:stretch>
              <a:fillRect/>
            </a:stretch>
          </p:blipFill>
          <p:spPr bwMode="auto">
            <a:xfrm>
              <a:off x="-201146" y="5355844"/>
              <a:ext cx="12397838" cy="161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154" name="Rectangle 7"/>
          <p:cNvSpPr>
            <a:spLocks noChangeArrowheads="1"/>
          </p:cNvSpPr>
          <p:nvPr/>
        </p:nvSpPr>
        <p:spPr bwMode="auto">
          <a:xfrm>
            <a:off x="927893" y="665858"/>
            <a:ext cx="5318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學習注意事項</a:t>
            </a:r>
            <a:endParaRPr lang="en-US" altLang="zh-CN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9156" name="Rectangle 11"/>
          <p:cNvSpPr>
            <a:spLocks noChangeArrowheads="1"/>
          </p:cNvSpPr>
          <p:nvPr/>
        </p:nvSpPr>
        <p:spPr bwMode="auto">
          <a:xfrm>
            <a:off x="0" y="274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9157" name="Rectangle 12"/>
          <p:cNvSpPr>
            <a:spLocks noChangeArrowheads="1"/>
          </p:cNvSpPr>
          <p:nvPr/>
        </p:nvSpPr>
        <p:spPr bwMode="auto">
          <a:xfrm>
            <a:off x="0" y="2749550"/>
            <a:ext cx="12192000" cy="0"/>
          </a:xfrm>
          <a:prstGeom prst="rect">
            <a:avLst/>
          </a:prstGeom>
          <a:solidFill>
            <a:srgbClr val="E8EBF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9158" name="Rectangle 24"/>
          <p:cNvSpPr>
            <a:spLocks noChangeArrowheads="1"/>
          </p:cNvSpPr>
          <p:nvPr/>
        </p:nvSpPr>
        <p:spPr bwMode="auto">
          <a:xfrm>
            <a:off x="0" y="3848100"/>
            <a:ext cx="220663" cy="260350"/>
          </a:xfrm>
          <a:prstGeom prst="rect">
            <a:avLst/>
          </a:prstGeom>
          <a:solidFill>
            <a:srgbClr val="E8EBF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1100">
                <a:latin typeface="等线"/>
              </a:rPr>
              <a:t> </a:t>
            </a:r>
            <a:endParaRPr lang="zh-CN" altLang="en-US">
              <a:latin typeface="等线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r="9184" b="11517"/>
          <a:stretch>
            <a:fillRect/>
          </a:stretch>
        </p:blipFill>
        <p:spPr bwMode="auto">
          <a:xfrm>
            <a:off x="8487508" y="4461789"/>
            <a:ext cx="3059113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內容版面配置區 2"/>
          <p:cNvSpPr txBox="1">
            <a:spLocks/>
          </p:cNvSpPr>
          <p:nvPr/>
        </p:nvSpPr>
        <p:spPr>
          <a:xfrm>
            <a:off x="937189" y="1457386"/>
            <a:ext cx="10459520" cy="457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4.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大手牽小手，認識新環境</a:t>
            </a: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zh-TW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★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利用假日造訪校園，帶寶貝認識新的學校環境，一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年級教室、廁所、遊樂器材區等最常使用的場所。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★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可邊逛校園邊帶入國小規範。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endParaRPr kumimoji="0" lang="en-US" altLang="zh-TW" sz="3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5.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練習等待與專注</a:t>
            </a:r>
            <a:endParaRPr kumimoji="0" lang="en-US" altLang="zh-TW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zh-TW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★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從專心坐在座位上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分鐘開始練習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★</a:t>
            </a:r>
            <a:r>
              <a:rPr kumimoji="0" lang="zh-TW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讓寶貝練習坐在座位上，做自己喜歡做的事。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384048" marR="0" lvl="0" indent="-384048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Char char="■"/>
              <a:tabLst/>
              <a:defRPr/>
            </a:pP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034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组合 9"/>
          <p:cNvGrpSpPr>
            <a:grpSpLocks/>
          </p:cNvGrpSpPr>
          <p:nvPr/>
        </p:nvGrpSpPr>
        <p:grpSpPr bwMode="auto">
          <a:xfrm>
            <a:off x="-206375" y="0"/>
            <a:ext cx="12398375" cy="6967538"/>
            <a:chOff x="-201146" y="0"/>
            <a:chExt cx="12397838" cy="6968034"/>
          </a:xfrm>
        </p:grpSpPr>
        <p:grpSp>
          <p:nvGrpSpPr>
            <p:cNvPr id="49160" name="组合 1"/>
            <p:cNvGrpSpPr>
              <a:grpSpLocks/>
            </p:cNvGrpSpPr>
            <p:nvPr/>
          </p:nvGrpSpPr>
          <p:grpSpPr bwMode="auto">
            <a:xfrm>
              <a:off x="0" y="0"/>
              <a:ext cx="12192000" cy="6946533"/>
              <a:chOff x="0" y="0"/>
              <a:chExt cx="12192000" cy="6946533"/>
            </a:xfrm>
          </p:grpSpPr>
          <p:sp>
            <p:nvSpPr>
              <p:cNvPr id="3" name="矩形 2">
                <a:extLst/>
              </p:cNvPr>
              <p:cNvSpPr/>
              <p:nvPr/>
            </p:nvSpPr>
            <p:spPr>
              <a:xfrm>
                <a:off x="457" y="0"/>
                <a:ext cx="12191473" cy="6945807"/>
              </a:xfrm>
              <a:prstGeom prst="rect">
                <a:avLst/>
              </a:prstGeom>
              <a:solidFill>
                <a:srgbClr val="F8E9C4"/>
              </a:solidFill>
              <a:ln>
                <a:solidFill>
                  <a:srgbClr val="CFA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  <p:sp>
            <p:nvSpPr>
              <p:cNvPr id="4" name="矩形: 圆角 3">
                <a:extLst/>
              </p:cNvPr>
              <p:cNvSpPr/>
              <p:nvPr/>
            </p:nvSpPr>
            <p:spPr>
              <a:xfrm>
                <a:off x="379854" y="352450"/>
                <a:ext cx="11497765" cy="6504451"/>
              </a:xfrm>
              <a:prstGeom prst="roundRect">
                <a:avLst/>
              </a:prstGeom>
              <a:solidFill>
                <a:srgbClr val="DBE4ED"/>
              </a:solidFill>
              <a:ln>
                <a:solidFill>
                  <a:srgbClr val="DBE4E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</p:grpSp>
        <p:pic>
          <p:nvPicPr>
            <p:cNvPr id="49161" name="图片 4"/>
            <p:cNvPicPr>
              <a:picLocks noChangeAspect="1"/>
            </p:cNvPicPr>
            <p:nvPr/>
          </p:nvPicPr>
          <p:blipFill>
            <a:blip r:embed="rId2"/>
            <a:srcRect t="61063" r="8388" b="18951"/>
            <a:stretch>
              <a:fillRect/>
            </a:stretch>
          </p:blipFill>
          <p:spPr bwMode="auto">
            <a:xfrm>
              <a:off x="-201146" y="5355844"/>
              <a:ext cx="12397838" cy="161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154" name="Rectangle 7"/>
          <p:cNvSpPr>
            <a:spLocks noChangeArrowheads="1"/>
          </p:cNvSpPr>
          <p:nvPr/>
        </p:nvSpPr>
        <p:spPr bwMode="auto">
          <a:xfrm>
            <a:off x="927893" y="665858"/>
            <a:ext cx="5318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學習注意事項</a:t>
            </a:r>
            <a:endParaRPr lang="en-US" altLang="zh-CN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9156" name="Rectangle 11"/>
          <p:cNvSpPr>
            <a:spLocks noChangeArrowheads="1"/>
          </p:cNvSpPr>
          <p:nvPr/>
        </p:nvSpPr>
        <p:spPr bwMode="auto">
          <a:xfrm>
            <a:off x="0" y="274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9157" name="Rectangle 12"/>
          <p:cNvSpPr>
            <a:spLocks noChangeArrowheads="1"/>
          </p:cNvSpPr>
          <p:nvPr/>
        </p:nvSpPr>
        <p:spPr bwMode="auto">
          <a:xfrm>
            <a:off x="0" y="2749550"/>
            <a:ext cx="12192000" cy="0"/>
          </a:xfrm>
          <a:prstGeom prst="rect">
            <a:avLst/>
          </a:prstGeom>
          <a:solidFill>
            <a:srgbClr val="E8EBF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9158" name="Rectangle 24"/>
          <p:cNvSpPr>
            <a:spLocks noChangeArrowheads="1"/>
          </p:cNvSpPr>
          <p:nvPr/>
        </p:nvSpPr>
        <p:spPr bwMode="auto">
          <a:xfrm>
            <a:off x="0" y="3848100"/>
            <a:ext cx="220663" cy="260350"/>
          </a:xfrm>
          <a:prstGeom prst="rect">
            <a:avLst/>
          </a:prstGeom>
          <a:solidFill>
            <a:srgbClr val="E8EBF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1100">
                <a:latin typeface="等线"/>
              </a:rPr>
              <a:t> </a:t>
            </a:r>
            <a:endParaRPr lang="zh-CN" altLang="en-US">
              <a:latin typeface="等线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927893" y="1297901"/>
            <a:ext cx="9206070" cy="5100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r>
              <a:rPr kumimoji="0"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kumimoji="0"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建立上下課的「時間感」</a:t>
            </a:r>
            <a:endParaRPr kumimoji="0" lang="en-US" altLang="zh-TW" sz="28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r>
              <a:rPr kumimoji="0" lang="zh-TW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kumimoji="0"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一堂課</a:t>
            </a:r>
            <a:r>
              <a:rPr kumimoji="0"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kumimoji="0"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kumimoji="0"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重點在學習，非遊戲時間。</a:t>
            </a:r>
            <a:endParaRPr kumimoji="0"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r>
              <a:rPr kumimoji="0" lang="zh-TW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kumimoji="0"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下課只有</a:t>
            </a:r>
            <a:r>
              <a:rPr kumimoji="0" lang="en-US" altLang="zh-TW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kumimoji="0" lang="zh-TW" altLang="en-US" sz="2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kumimoji="0"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喝水、上廁所、探索校園。</a:t>
            </a:r>
            <a:endParaRPr kumimoji="0" lang="en-US" altLang="zh-TW" sz="28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r>
              <a:rPr kumimoji="0" lang="zh-TW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小學的作息以學校鐘聲為最高指導原則，剛上小學</a:t>
            </a:r>
            <a:endParaRPr kumimoji="0"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r>
              <a:rPr kumimoji="0" lang="zh-TW" altLang="en-US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的新生對時間是沒有概念的。父母可以幫忙建立</a:t>
            </a:r>
            <a:endParaRPr kumimoji="0"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r>
              <a:rPr kumimoji="0" lang="zh-TW" altLang="en-US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「時間感」，實際帶寶貝校園走一遍，了解最近的</a:t>
            </a:r>
            <a:endParaRPr kumimoji="0"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r>
              <a:rPr kumimoji="0" lang="zh-TW" altLang="en-US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廁所在哪裡</a:t>
            </a:r>
            <a:r>
              <a:rPr kumimoji="0"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來回大概要多久</a:t>
            </a:r>
            <a:r>
              <a:rPr kumimoji="0" lang="en-US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endParaRPr kumimoji="0"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r>
              <a:rPr kumimoji="0" lang="en-US" altLang="zh-TW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kumimoji="0" lang="zh-TW" altLang="en-US" sz="28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教寶貝聽懂「小學老師說」</a:t>
            </a:r>
            <a:endParaRPr kumimoji="0" lang="en-US" altLang="zh-TW" sz="28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r>
              <a:rPr kumimoji="0" lang="zh-TW" altLang="zh-TW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父母要讓寶貝知道教室規矩和幼兒園的差異，了解</a:t>
            </a:r>
            <a:endParaRPr kumimoji="0"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r>
              <a:rPr kumimoji="0" lang="zh-TW" altLang="en-US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原來小學老師的規定是這樣，老師是這個意思，可</a:t>
            </a:r>
            <a:endParaRPr kumimoji="0"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r>
              <a:rPr kumimoji="0" lang="zh-TW" altLang="en-US" sz="2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以幫助寶貝適應新生活。</a:t>
            </a:r>
            <a:endParaRPr kumimoji="0" lang="en-US" altLang="zh-TW" sz="2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</a:pPr>
            <a:endParaRPr kumimoji="0" lang="en-US" altLang="zh-TW" sz="28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5734" y="1400723"/>
            <a:ext cx="2005758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06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组合 9"/>
          <p:cNvGrpSpPr>
            <a:grpSpLocks/>
          </p:cNvGrpSpPr>
          <p:nvPr/>
        </p:nvGrpSpPr>
        <p:grpSpPr bwMode="auto">
          <a:xfrm>
            <a:off x="-206375" y="0"/>
            <a:ext cx="12398375" cy="6967538"/>
            <a:chOff x="-201146" y="0"/>
            <a:chExt cx="12397838" cy="6968034"/>
          </a:xfrm>
        </p:grpSpPr>
        <p:grpSp>
          <p:nvGrpSpPr>
            <p:cNvPr id="49160" name="组合 1"/>
            <p:cNvGrpSpPr>
              <a:grpSpLocks/>
            </p:cNvGrpSpPr>
            <p:nvPr/>
          </p:nvGrpSpPr>
          <p:grpSpPr bwMode="auto">
            <a:xfrm>
              <a:off x="0" y="0"/>
              <a:ext cx="12192000" cy="6946533"/>
              <a:chOff x="0" y="0"/>
              <a:chExt cx="12192000" cy="6946533"/>
            </a:xfrm>
          </p:grpSpPr>
          <p:sp>
            <p:nvSpPr>
              <p:cNvPr id="3" name="矩形 2">
                <a:extLst/>
              </p:cNvPr>
              <p:cNvSpPr/>
              <p:nvPr/>
            </p:nvSpPr>
            <p:spPr>
              <a:xfrm>
                <a:off x="457" y="0"/>
                <a:ext cx="12191473" cy="6945807"/>
              </a:xfrm>
              <a:prstGeom prst="rect">
                <a:avLst/>
              </a:prstGeom>
              <a:solidFill>
                <a:srgbClr val="F8E9C4"/>
              </a:solidFill>
              <a:ln>
                <a:solidFill>
                  <a:srgbClr val="CFA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  <p:sp>
            <p:nvSpPr>
              <p:cNvPr id="4" name="矩形: 圆角 3">
                <a:extLst/>
              </p:cNvPr>
              <p:cNvSpPr/>
              <p:nvPr/>
            </p:nvSpPr>
            <p:spPr>
              <a:xfrm>
                <a:off x="379854" y="352450"/>
                <a:ext cx="11497765" cy="6504451"/>
              </a:xfrm>
              <a:prstGeom prst="roundRect">
                <a:avLst/>
              </a:prstGeom>
              <a:solidFill>
                <a:srgbClr val="DBE4ED"/>
              </a:solidFill>
              <a:ln>
                <a:solidFill>
                  <a:srgbClr val="DBE4E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</p:grpSp>
        <p:pic>
          <p:nvPicPr>
            <p:cNvPr id="49161" name="图片 4"/>
            <p:cNvPicPr>
              <a:picLocks noChangeAspect="1"/>
            </p:cNvPicPr>
            <p:nvPr/>
          </p:nvPicPr>
          <p:blipFill>
            <a:blip r:embed="rId2"/>
            <a:srcRect t="61063" r="8388" b="18951"/>
            <a:stretch>
              <a:fillRect/>
            </a:stretch>
          </p:blipFill>
          <p:spPr bwMode="auto">
            <a:xfrm>
              <a:off x="-201146" y="5355844"/>
              <a:ext cx="12397838" cy="161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154" name="Rectangle 7"/>
          <p:cNvSpPr>
            <a:spLocks noChangeArrowheads="1"/>
          </p:cNvSpPr>
          <p:nvPr/>
        </p:nvSpPr>
        <p:spPr bwMode="auto">
          <a:xfrm>
            <a:off x="927893" y="665858"/>
            <a:ext cx="5318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學習注意事項</a:t>
            </a:r>
            <a:endParaRPr lang="en-US" altLang="zh-CN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9156" name="Rectangle 11"/>
          <p:cNvSpPr>
            <a:spLocks noChangeArrowheads="1"/>
          </p:cNvSpPr>
          <p:nvPr/>
        </p:nvSpPr>
        <p:spPr bwMode="auto">
          <a:xfrm>
            <a:off x="0" y="274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9157" name="Rectangle 12"/>
          <p:cNvSpPr>
            <a:spLocks noChangeArrowheads="1"/>
          </p:cNvSpPr>
          <p:nvPr/>
        </p:nvSpPr>
        <p:spPr bwMode="auto">
          <a:xfrm>
            <a:off x="0" y="2749550"/>
            <a:ext cx="12192000" cy="0"/>
          </a:xfrm>
          <a:prstGeom prst="rect">
            <a:avLst/>
          </a:prstGeom>
          <a:solidFill>
            <a:srgbClr val="E8EBF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9158" name="Rectangle 24"/>
          <p:cNvSpPr>
            <a:spLocks noChangeArrowheads="1"/>
          </p:cNvSpPr>
          <p:nvPr/>
        </p:nvSpPr>
        <p:spPr bwMode="auto">
          <a:xfrm>
            <a:off x="0" y="3848100"/>
            <a:ext cx="220663" cy="260350"/>
          </a:xfrm>
          <a:prstGeom prst="rect">
            <a:avLst/>
          </a:prstGeom>
          <a:solidFill>
            <a:srgbClr val="E8EBF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1100">
                <a:latin typeface="等线"/>
              </a:rPr>
              <a:t> </a:t>
            </a:r>
            <a:endParaRPr lang="zh-CN" altLang="en-US">
              <a:latin typeface="等线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r="9184" b="11517"/>
          <a:stretch>
            <a:fillRect/>
          </a:stretch>
        </p:blipFill>
        <p:spPr bwMode="auto">
          <a:xfrm>
            <a:off x="8487508" y="4461789"/>
            <a:ext cx="3059113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927893" y="1514972"/>
            <a:ext cx="1073799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800" b="1" dirty="0" smtClean="0">
                <a:solidFill>
                  <a:prstClr val="black"/>
                </a:solidFill>
                <a:latin typeface="微軟正黑體"/>
                <a:ea typeface="微軟正黑體" panose="020B0604030504040204" pitchFamily="34" charset="-120"/>
                <a:cs typeface="+mn-cs"/>
              </a:rPr>
              <a:t>8.</a:t>
            </a:r>
            <a:r>
              <a:rPr kumimoji="0" lang="zh-TW" altLang="en-US" sz="2800" b="1" dirty="0">
                <a:solidFill>
                  <a:prstClr val="black"/>
                </a:solidFill>
                <a:latin typeface="微軟正黑體"/>
                <a:ea typeface="微軟正黑體" panose="020B0604030504040204" pitchFamily="34" charset="-120"/>
                <a:cs typeface="+mn-cs"/>
              </a:rPr>
              <a:t>每週二是全天</a:t>
            </a:r>
            <a:r>
              <a:rPr kumimoji="0" lang="zh-TW" altLang="en-US" sz="2800" b="1" dirty="0" smtClean="0">
                <a:solidFill>
                  <a:prstClr val="black"/>
                </a:solidFill>
                <a:latin typeface="微軟正黑體"/>
                <a:ea typeface="微軟正黑體" panose="020B0604030504040204" pitchFamily="34" charset="-120"/>
                <a:cs typeface="+mn-cs"/>
              </a:rPr>
              <a:t>課，其餘週一、三、四、五是半天課</a:t>
            </a:r>
            <a:endParaRPr kumimoji="0" lang="en-US" altLang="zh-TW" sz="2800" b="1" dirty="0" smtClean="0">
              <a:solidFill>
                <a:prstClr val="black"/>
              </a:solidFill>
              <a:latin typeface="微軟正黑體"/>
              <a:ea typeface="微軟正黑體" panose="020B0604030504040204" pitchFamily="34" charset="-120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b="1" dirty="0" smtClean="0">
                <a:solidFill>
                  <a:prstClr val="black"/>
                </a:solidFill>
                <a:latin typeface="微軟正黑體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zh-TW" sz="2800" dirty="0" smtClean="0">
                <a:solidFill>
                  <a:prstClr val="black"/>
                </a:solidFill>
                <a:latin typeface="微軟正黑體"/>
                <a:ea typeface="微軟正黑體" panose="020B0604030504040204" pitchFamily="34" charset="-120"/>
                <a:cs typeface="+mn-cs"/>
              </a:rPr>
              <a:t>★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微軟正黑體"/>
                <a:ea typeface="微軟正黑體" panose="020B0604030504040204" pitchFamily="34" charset="-120"/>
                <a:cs typeface="+mn-cs"/>
              </a:rPr>
              <a:t>安排合宜課後活動，學校也有提供課後照顧課程。</a:t>
            </a:r>
            <a:endParaRPr kumimoji="0" lang="en-US" altLang="zh-TW" sz="2800" dirty="0" smtClean="0">
              <a:solidFill>
                <a:prstClr val="black"/>
              </a:solidFill>
              <a:latin typeface="微軟正黑體"/>
              <a:ea typeface="微軟正黑體" panose="020B0604030504040204" pitchFamily="34" charset="-120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b="1" dirty="0" smtClean="0">
                <a:solidFill>
                  <a:prstClr val="black"/>
                </a:solidFill>
                <a:latin typeface="微軟正黑體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zh-TW" sz="2800" dirty="0" smtClean="0">
                <a:solidFill>
                  <a:prstClr val="black"/>
                </a:solidFill>
                <a:latin typeface="微軟正黑體"/>
                <a:ea typeface="微軟正黑體" panose="020B0604030504040204" pitchFamily="34" charset="-120"/>
                <a:cs typeface="+mn-cs"/>
              </a:rPr>
              <a:t>★</a:t>
            </a:r>
            <a:r>
              <a:rPr kumimoji="0" lang="zh-TW" altLang="en-US" sz="2800" dirty="0" smtClean="0">
                <a:solidFill>
                  <a:prstClr val="black"/>
                </a:solidFill>
                <a:latin typeface="微軟正黑體"/>
                <a:ea typeface="微軟正黑體" panose="020B0604030504040204" pitchFamily="34" charset="-120"/>
                <a:cs typeface="+mn-cs"/>
              </a:rPr>
              <a:t>週二午休在教室趴睡。</a:t>
            </a:r>
            <a:endParaRPr kumimoji="0" lang="en-US" altLang="zh-TW" sz="2800" dirty="0" smtClean="0">
              <a:solidFill>
                <a:prstClr val="black"/>
              </a:solidFill>
              <a:latin typeface="微軟正黑體"/>
              <a:ea typeface="微軟正黑體" panose="020B0604030504040204" pitchFamily="34" charset="-120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altLang="zh-TW" sz="2800" dirty="0" smtClean="0">
              <a:solidFill>
                <a:prstClr val="black"/>
              </a:solidFill>
              <a:latin typeface="微軟正黑體"/>
              <a:ea typeface="微軟正黑體" panose="020B0604030504040204" pitchFamily="34" charset="-120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800" b="1" dirty="0" smtClean="0">
                <a:solidFill>
                  <a:prstClr val="black"/>
                </a:solidFill>
                <a:latin typeface="微軟正黑體"/>
                <a:ea typeface="微軟正黑體" panose="020B0604030504040204" pitchFamily="34" charset="-120"/>
                <a:cs typeface="+mn-cs"/>
              </a:rPr>
              <a:t>9.</a:t>
            </a:r>
            <a:r>
              <a:rPr kumimoji="0" lang="zh-TW" altLang="en-US" sz="2800" b="1" dirty="0" smtClean="0">
                <a:solidFill>
                  <a:prstClr val="black"/>
                </a:solidFill>
                <a:latin typeface="微軟正黑體"/>
                <a:ea typeface="微軟正黑體" panose="020B0604030504040204" pitchFamily="34" charset="-120"/>
                <a:cs typeface="+mn-cs"/>
              </a:rPr>
              <a:t>個人課桌椅跟置物櫃</a:t>
            </a:r>
            <a:r>
              <a:rPr kumimoji="0" lang="en-US" altLang="zh-TW" sz="2800" b="1" dirty="0" smtClean="0">
                <a:solidFill>
                  <a:prstClr val="black"/>
                </a:solidFill>
                <a:latin typeface="微軟正黑體"/>
                <a:ea typeface="微軟正黑體" panose="020B0604030504040204" pitchFamily="34" charset="-120"/>
                <a:cs typeface="+mn-cs"/>
              </a:rPr>
              <a:t>:</a:t>
            </a:r>
            <a:r>
              <a:rPr kumimoji="0" lang="zh-TW" altLang="en-US" sz="2800" b="1" dirty="0" smtClean="0">
                <a:solidFill>
                  <a:prstClr val="black"/>
                </a:solidFill>
                <a:latin typeface="微軟正黑體"/>
                <a:ea typeface="微軟正黑體" panose="020B0604030504040204" pitchFamily="34" charset="-120"/>
                <a:cs typeface="+mn-cs"/>
              </a:rPr>
              <a:t>工欲善其事，必先利其器。學會管理好自己  </a:t>
            </a:r>
            <a:endParaRPr kumimoji="0" lang="en-US" altLang="zh-TW" sz="2800" b="1" dirty="0" smtClean="0">
              <a:solidFill>
                <a:prstClr val="black"/>
              </a:solidFill>
              <a:latin typeface="微軟正黑體"/>
              <a:ea typeface="微軟正黑體" panose="020B0604030504040204" pitchFamily="34" charset="-120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b="1" dirty="0">
                <a:solidFill>
                  <a:prstClr val="black"/>
                </a:solidFill>
                <a:latin typeface="微軟正黑體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2800" b="1" dirty="0" smtClean="0">
                <a:solidFill>
                  <a:prstClr val="black"/>
                </a:solidFill>
                <a:latin typeface="微軟正黑體"/>
                <a:ea typeface="微軟正黑體" panose="020B0604030504040204" pitchFamily="34" charset="-120"/>
                <a:cs typeface="+mn-cs"/>
              </a:rPr>
              <a:t>  的學用品，並維持教室乾淨和</a:t>
            </a:r>
            <a:r>
              <a:rPr kumimoji="0" lang="zh-TW" altLang="en-US" sz="2800" b="1" smtClean="0">
                <a:solidFill>
                  <a:prstClr val="black"/>
                </a:solidFill>
                <a:latin typeface="微軟正黑體"/>
                <a:ea typeface="微軟正黑體" panose="020B0604030504040204" pitchFamily="34" charset="-120"/>
                <a:cs typeface="+mn-cs"/>
              </a:rPr>
              <a:t>整潔</a:t>
            </a:r>
            <a:r>
              <a:rPr kumimoji="0" lang="zh-TW" altLang="en-US" sz="2800" b="1" smtClean="0">
                <a:solidFill>
                  <a:prstClr val="black"/>
                </a:solidFill>
                <a:latin typeface="微軟正黑體"/>
                <a:ea typeface="微軟正黑體" panose="020B0604030504040204" pitchFamily="34" charset="-120"/>
                <a:cs typeface="+mn-cs"/>
              </a:rPr>
              <a:t>，學習自然就</a:t>
            </a:r>
            <a:r>
              <a:rPr kumimoji="0" lang="zh-TW" altLang="en-US" sz="2800" b="1" dirty="0" smtClean="0">
                <a:solidFill>
                  <a:prstClr val="black"/>
                </a:solidFill>
                <a:latin typeface="微軟正黑體"/>
                <a:ea typeface="微軟正黑體" panose="020B0604030504040204" pitchFamily="34" charset="-120"/>
                <a:cs typeface="+mn-cs"/>
              </a:rPr>
              <a:t>水到渠成。</a:t>
            </a:r>
            <a:endParaRPr kumimoji="0" lang="en-US" altLang="zh-TW" sz="2800" b="1" dirty="0" smtClean="0">
              <a:solidFill>
                <a:prstClr val="black"/>
              </a:solidFill>
              <a:latin typeface="微軟正黑體"/>
              <a:ea typeface="微軟正黑體" panose="020B0604030504040204" pitchFamily="34" charset="-120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b="1" dirty="0">
                <a:solidFill>
                  <a:prstClr val="black"/>
                </a:solidFill>
                <a:latin typeface="微軟正黑體"/>
                <a:ea typeface="微軟正黑體" panose="020B0604030504040204" pitchFamily="34" charset="-120"/>
                <a:cs typeface="+mn-cs"/>
              </a:rPr>
              <a:t> </a:t>
            </a:r>
            <a:endParaRPr kumimoji="0" lang="en-US" altLang="zh-TW" sz="2800" b="1" dirty="0" smtClean="0">
              <a:solidFill>
                <a:prstClr val="black"/>
              </a:solidFill>
              <a:latin typeface="微軟正黑體"/>
              <a:ea typeface="微軟正黑體" panose="020B0604030504040204" pitchFamily="34" charset="-120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800" b="1" dirty="0" smtClean="0">
                <a:solidFill>
                  <a:prstClr val="black"/>
                </a:solidFill>
                <a:latin typeface="微軟正黑體"/>
                <a:ea typeface="微軟正黑體" panose="020B0604030504040204" pitchFamily="34" charset="-120"/>
                <a:cs typeface="+mn-cs"/>
              </a:rPr>
              <a:t>10.</a:t>
            </a:r>
            <a:r>
              <a:rPr kumimoji="0" lang="zh-TW" altLang="en-US" sz="2800" b="1" dirty="0" smtClean="0">
                <a:solidFill>
                  <a:prstClr val="black"/>
                </a:solidFill>
                <a:latin typeface="微軟正黑體"/>
                <a:ea typeface="微軟正黑體" panose="020B0604030504040204" pitchFamily="34" charset="-120"/>
                <a:cs typeface="+mn-cs"/>
              </a:rPr>
              <a:t>有負責打掃區域</a:t>
            </a:r>
            <a:r>
              <a:rPr kumimoji="0" lang="en-US" altLang="zh-TW" sz="2800" b="1" dirty="0" smtClean="0">
                <a:solidFill>
                  <a:prstClr val="black"/>
                </a:solidFill>
                <a:latin typeface="微軟正黑體"/>
                <a:ea typeface="微軟正黑體" panose="020B0604030504040204" pitchFamily="34" charset="-120"/>
                <a:cs typeface="+mn-cs"/>
              </a:rPr>
              <a:t>:</a:t>
            </a:r>
            <a:r>
              <a:rPr kumimoji="0" lang="zh-TW" altLang="en-US" sz="2800" b="1" dirty="0" smtClean="0">
                <a:solidFill>
                  <a:prstClr val="black"/>
                </a:solidFill>
                <a:latin typeface="微軟正黑體"/>
                <a:ea typeface="微軟正黑體" panose="020B0604030504040204" pitchFamily="34" charset="-120"/>
                <a:cs typeface="+mn-cs"/>
              </a:rPr>
              <a:t>先學會使用抹布，掃把等用品。</a:t>
            </a:r>
            <a:endParaRPr kumimoji="0" lang="en-US" altLang="zh-TW" sz="2800" b="1" dirty="0" smtClean="0">
              <a:solidFill>
                <a:prstClr val="black"/>
              </a:solidFill>
              <a:latin typeface="微軟正黑體"/>
              <a:ea typeface="微軟正黑體" panose="020B0604030504040204" pitchFamily="34" charset="-120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altLang="zh-TW" sz="2800" b="1" dirty="0">
              <a:solidFill>
                <a:prstClr val="black"/>
              </a:solidFill>
              <a:latin typeface="微軟正黑體"/>
              <a:ea typeface="微軟正黑體" panose="020B0604030504040204" pitchFamily="34" charset="-120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800" b="1" dirty="0" smtClean="0">
                <a:solidFill>
                  <a:prstClr val="black"/>
                </a:solidFill>
                <a:latin typeface="微軟正黑體"/>
                <a:ea typeface="微軟正黑體" panose="020B0604030504040204" pitchFamily="34" charset="-120"/>
                <a:cs typeface="+mn-cs"/>
              </a:rPr>
              <a:t>11.</a:t>
            </a:r>
            <a:r>
              <a:rPr kumimoji="0" lang="zh-TW" altLang="en-US" sz="2800" b="1" dirty="0" smtClean="0">
                <a:solidFill>
                  <a:prstClr val="black"/>
                </a:solidFill>
                <a:latin typeface="微軟正黑體"/>
                <a:ea typeface="微軟正黑體" panose="020B0604030504040204" pitchFamily="34" charset="-120"/>
                <a:cs typeface="+mn-cs"/>
              </a:rPr>
              <a:t>寶貝們的郵局存簿影本，註冊費、簿冊費、獎學金</a:t>
            </a:r>
            <a:endParaRPr kumimoji="0" lang="en-US" altLang="zh-TW" sz="2800" b="1" dirty="0" smtClean="0">
              <a:solidFill>
                <a:prstClr val="black"/>
              </a:solidFill>
              <a:latin typeface="微軟正黑體"/>
              <a:ea typeface="微軟正黑體" panose="020B0604030504040204" pitchFamily="34" charset="-120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800" b="1" dirty="0">
                <a:solidFill>
                  <a:prstClr val="black"/>
                </a:solidFill>
                <a:latin typeface="微軟正黑體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2800" b="1" dirty="0" smtClean="0">
                <a:solidFill>
                  <a:prstClr val="black"/>
                </a:solidFill>
                <a:latin typeface="微軟正黑體"/>
                <a:ea typeface="微軟正黑體" panose="020B0604030504040204" pitchFamily="34" charset="-120"/>
                <a:cs typeface="+mn-cs"/>
              </a:rPr>
              <a:t>     等轉帳使用。</a:t>
            </a:r>
            <a:endParaRPr kumimoji="0" lang="en-US" altLang="zh-TW" sz="2800" dirty="0" smtClean="0">
              <a:solidFill>
                <a:prstClr val="black"/>
              </a:solidFill>
              <a:latin typeface="微軟正黑體"/>
              <a:ea typeface="微軟正黑體" panose="020B0604030504040204" pitchFamily="34" charset="-120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altLang="zh-TW" sz="2800" b="1" dirty="0" smtClean="0">
              <a:solidFill>
                <a:prstClr val="black"/>
              </a:solidFill>
              <a:latin typeface="微軟正黑體"/>
              <a:ea typeface="微軟正黑體" panose="020B0604030504040204" pitchFamily="34" charset="-120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altLang="zh-TW" sz="2800" b="1" dirty="0">
              <a:solidFill>
                <a:prstClr val="black"/>
              </a:solidFill>
              <a:latin typeface="微軟正黑體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594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组合 9"/>
          <p:cNvGrpSpPr>
            <a:grpSpLocks/>
          </p:cNvGrpSpPr>
          <p:nvPr/>
        </p:nvGrpSpPr>
        <p:grpSpPr bwMode="auto">
          <a:xfrm>
            <a:off x="-206375" y="0"/>
            <a:ext cx="12398375" cy="6967538"/>
            <a:chOff x="-201146" y="0"/>
            <a:chExt cx="12397838" cy="6968034"/>
          </a:xfrm>
        </p:grpSpPr>
        <p:grpSp>
          <p:nvGrpSpPr>
            <p:cNvPr id="51210" name="组合 1"/>
            <p:cNvGrpSpPr>
              <a:grpSpLocks/>
            </p:cNvGrpSpPr>
            <p:nvPr/>
          </p:nvGrpSpPr>
          <p:grpSpPr bwMode="auto">
            <a:xfrm>
              <a:off x="0" y="0"/>
              <a:ext cx="12192000" cy="6946533"/>
              <a:chOff x="0" y="0"/>
              <a:chExt cx="12192000" cy="6946533"/>
            </a:xfrm>
          </p:grpSpPr>
          <p:sp>
            <p:nvSpPr>
              <p:cNvPr id="3" name="矩形 2">
                <a:extLst/>
              </p:cNvPr>
              <p:cNvSpPr/>
              <p:nvPr/>
            </p:nvSpPr>
            <p:spPr>
              <a:xfrm>
                <a:off x="457" y="0"/>
                <a:ext cx="12191473" cy="6945807"/>
              </a:xfrm>
              <a:prstGeom prst="rect">
                <a:avLst/>
              </a:prstGeom>
              <a:solidFill>
                <a:srgbClr val="F8E9C4"/>
              </a:solidFill>
              <a:ln>
                <a:solidFill>
                  <a:srgbClr val="CFA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  <p:sp>
            <p:nvSpPr>
              <p:cNvPr id="4" name="矩形: 圆角 3">
                <a:extLst/>
              </p:cNvPr>
              <p:cNvSpPr/>
              <p:nvPr/>
            </p:nvSpPr>
            <p:spPr>
              <a:xfrm>
                <a:off x="379854" y="352450"/>
                <a:ext cx="11497765" cy="6504451"/>
              </a:xfrm>
              <a:prstGeom prst="roundRect">
                <a:avLst/>
              </a:prstGeom>
              <a:solidFill>
                <a:srgbClr val="DBE4ED"/>
              </a:solidFill>
              <a:ln>
                <a:solidFill>
                  <a:srgbClr val="DBE4E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</p:grpSp>
        <p:pic>
          <p:nvPicPr>
            <p:cNvPr id="51211" name="图片 4"/>
            <p:cNvPicPr>
              <a:picLocks noChangeAspect="1"/>
            </p:cNvPicPr>
            <p:nvPr/>
          </p:nvPicPr>
          <p:blipFill>
            <a:blip r:embed="rId2"/>
            <a:srcRect t="61063" r="8388" b="18951"/>
            <a:stretch>
              <a:fillRect/>
            </a:stretch>
          </p:blipFill>
          <p:spPr bwMode="auto">
            <a:xfrm>
              <a:off x="-201146" y="5355844"/>
              <a:ext cx="12397838" cy="161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5911850" y="2876550"/>
            <a:ext cx="5764213" cy="2947988"/>
            <a:chOff x="2465778" y="1511493"/>
            <a:chExt cx="4516871" cy="2123770"/>
          </a:xfrm>
        </p:grpSpPr>
        <p:pic>
          <p:nvPicPr>
            <p:cNvPr id="51207" name="图片 7"/>
            <p:cNvPicPr>
              <a:picLocks noChangeAspect="1"/>
            </p:cNvPicPr>
            <p:nvPr/>
          </p:nvPicPr>
          <p:blipFill>
            <a:blip r:embed="rId3"/>
            <a:srcRect l="39825" t="45161" r="2792" b="33548"/>
            <a:stretch>
              <a:fillRect/>
            </a:stretch>
          </p:blipFill>
          <p:spPr bwMode="auto">
            <a:xfrm>
              <a:off x="3089673" y="1511493"/>
              <a:ext cx="3892976" cy="2050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8" name="图片 8"/>
            <p:cNvPicPr>
              <a:picLocks noChangeAspect="1"/>
            </p:cNvPicPr>
            <p:nvPr/>
          </p:nvPicPr>
          <p:blipFill>
            <a:blip r:embed="rId4"/>
            <a:srcRect l="20952" t="40739" r="34602"/>
            <a:stretch>
              <a:fillRect/>
            </a:stretch>
          </p:blipFill>
          <p:spPr bwMode="auto">
            <a:xfrm>
              <a:off x="2465778" y="1646883"/>
              <a:ext cx="2094271" cy="1988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9" name="图片 10"/>
            <p:cNvPicPr>
              <a:picLocks noChangeAspect="1"/>
            </p:cNvPicPr>
            <p:nvPr/>
          </p:nvPicPr>
          <p:blipFill>
            <a:blip r:embed="rId5"/>
            <a:srcRect l="8910" t="47307" r="68433" b="20767"/>
            <a:stretch>
              <a:fillRect/>
            </a:stretch>
          </p:blipFill>
          <p:spPr bwMode="auto">
            <a:xfrm>
              <a:off x="5198694" y="1792288"/>
              <a:ext cx="897306" cy="950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 l="11412" t="51880" r="74158" b="40858"/>
          <a:stretch>
            <a:fillRect/>
          </a:stretch>
        </p:blipFill>
        <p:spPr bwMode="auto">
          <a:xfrm rot="7573834" flipV="1">
            <a:off x="5214144" y="5731669"/>
            <a:ext cx="13731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814763" y="2319338"/>
            <a:ext cx="246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kumimoji="0" lang="en-US" altLang="zh-CN" sz="4000" b="1" dirty="0" err="1">
                <a:latin typeface="微軟正黑體" pitchFamily="34" charset="-120"/>
                <a:ea typeface="微軟正黑體" pitchFamily="34" charset="-120"/>
                <a:sym typeface="+mn-lt"/>
              </a:rPr>
              <a:t>PART.0</a:t>
            </a:r>
            <a:r>
              <a:rPr kumimoji="0" lang="en-US" altLang="zh-TW" sz="4000" b="1" dirty="0" err="1">
                <a:latin typeface="微軟正黑體" pitchFamily="34" charset="-120"/>
                <a:ea typeface="微軟正黑體" pitchFamily="34" charset="-120"/>
                <a:sym typeface="+mn-lt"/>
              </a:rPr>
              <a:t>4</a:t>
            </a:r>
            <a:endParaRPr kumimoji="0" lang="zh-CN" altLang="en-US" sz="4000" b="1" dirty="0">
              <a:latin typeface="微軟正黑體" pitchFamily="34" charset="-120"/>
              <a:ea typeface="微軟正黑體" pitchFamily="34" charset="-120"/>
              <a:sym typeface="+mn-lt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481138" y="3200400"/>
            <a:ext cx="4856162" cy="89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kumimoji="0" lang="en-US" altLang="zh-TW" sz="4800" b="1" dirty="0" smtClean="0">
                <a:ea typeface="微軟正黑體" pitchFamily="34" charset="-120"/>
                <a:sym typeface="+mn-lt"/>
              </a:rPr>
              <a:t>112</a:t>
            </a:r>
            <a:r>
              <a:rPr kumimoji="0" lang="zh-TW" altLang="en-US" sz="4800" b="1" dirty="0" smtClean="0">
                <a:ea typeface="微軟正黑體" pitchFamily="34" charset="-120"/>
                <a:sym typeface="+mn-lt"/>
              </a:rPr>
              <a:t>學年日課表</a:t>
            </a:r>
            <a:r>
              <a:rPr kumimoji="0" lang="zh-TW" altLang="en-US" sz="4800" b="1" dirty="0" smtClean="0">
                <a:sym typeface="+mn-lt"/>
              </a:rPr>
              <a:t> </a:t>
            </a:r>
            <a:r>
              <a:rPr kumimoji="0" lang="zh-TW" altLang="en-US" sz="4800" b="1" dirty="0" smtClean="0">
                <a:ea typeface="微軟正黑體" pitchFamily="34" charset="-120"/>
                <a:sym typeface="+mn-lt"/>
              </a:rPr>
              <a:t> </a:t>
            </a:r>
            <a:endParaRPr kumimoji="0" lang="zh-CN" altLang="en-US" sz="4800" b="1" dirty="0">
              <a:ea typeface="微軟正黑體" pitchFamily="34" charset="-120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rcRect l="47673" t="19794" r="23846" b="27547"/>
          <a:stretch>
            <a:fillRect/>
          </a:stretch>
        </p:blipFill>
        <p:spPr bwMode="auto">
          <a:xfrm>
            <a:off x="2498725" y="652463"/>
            <a:ext cx="1728788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3" name="组合 9"/>
          <p:cNvGrpSpPr>
            <a:grpSpLocks/>
          </p:cNvGrpSpPr>
          <p:nvPr/>
        </p:nvGrpSpPr>
        <p:grpSpPr bwMode="auto">
          <a:xfrm>
            <a:off x="-206375" y="0"/>
            <a:ext cx="12398375" cy="6967538"/>
            <a:chOff x="-201146" y="0"/>
            <a:chExt cx="12397838" cy="6968034"/>
          </a:xfrm>
        </p:grpSpPr>
        <p:grpSp>
          <p:nvGrpSpPr>
            <p:cNvPr id="54301" name="组合 1"/>
            <p:cNvGrpSpPr>
              <a:grpSpLocks/>
            </p:cNvGrpSpPr>
            <p:nvPr/>
          </p:nvGrpSpPr>
          <p:grpSpPr bwMode="auto">
            <a:xfrm>
              <a:off x="0" y="0"/>
              <a:ext cx="12192000" cy="6946533"/>
              <a:chOff x="0" y="0"/>
              <a:chExt cx="12192000" cy="6946533"/>
            </a:xfrm>
          </p:grpSpPr>
          <p:sp>
            <p:nvSpPr>
              <p:cNvPr id="3" name="矩形 2">
                <a:extLst/>
              </p:cNvPr>
              <p:cNvSpPr/>
              <p:nvPr/>
            </p:nvSpPr>
            <p:spPr>
              <a:xfrm>
                <a:off x="457" y="0"/>
                <a:ext cx="12191473" cy="6945807"/>
              </a:xfrm>
              <a:prstGeom prst="rect">
                <a:avLst/>
              </a:prstGeom>
              <a:solidFill>
                <a:srgbClr val="F8E9C4"/>
              </a:solidFill>
              <a:ln>
                <a:solidFill>
                  <a:srgbClr val="CFA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  <p:sp>
            <p:nvSpPr>
              <p:cNvPr id="4" name="矩形: 圆角 3">
                <a:extLst/>
              </p:cNvPr>
              <p:cNvSpPr/>
              <p:nvPr/>
            </p:nvSpPr>
            <p:spPr>
              <a:xfrm>
                <a:off x="379854" y="352450"/>
                <a:ext cx="11497765" cy="6504451"/>
              </a:xfrm>
              <a:prstGeom prst="roundRect">
                <a:avLst/>
              </a:prstGeom>
              <a:solidFill>
                <a:srgbClr val="DBE4ED"/>
              </a:solidFill>
              <a:ln>
                <a:solidFill>
                  <a:srgbClr val="DBE4E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</p:grpSp>
        <p:pic>
          <p:nvPicPr>
            <p:cNvPr id="54302" name="图片 4"/>
            <p:cNvPicPr>
              <a:picLocks noChangeAspect="1"/>
            </p:cNvPicPr>
            <p:nvPr/>
          </p:nvPicPr>
          <p:blipFill>
            <a:blip r:embed="rId2"/>
            <a:srcRect t="61063" r="8388" b="18951"/>
            <a:stretch>
              <a:fillRect/>
            </a:stretch>
          </p:blipFill>
          <p:spPr bwMode="auto">
            <a:xfrm>
              <a:off x="-201146" y="5355844"/>
              <a:ext cx="12397838" cy="161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275" name="Rectangle 11"/>
          <p:cNvSpPr>
            <a:spLocks noChangeArrowheads="1"/>
          </p:cNvSpPr>
          <p:nvPr/>
        </p:nvSpPr>
        <p:spPr bwMode="auto">
          <a:xfrm>
            <a:off x="0" y="274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3" y="339629"/>
            <a:ext cx="3387580" cy="2191461"/>
          </a:xfrm>
          <a:prstGeom prst="rect">
            <a:avLst/>
          </a:prstGeom>
        </p:spPr>
      </p:pic>
      <p:sp>
        <p:nvSpPr>
          <p:cNvPr id="54276" name="Rectangle 12"/>
          <p:cNvSpPr>
            <a:spLocks noChangeArrowheads="1"/>
          </p:cNvSpPr>
          <p:nvPr/>
        </p:nvSpPr>
        <p:spPr bwMode="auto">
          <a:xfrm>
            <a:off x="0" y="2749550"/>
            <a:ext cx="12192000" cy="0"/>
          </a:xfrm>
          <a:prstGeom prst="rect">
            <a:avLst/>
          </a:prstGeom>
          <a:solidFill>
            <a:srgbClr val="E8EBF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54277" name="Rectangle 24"/>
          <p:cNvSpPr>
            <a:spLocks noChangeArrowheads="1"/>
          </p:cNvSpPr>
          <p:nvPr/>
        </p:nvSpPr>
        <p:spPr bwMode="auto">
          <a:xfrm>
            <a:off x="0" y="3848100"/>
            <a:ext cx="220663" cy="260350"/>
          </a:xfrm>
          <a:prstGeom prst="rect">
            <a:avLst/>
          </a:prstGeom>
          <a:solidFill>
            <a:srgbClr val="E8EBF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1100">
                <a:latin typeface="等线"/>
              </a:rPr>
              <a:t> </a:t>
            </a:r>
            <a:endParaRPr lang="zh-CN" altLang="en-US">
              <a:latin typeface="等线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086" y="51747"/>
            <a:ext cx="4932091" cy="682811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0466" y="0"/>
            <a:ext cx="2274005" cy="2304488"/>
          </a:xfrm>
          <a:prstGeom prst="rect">
            <a:avLst/>
          </a:prstGeom>
        </p:spPr>
      </p:pic>
      <p:sp>
        <p:nvSpPr>
          <p:cNvPr id="54274" name="Rectangle 7"/>
          <p:cNvSpPr>
            <a:spLocks noChangeArrowheads="1"/>
          </p:cNvSpPr>
          <p:nvPr/>
        </p:nvSpPr>
        <p:spPr bwMode="auto">
          <a:xfrm>
            <a:off x="725999" y="1125562"/>
            <a:ext cx="229132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altLang="zh-TW" sz="3200" b="1" dirty="0" smtClean="0">
                <a:latin typeface="微軟正黑體" pitchFamily="34" charset="-120"/>
                <a:ea typeface="微軟正黑體" pitchFamily="34" charset="-120"/>
              </a:rPr>
              <a:t>112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日課表</a:t>
            </a:r>
            <a:endParaRPr lang="en-US" altLang="zh-CN" sz="32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3" name="组合 9"/>
          <p:cNvGrpSpPr>
            <a:grpSpLocks/>
          </p:cNvGrpSpPr>
          <p:nvPr/>
        </p:nvGrpSpPr>
        <p:grpSpPr bwMode="auto">
          <a:xfrm>
            <a:off x="-206375" y="0"/>
            <a:ext cx="12398375" cy="6967538"/>
            <a:chOff x="-201146" y="0"/>
            <a:chExt cx="12397838" cy="6968034"/>
          </a:xfrm>
        </p:grpSpPr>
        <p:grpSp>
          <p:nvGrpSpPr>
            <p:cNvPr id="54301" name="组合 1"/>
            <p:cNvGrpSpPr>
              <a:grpSpLocks/>
            </p:cNvGrpSpPr>
            <p:nvPr/>
          </p:nvGrpSpPr>
          <p:grpSpPr bwMode="auto">
            <a:xfrm>
              <a:off x="0" y="0"/>
              <a:ext cx="12192000" cy="6946533"/>
              <a:chOff x="0" y="0"/>
              <a:chExt cx="12192000" cy="6946533"/>
            </a:xfrm>
          </p:grpSpPr>
          <p:sp>
            <p:nvSpPr>
              <p:cNvPr id="3" name="矩形 2">
                <a:extLst/>
              </p:cNvPr>
              <p:cNvSpPr/>
              <p:nvPr/>
            </p:nvSpPr>
            <p:spPr>
              <a:xfrm>
                <a:off x="457" y="0"/>
                <a:ext cx="12191473" cy="6945807"/>
              </a:xfrm>
              <a:prstGeom prst="rect">
                <a:avLst/>
              </a:prstGeom>
              <a:solidFill>
                <a:srgbClr val="F8E9C4"/>
              </a:solidFill>
              <a:ln>
                <a:solidFill>
                  <a:srgbClr val="CFA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  <p:sp>
            <p:nvSpPr>
              <p:cNvPr id="4" name="矩形: 圆角 3">
                <a:extLst/>
              </p:cNvPr>
              <p:cNvSpPr/>
              <p:nvPr/>
            </p:nvSpPr>
            <p:spPr>
              <a:xfrm>
                <a:off x="379854" y="352450"/>
                <a:ext cx="11497765" cy="6504451"/>
              </a:xfrm>
              <a:prstGeom prst="roundRect">
                <a:avLst/>
              </a:prstGeom>
              <a:solidFill>
                <a:srgbClr val="DBE4ED"/>
              </a:solidFill>
              <a:ln>
                <a:solidFill>
                  <a:srgbClr val="DBE4E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</p:grpSp>
        <p:pic>
          <p:nvPicPr>
            <p:cNvPr id="54302" name="图片 4"/>
            <p:cNvPicPr>
              <a:picLocks noChangeAspect="1"/>
            </p:cNvPicPr>
            <p:nvPr/>
          </p:nvPicPr>
          <p:blipFill>
            <a:blip r:embed="rId2"/>
            <a:srcRect t="61063" r="8388" b="18951"/>
            <a:stretch>
              <a:fillRect/>
            </a:stretch>
          </p:blipFill>
          <p:spPr bwMode="auto">
            <a:xfrm>
              <a:off x="-201146" y="5355844"/>
              <a:ext cx="12397838" cy="161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274" name="Rectangle 7"/>
          <p:cNvSpPr>
            <a:spLocks noChangeArrowheads="1"/>
          </p:cNvSpPr>
          <p:nvPr/>
        </p:nvSpPr>
        <p:spPr bwMode="auto">
          <a:xfrm>
            <a:off x="742020" y="505618"/>
            <a:ext cx="5318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家長提問</a:t>
            </a:r>
            <a:endParaRPr lang="en-US" altLang="zh-CN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275" name="Rectangle 11"/>
          <p:cNvSpPr>
            <a:spLocks noChangeArrowheads="1"/>
          </p:cNvSpPr>
          <p:nvPr/>
        </p:nvSpPr>
        <p:spPr bwMode="auto">
          <a:xfrm>
            <a:off x="0" y="274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54276" name="Rectangle 12"/>
          <p:cNvSpPr>
            <a:spLocks noChangeArrowheads="1"/>
          </p:cNvSpPr>
          <p:nvPr/>
        </p:nvSpPr>
        <p:spPr bwMode="auto">
          <a:xfrm>
            <a:off x="0" y="2749550"/>
            <a:ext cx="12192000" cy="0"/>
          </a:xfrm>
          <a:prstGeom prst="rect">
            <a:avLst/>
          </a:prstGeom>
          <a:solidFill>
            <a:srgbClr val="E8EBF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54277" name="Rectangle 24"/>
          <p:cNvSpPr>
            <a:spLocks noChangeArrowheads="1"/>
          </p:cNvSpPr>
          <p:nvPr/>
        </p:nvSpPr>
        <p:spPr bwMode="auto">
          <a:xfrm>
            <a:off x="0" y="3848100"/>
            <a:ext cx="220663" cy="260350"/>
          </a:xfrm>
          <a:prstGeom prst="rect">
            <a:avLst/>
          </a:prstGeom>
          <a:solidFill>
            <a:srgbClr val="E8EBF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1100">
                <a:latin typeface="等线"/>
              </a:rPr>
              <a:t> </a:t>
            </a:r>
            <a:endParaRPr lang="zh-CN" altLang="en-US">
              <a:latin typeface="等线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4920" r="14413" b="1995"/>
          <a:stretch/>
        </p:blipFill>
        <p:spPr>
          <a:xfrm>
            <a:off x="3428625" y="2813538"/>
            <a:ext cx="3972933" cy="25419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7525" y="1669224"/>
            <a:ext cx="3664014" cy="366401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663" y="1099943"/>
            <a:ext cx="2987299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836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7" name="组合 9"/>
          <p:cNvGrpSpPr>
            <a:grpSpLocks/>
          </p:cNvGrpSpPr>
          <p:nvPr/>
        </p:nvGrpSpPr>
        <p:grpSpPr bwMode="auto">
          <a:xfrm>
            <a:off x="-206375" y="0"/>
            <a:ext cx="12398375" cy="6967538"/>
            <a:chOff x="-201146" y="0"/>
            <a:chExt cx="12397838" cy="6968034"/>
          </a:xfrm>
        </p:grpSpPr>
        <p:grpSp>
          <p:nvGrpSpPr>
            <p:cNvPr id="55306" name="组合 1"/>
            <p:cNvGrpSpPr>
              <a:grpSpLocks/>
            </p:cNvGrpSpPr>
            <p:nvPr/>
          </p:nvGrpSpPr>
          <p:grpSpPr bwMode="auto">
            <a:xfrm>
              <a:off x="0" y="0"/>
              <a:ext cx="12192000" cy="6946533"/>
              <a:chOff x="0" y="0"/>
              <a:chExt cx="12192000" cy="6946533"/>
            </a:xfrm>
          </p:grpSpPr>
          <p:sp>
            <p:nvSpPr>
              <p:cNvPr id="3" name="矩形 2">
                <a:extLst/>
              </p:cNvPr>
              <p:cNvSpPr/>
              <p:nvPr/>
            </p:nvSpPr>
            <p:spPr>
              <a:xfrm>
                <a:off x="457" y="0"/>
                <a:ext cx="12191473" cy="6945807"/>
              </a:xfrm>
              <a:prstGeom prst="rect">
                <a:avLst/>
              </a:prstGeom>
              <a:solidFill>
                <a:srgbClr val="F8E9C4"/>
              </a:solidFill>
              <a:ln>
                <a:solidFill>
                  <a:srgbClr val="CFA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  <p:sp>
            <p:nvSpPr>
              <p:cNvPr id="4" name="矩形: 圆角 3">
                <a:extLst/>
              </p:cNvPr>
              <p:cNvSpPr/>
              <p:nvPr/>
            </p:nvSpPr>
            <p:spPr>
              <a:xfrm>
                <a:off x="379854" y="352450"/>
                <a:ext cx="11497765" cy="6504451"/>
              </a:xfrm>
              <a:prstGeom prst="roundRect">
                <a:avLst/>
              </a:prstGeom>
              <a:solidFill>
                <a:srgbClr val="DBE4ED"/>
              </a:solidFill>
              <a:ln>
                <a:solidFill>
                  <a:srgbClr val="DBE4E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</p:grpSp>
        <p:pic>
          <p:nvPicPr>
            <p:cNvPr id="55307" name="图片 4"/>
            <p:cNvPicPr>
              <a:picLocks noChangeAspect="1"/>
            </p:cNvPicPr>
            <p:nvPr/>
          </p:nvPicPr>
          <p:blipFill>
            <a:blip r:embed="rId2"/>
            <a:srcRect t="61063" r="8388" b="18951"/>
            <a:stretch>
              <a:fillRect/>
            </a:stretch>
          </p:blipFill>
          <p:spPr bwMode="auto">
            <a:xfrm>
              <a:off x="-201146" y="5355844"/>
              <a:ext cx="12397838" cy="161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5897563" y="2876550"/>
            <a:ext cx="5764212" cy="2947988"/>
            <a:chOff x="2465778" y="1511493"/>
            <a:chExt cx="4516871" cy="2123770"/>
          </a:xfrm>
        </p:grpSpPr>
        <p:pic>
          <p:nvPicPr>
            <p:cNvPr id="55303" name="图片 7"/>
            <p:cNvPicPr>
              <a:picLocks noChangeAspect="1"/>
            </p:cNvPicPr>
            <p:nvPr/>
          </p:nvPicPr>
          <p:blipFill>
            <a:blip r:embed="rId3"/>
            <a:srcRect l="39825" t="45161" r="2792" b="33548"/>
            <a:stretch>
              <a:fillRect/>
            </a:stretch>
          </p:blipFill>
          <p:spPr bwMode="auto">
            <a:xfrm>
              <a:off x="3089673" y="1511493"/>
              <a:ext cx="3892976" cy="2050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4" name="图片 8"/>
            <p:cNvPicPr>
              <a:picLocks noChangeAspect="1"/>
            </p:cNvPicPr>
            <p:nvPr/>
          </p:nvPicPr>
          <p:blipFill>
            <a:blip r:embed="rId4"/>
            <a:srcRect l="20952" t="40739" r="34602"/>
            <a:stretch>
              <a:fillRect/>
            </a:stretch>
          </p:blipFill>
          <p:spPr bwMode="auto">
            <a:xfrm>
              <a:off x="2465778" y="1646883"/>
              <a:ext cx="2094271" cy="1988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05" name="图片 10"/>
            <p:cNvPicPr>
              <a:picLocks noChangeAspect="1"/>
            </p:cNvPicPr>
            <p:nvPr/>
          </p:nvPicPr>
          <p:blipFill>
            <a:blip r:embed="rId5"/>
            <a:srcRect l="8910" t="47307" r="68433" b="20767"/>
            <a:stretch>
              <a:fillRect/>
            </a:stretch>
          </p:blipFill>
          <p:spPr bwMode="auto">
            <a:xfrm>
              <a:off x="5198694" y="1792288"/>
              <a:ext cx="897306" cy="950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 l="11412" t="51880" r="74158" b="40858"/>
          <a:stretch>
            <a:fillRect/>
          </a:stretch>
        </p:blipFill>
        <p:spPr bwMode="auto">
          <a:xfrm rot="7573834" flipV="1">
            <a:off x="5214144" y="5731669"/>
            <a:ext cx="13731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814763" y="2319338"/>
            <a:ext cx="246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kumimoji="0" lang="en-US" altLang="zh-CN" sz="4000" b="1">
                <a:latin typeface="微軟正黑體" pitchFamily="34" charset="-120"/>
                <a:ea typeface="微軟正黑體" pitchFamily="34" charset="-120"/>
                <a:sym typeface="+mn-lt"/>
              </a:rPr>
              <a:t>PART.0</a:t>
            </a:r>
            <a:r>
              <a:rPr kumimoji="0" lang="en-US" altLang="zh-TW" sz="4000" b="1">
                <a:latin typeface="微軟正黑體" pitchFamily="34" charset="-120"/>
                <a:ea typeface="微軟正黑體" pitchFamily="34" charset="-120"/>
                <a:sym typeface="+mn-lt"/>
              </a:rPr>
              <a:t>5</a:t>
            </a:r>
            <a:endParaRPr kumimoji="0" lang="zh-CN" altLang="en-US" sz="4000" b="1">
              <a:latin typeface="微軟正黑體" pitchFamily="34" charset="-120"/>
              <a:ea typeface="微軟正黑體" pitchFamily="34" charset="-120"/>
              <a:sym typeface="+mn-lt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063869" y="3200400"/>
            <a:ext cx="5273431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kumimoji="0" lang="zh-TW" altLang="en-US" sz="4800" b="1" dirty="0">
                <a:ea typeface="微軟正黑體" pitchFamily="34" charset="-120"/>
                <a:sym typeface="+mn-lt"/>
              </a:rPr>
              <a:t>加入一</a:t>
            </a:r>
            <a:r>
              <a:rPr kumimoji="0" lang="zh-TW" altLang="en-US" sz="4800" b="1" dirty="0" smtClean="0">
                <a:ea typeface="微軟正黑體" pitchFamily="34" charset="-120"/>
                <a:sym typeface="+mn-lt"/>
              </a:rPr>
              <a:t>兔親師群組</a:t>
            </a:r>
            <a:r>
              <a:rPr kumimoji="0" lang="zh-TW" altLang="en-US" dirty="0" smtClean="0">
                <a:sym typeface="+mn-lt"/>
              </a:rPr>
              <a:t> </a:t>
            </a:r>
            <a:r>
              <a:rPr kumimoji="0" lang="zh-TW" altLang="en-US" dirty="0" smtClean="0">
                <a:ea typeface="微軟正黑體" pitchFamily="34" charset="-120"/>
                <a:sym typeface="+mn-lt"/>
              </a:rPr>
              <a:t> </a:t>
            </a:r>
            <a:endParaRPr kumimoji="0" lang="zh-CN" altLang="en-US" dirty="0">
              <a:ea typeface="微軟正黑體" pitchFamily="34" charset="-120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rcRect l="47673" t="19794" r="23846" b="27547"/>
          <a:stretch>
            <a:fillRect/>
          </a:stretch>
        </p:blipFill>
        <p:spPr bwMode="auto">
          <a:xfrm>
            <a:off x="2498725" y="652463"/>
            <a:ext cx="1728788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5" name="组合 9"/>
          <p:cNvGrpSpPr>
            <a:grpSpLocks/>
          </p:cNvGrpSpPr>
          <p:nvPr/>
        </p:nvGrpSpPr>
        <p:grpSpPr bwMode="auto">
          <a:xfrm>
            <a:off x="-206375" y="0"/>
            <a:ext cx="12398375" cy="6967538"/>
            <a:chOff x="-201146" y="0"/>
            <a:chExt cx="12397838" cy="6968034"/>
          </a:xfrm>
        </p:grpSpPr>
        <p:grpSp>
          <p:nvGrpSpPr>
            <p:cNvPr id="67591" name="组合 1"/>
            <p:cNvGrpSpPr>
              <a:grpSpLocks/>
            </p:cNvGrpSpPr>
            <p:nvPr/>
          </p:nvGrpSpPr>
          <p:grpSpPr bwMode="auto">
            <a:xfrm>
              <a:off x="0" y="0"/>
              <a:ext cx="12192000" cy="6946533"/>
              <a:chOff x="0" y="0"/>
              <a:chExt cx="12192000" cy="6946533"/>
            </a:xfrm>
          </p:grpSpPr>
          <p:sp>
            <p:nvSpPr>
              <p:cNvPr id="3" name="矩形 2">
                <a:extLst/>
              </p:cNvPr>
              <p:cNvSpPr/>
              <p:nvPr/>
            </p:nvSpPr>
            <p:spPr>
              <a:xfrm>
                <a:off x="457" y="0"/>
                <a:ext cx="12191473" cy="6945807"/>
              </a:xfrm>
              <a:prstGeom prst="rect">
                <a:avLst/>
              </a:prstGeom>
              <a:solidFill>
                <a:srgbClr val="F8E9C4"/>
              </a:solidFill>
              <a:ln>
                <a:solidFill>
                  <a:srgbClr val="CFA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  <p:sp>
            <p:nvSpPr>
              <p:cNvPr id="4" name="矩形: 圆角 3">
                <a:extLst/>
              </p:cNvPr>
              <p:cNvSpPr/>
              <p:nvPr/>
            </p:nvSpPr>
            <p:spPr>
              <a:xfrm>
                <a:off x="379854" y="352450"/>
                <a:ext cx="11497765" cy="6504451"/>
              </a:xfrm>
              <a:prstGeom prst="roundRect">
                <a:avLst/>
              </a:prstGeom>
              <a:solidFill>
                <a:srgbClr val="DBE4ED"/>
              </a:solidFill>
              <a:ln>
                <a:solidFill>
                  <a:srgbClr val="DBE4E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</p:grpSp>
        <p:pic>
          <p:nvPicPr>
            <p:cNvPr id="67592" name="图片 4"/>
            <p:cNvPicPr>
              <a:picLocks noChangeAspect="1"/>
            </p:cNvPicPr>
            <p:nvPr/>
          </p:nvPicPr>
          <p:blipFill>
            <a:blip r:embed="rId2"/>
            <a:srcRect t="61063" r="8388" b="18951"/>
            <a:stretch>
              <a:fillRect/>
            </a:stretch>
          </p:blipFill>
          <p:spPr bwMode="auto">
            <a:xfrm>
              <a:off x="-201146" y="5355844"/>
              <a:ext cx="12397838" cy="161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33820">
            <a:off x="2112963" y="1368425"/>
            <a:ext cx="79248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22620" t="19461" r="11043" b="8833"/>
          <a:stretch>
            <a:fillRect/>
          </a:stretch>
        </p:blipFill>
        <p:spPr bwMode="auto">
          <a:xfrm>
            <a:off x="8997950" y="3856038"/>
            <a:ext cx="2678113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7"/>
          <p:cNvSpPr>
            <a:spLocks noChangeArrowheads="1"/>
          </p:cNvSpPr>
          <p:nvPr/>
        </p:nvSpPr>
        <p:spPr bwMode="auto">
          <a:xfrm>
            <a:off x="955675" y="684719"/>
            <a:ext cx="9975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拿起手機加入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112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中科國小一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兔親師群組</a:t>
            </a:r>
            <a:endParaRPr lang="zh-CN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rcRect r="9184" b="11517"/>
          <a:stretch>
            <a:fillRect/>
          </a:stretch>
        </p:blipFill>
        <p:spPr bwMode="auto">
          <a:xfrm>
            <a:off x="230188" y="3657600"/>
            <a:ext cx="3059112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1094" y="3451996"/>
            <a:ext cx="2432531" cy="242791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2189" y="2480221"/>
            <a:ext cx="1987468" cy="391397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/>
          </p:cNvPr>
          <p:cNvSpPr/>
          <p:nvPr/>
        </p:nvSpPr>
        <p:spPr>
          <a:xfrm>
            <a:off x="0" y="0"/>
            <a:ext cx="12192000" cy="6946900"/>
          </a:xfrm>
          <a:prstGeom prst="rect">
            <a:avLst/>
          </a:prstGeom>
          <a:solidFill>
            <a:srgbClr val="F8E9C4"/>
          </a:solidFill>
          <a:ln>
            <a:solidFill>
              <a:srgbClr val="CFAF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32" name="矩形: 圆角 31">
            <a:extLst/>
          </p:cNvPr>
          <p:cNvSpPr/>
          <p:nvPr/>
        </p:nvSpPr>
        <p:spPr>
          <a:xfrm>
            <a:off x="450850" y="365125"/>
            <a:ext cx="11356975" cy="6492875"/>
          </a:xfrm>
          <a:prstGeom prst="roundRect">
            <a:avLst/>
          </a:prstGeom>
          <a:solidFill>
            <a:srgbClr val="DBE4ED"/>
          </a:solidFill>
          <a:ln>
            <a:solidFill>
              <a:srgbClr val="DBE4E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61063" r="8388" b="15582"/>
          <a:stretch>
            <a:fillRect/>
          </a:stretch>
        </p:blipFill>
        <p:spPr bwMode="auto">
          <a:xfrm>
            <a:off x="-206375" y="4973638"/>
            <a:ext cx="12398375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588" y="1238250"/>
            <a:ext cx="6477000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7780338" y="1035050"/>
            <a:ext cx="1190625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dist"/>
            <a:r>
              <a:rPr kumimoji="0" lang="zh-TW" altLang="en-US" sz="6600" b="1">
                <a:latin typeface=" 汉仪良品线简"/>
                <a:ea typeface=" 汉仪良品线简"/>
                <a:cs typeface=" 汉仪良品线简"/>
              </a:rPr>
              <a:t>謝謝聆聽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组合 13"/>
          <p:cNvGrpSpPr>
            <a:grpSpLocks/>
          </p:cNvGrpSpPr>
          <p:nvPr/>
        </p:nvGrpSpPr>
        <p:grpSpPr bwMode="auto">
          <a:xfrm>
            <a:off x="0" y="0"/>
            <a:ext cx="12192000" cy="6946900"/>
            <a:chOff x="0" y="0"/>
            <a:chExt cx="12192000" cy="6946533"/>
          </a:xfrm>
        </p:grpSpPr>
        <p:sp>
          <p:nvSpPr>
            <p:cNvPr id="12" name="矩形 11">
              <a:extLst/>
            </p:cNvPr>
            <p:cNvSpPr/>
            <p:nvPr/>
          </p:nvSpPr>
          <p:spPr>
            <a:xfrm>
              <a:off x="0" y="0"/>
              <a:ext cx="12192000" cy="6946533"/>
            </a:xfrm>
            <a:prstGeom prst="rect">
              <a:avLst/>
            </a:prstGeom>
            <a:solidFill>
              <a:srgbClr val="F8E9C4"/>
            </a:solidFill>
            <a:ln>
              <a:solidFill>
                <a:srgbClr val="CFAF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  <p:sp>
          <p:nvSpPr>
            <p:cNvPr id="13" name="矩形: 圆角 12">
              <a:extLst/>
            </p:cNvPr>
            <p:cNvSpPr/>
            <p:nvPr/>
          </p:nvSpPr>
          <p:spPr>
            <a:xfrm>
              <a:off x="379413" y="352406"/>
              <a:ext cx="11498262" cy="6505231"/>
            </a:xfrm>
            <a:prstGeom prst="roundRect">
              <a:avLst/>
            </a:prstGeom>
            <a:solidFill>
              <a:srgbClr val="DBE4ED"/>
            </a:solidFill>
            <a:ln>
              <a:solidFill>
                <a:srgbClr val="DBE4ED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t="61063" r="8388" b="18951"/>
          <a:stretch>
            <a:fillRect/>
          </a:stretch>
        </p:blipFill>
        <p:spPr bwMode="auto">
          <a:xfrm>
            <a:off x="-201613" y="5356225"/>
            <a:ext cx="12398376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43205" t="10870" r="896" b="21231"/>
          <a:stretch>
            <a:fillRect/>
          </a:stretch>
        </p:blipFill>
        <p:spPr bwMode="auto">
          <a:xfrm>
            <a:off x="9324975" y="1720850"/>
            <a:ext cx="2867025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3694113" y="217488"/>
            <a:ext cx="4851400" cy="2867025"/>
            <a:chOff x="2110346" y="352502"/>
            <a:chExt cx="4850960" cy="2867306"/>
          </a:xfrm>
        </p:grpSpPr>
        <p:pic>
          <p:nvPicPr>
            <p:cNvPr id="40970" name="图片 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10346" y="352502"/>
              <a:ext cx="4850960" cy="2867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文本框 9">
              <a:extLst/>
            </p:cNvPr>
            <p:cNvSpPr txBox="1"/>
            <p:nvPr/>
          </p:nvSpPr>
          <p:spPr>
            <a:xfrm>
              <a:off x="3013551" y="1428932"/>
              <a:ext cx="3306463" cy="7620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CN" sz="4400" b="1" dirty="0">
                  <a:latin typeface="Broadway" panose="04040905080B02020502" pitchFamily="82" charset="0"/>
                  <a:ea typeface="+mn-ea"/>
                  <a:cs typeface="+mn-ea"/>
                  <a:sym typeface="+mn-lt"/>
                </a:rPr>
                <a:t>CONTENTS</a:t>
              </a:r>
              <a:endParaRPr kumimoji="0" lang="zh-CN" altLang="en-US" sz="4400" b="1" dirty="0">
                <a:latin typeface="Broadway" panose="04040905080B02020502" pitchFamily="82" charset="0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>
            <a:grpSpLocks/>
          </p:cNvGrpSpPr>
          <p:nvPr/>
        </p:nvGrpSpPr>
        <p:grpSpPr bwMode="auto">
          <a:xfrm>
            <a:off x="304800" y="2270125"/>
            <a:ext cx="2178050" cy="4587875"/>
            <a:chOff x="1301394" y="2263941"/>
            <a:chExt cx="2178825" cy="4588103"/>
          </a:xfrm>
        </p:grpSpPr>
        <p:pic>
          <p:nvPicPr>
            <p:cNvPr id="40968" name="图片 28"/>
            <p:cNvPicPr>
              <a:picLocks noChangeAspect="1"/>
            </p:cNvPicPr>
            <p:nvPr/>
          </p:nvPicPr>
          <p:blipFill>
            <a:blip r:embed="rId3"/>
            <a:srcRect l="5074" t="30322" r="61961" b="20769"/>
            <a:stretch>
              <a:fillRect/>
            </a:stretch>
          </p:blipFill>
          <p:spPr bwMode="auto">
            <a:xfrm>
              <a:off x="1301394" y="2263941"/>
              <a:ext cx="2178825" cy="4588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9" name="图片 29"/>
            <p:cNvPicPr>
              <a:picLocks noChangeAspect="1"/>
            </p:cNvPicPr>
            <p:nvPr/>
          </p:nvPicPr>
          <p:blipFill>
            <a:blip r:embed="rId3"/>
            <a:srcRect l="5074" t="30322" r="61961" b="20769"/>
            <a:stretch>
              <a:fillRect/>
            </a:stretch>
          </p:blipFill>
          <p:spPr bwMode="auto">
            <a:xfrm>
              <a:off x="1943547" y="3862601"/>
              <a:ext cx="1315421" cy="2769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75" name="Rectangle 26"/>
          <p:cNvSpPr>
            <a:spLocks noChangeArrowheads="1"/>
          </p:cNvSpPr>
          <p:nvPr/>
        </p:nvSpPr>
        <p:spPr bwMode="auto">
          <a:xfrm>
            <a:off x="2711450" y="4262328"/>
            <a:ext cx="703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dirty="0">
                <a:ea typeface="新細明體" charset="-120"/>
              </a:rPr>
              <a:t/>
            </a:r>
            <a:br>
              <a:rPr lang="zh-CN" altLang="en-US" dirty="0">
                <a:ea typeface="新細明體" charset="-120"/>
              </a:rPr>
            </a:br>
            <a:endParaRPr lang="zh-CN" altLang="en-US" dirty="0">
              <a:ea typeface="新細明體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879012C3-FFD4-4FD4-B9F8-F86AFAB4247F}"/>
              </a:ext>
            </a:extLst>
          </p:cNvPr>
          <p:cNvSpPr txBox="1">
            <a:spLocks/>
          </p:cNvSpPr>
          <p:nvPr/>
        </p:nvSpPr>
        <p:spPr>
          <a:xfrm>
            <a:off x="3187868" y="2640420"/>
            <a:ext cx="7338844" cy="36250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等线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en-US" altLang="zh-CN" sz="3600" b="1" dirty="0" err="1" smtClean="0">
                <a:latin typeface="微軟正黑體" pitchFamily="34" charset="-120"/>
                <a:ea typeface="微軟正黑體" pitchFamily="34" charset="-120"/>
                <a:sym typeface="+mn-lt"/>
              </a:rPr>
              <a:t>PART.01</a:t>
            </a:r>
            <a:r>
              <a:rPr kumimoji="0" lang="zh-TW" altLang="en-US" sz="3600" b="1" dirty="0" smtClean="0">
                <a:latin typeface="微軟正黑體" pitchFamily="34" charset="-120"/>
                <a:ea typeface="微軟正黑體" pitchFamily="34" charset="-120"/>
                <a:sym typeface="+mn-lt"/>
              </a:rPr>
              <a:t>  校長和師長介紹</a:t>
            </a:r>
            <a:endParaRPr kumimoji="0" lang="en-US" altLang="zh-CN" sz="3600" b="1" dirty="0">
              <a:latin typeface="微軟正黑體" pitchFamily="34" charset="-120"/>
              <a:ea typeface="微軟正黑體" pitchFamily="34" charset="-120"/>
              <a:sym typeface="+mn-lt"/>
            </a:endParaRPr>
          </a:p>
          <a:p>
            <a:pPr marL="0" indent="0">
              <a:buNone/>
            </a:pPr>
            <a:r>
              <a:rPr kumimoji="0" lang="en-US" altLang="zh-CN" sz="3600" b="1" dirty="0" err="1" smtClean="0">
                <a:latin typeface="微軟正黑體" pitchFamily="34" charset="-120"/>
                <a:ea typeface="微軟正黑體" pitchFamily="34" charset="-120"/>
                <a:sym typeface="+mn-lt"/>
              </a:rPr>
              <a:t>PART.0</a:t>
            </a:r>
            <a:r>
              <a:rPr kumimoji="0" lang="en-US" altLang="zh-TW" sz="3600" b="1" dirty="0" err="1" smtClean="0">
                <a:latin typeface="微軟正黑體" pitchFamily="34" charset="-120"/>
                <a:ea typeface="微軟正黑體" pitchFamily="34" charset="-120"/>
                <a:sym typeface="+mn-lt"/>
              </a:rPr>
              <a:t>2</a:t>
            </a:r>
            <a:r>
              <a:rPr kumimoji="0" lang="zh-TW" altLang="en-US" sz="3600" b="1" dirty="0" smtClean="0">
                <a:latin typeface="微軟正黑體" pitchFamily="34" charset="-120"/>
                <a:ea typeface="微軟正黑體" pitchFamily="34" charset="-120"/>
                <a:sym typeface="+mn-lt"/>
              </a:rPr>
              <a:t>  導師自我介紹</a:t>
            </a:r>
            <a:endParaRPr kumimoji="0" lang="en-US" altLang="zh-TW" sz="3600" b="1" dirty="0" smtClean="0">
              <a:latin typeface="微軟正黑體" pitchFamily="34" charset="-120"/>
              <a:ea typeface="微軟正黑體" pitchFamily="34" charset="-120"/>
              <a:sym typeface="+mn-lt"/>
            </a:endParaRPr>
          </a:p>
          <a:p>
            <a:pPr marL="0" indent="0">
              <a:buNone/>
            </a:pPr>
            <a:r>
              <a:rPr kumimoji="0" lang="en-US" altLang="zh-CN" sz="3600" b="1" dirty="0" err="1" smtClean="0">
                <a:latin typeface="微軟正黑體" pitchFamily="34" charset="-120"/>
                <a:ea typeface="微軟正黑體" pitchFamily="34" charset="-120"/>
                <a:sym typeface="+mn-lt"/>
              </a:rPr>
              <a:t>PART.0</a:t>
            </a:r>
            <a:r>
              <a:rPr kumimoji="0" lang="en-US" altLang="zh-TW" sz="3600" b="1" dirty="0" err="1" smtClean="0">
                <a:latin typeface="微軟正黑體" pitchFamily="34" charset="-120"/>
                <a:ea typeface="微軟正黑體" pitchFamily="34" charset="-120"/>
                <a:sym typeface="+mn-lt"/>
              </a:rPr>
              <a:t>3</a:t>
            </a:r>
            <a:r>
              <a:rPr kumimoji="0" lang="zh-TW" altLang="en-US" sz="3600" b="1" dirty="0" smtClean="0">
                <a:latin typeface="微軟正黑體" pitchFamily="34" charset="-120"/>
                <a:ea typeface="微軟正黑體" pitchFamily="34" charset="-120"/>
                <a:sym typeface="+mn-lt"/>
              </a:rPr>
              <a:t>  學習注意事項</a:t>
            </a:r>
            <a:endParaRPr kumimoji="0" lang="en-US" altLang="zh-TW" sz="3600" b="1" dirty="0" smtClean="0">
              <a:latin typeface="微軟正黑體" pitchFamily="34" charset="-120"/>
              <a:ea typeface="微軟正黑體" pitchFamily="34" charset="-120"/>
              <a:sym typeface="+mn-lt"/>
            </a:endParaRPr>
          </a:p>
          <a:p>
            <a:pPr marL="0" indent="0">
              <a:buNone/>
            </a:pPr>
            <a:r>
              <a:rPr kumimoji="0" lang="en-US" altLang="zh-CN" sz="3600" b="1" dirty="0" err="1" smtClean="0">
                <a:latin typeface="微軟正黑體" pitchFamily="34" charset="-120"/>
                <a:ea typeface="微軟正黑體" pitchFamily="34" charset="-120"/>
                <a:sym typeface="+mn-lt"/>
              </a:rPr>
              <a:t>PART.0</a:t>
            </a:r>
            <a:r>
              <a:rPr kumimoji="0" lang="en-US" altLang="zh-TW" sz="3600" b="1" dirty="0" err="1" smtClean="0">
                <a:latin typeface="微軟正黑體" pitchFamily="34" charset="-120"/>
                <a:ea typeface="微軟正黑體" pitchFamily="34" charset="-120"/>
                <a:sym typeface="+mn-lt"/>
              </a:rPr>
              <a:t>4</a:t>
            </a:r>
            <a:r>
              <a:rPr kumimoji="0" lang="zh-TW" altLang="en-US" sz="3600" b="1" dirty="0" smtClean="0">
                <a:latin typeface="微軟正黑體" pitchFamily="34" charset="-120"/>
                <a:ea typeface="微軟正黑體" pitchFamily="34" charset="-120"/>
                <a:sym typeface="+mn-lt"/>
              </a:rPr>
              <a:t>  </a:t>
            </a:r>
            <a:r>
              <a:rPr kumimoji="0" lang="en-US" altLang="zh-TW" sz="3600" b="1" dirty="0" smtClean="0">
                <a:latin typeface="微軟正黑體" pitchFamily="34" charset="-120"/>
                <a:ea typeface="微軟正黑體" pitchFamily="34" charset="-120"/>
                <a:sym typeface="+mn-lt"/>
              </a:rPr>
              <a:t>112</a:t>
            </a:r>
            <a:r>
              <a:rPr kumimoji="0" lang="zh-TW" altLang="en-US" sz="3600" b="1" dirty="0" smtClean="0">
                <a:latin typeface="微軟正黑體" pitchFamily="34" charset="-120"/>
                <a:ea typeface="微軟正黑體" pitchFamily="34" charset="-120"/>
                <a:sym typeface="+mn-lt"/>
              </a:rPr>
              <a:t>學年日課表</a:t>
            </a:r>
            <a:endParaRPr kumimoji="0" lang="zh-CN" altLang="en-US" sz="3600" b="1" dirty="0">
              <a:latin typeface="微軟正黑體" pitchFamily="34" charset="-120"/>
              <a:ea typeface="微軟正黑體" pitchFamily="34" charset="-120"/>
              <a:sym typeface="+mn-lt"/>
            </a:endParaRPr>
          </a:p>
          <a:p>
            <a:pPr marL="0" indent="0">
              <a:buNone/>
            </a:pPr>
            <a:r>
              <a:rPr kumimoji="0" lang="en-US" altLang="zh-CN" sz="3600" b="1" dirty="0" err="1" smtClean="0">
                <a:latin typeface="微軟正黑體" pitchFamily="34" charset="-120"/>
                <a:ea typeface="微軟正黑體" pitchFamily="34" charset="-120"/>
                <a:sym typeface="+mn-lt"/>
              </a:rPr>
              <a:t>PART.0</a:t>
            </a:r>
            <a:r>
              <a:rPr kumimoji="0" lang="en-US" altLang="zh-TW" sz="3600" b="1" dirty="0" err="1" smtClean="0">
                <a:latin typeface="微軟正黑體" pitchFamily="34" charset="-120"/>
                <a:ea typeface="微軟正黑體" pitchFamily="34" charset="-120"/>
                <a:sym typeface="+mn-lt"/>
              </a:rPr>
              <a:t>5</a:t>
            </a:r>
            <a:r>
              <a:rPr kumimoji="0" lang="zh-TW" altLang="en-US" sz="3600" b="1" dirty="0" smtClean="0">
                <a:latin typeface="微軟正黑體" pitchFamily="34" charset="-120"/>
                <a:ea typeface="微軟正黑體" pitchFamily="34" charset="-120"/>
                <a:sym typeface="+mn-lt"/>
              </a:rPr>
              <a:t>  加入一兔親師群組</a:t>
            </a:r>
            <a:endParaRPr kumimoji="0" lang="zh-CN" altLang="en-US" sz="3600" b="1" dirty="0">
              <a:latin typeface="微軟正黑體" pitchFamily="34" charset="-120"/>
              <a:ea typeface="微軟正黑體" pitchFamily="34" charset="-120"/>
              <a:sym typeface="+mn-lt"/>
            </a:endParaRPr>
          </a:p>
          <a:p>
            <a:pPr marL="0" indent="0">
              <a:buNone/>
            </a:pPr>
            <a:endParaRPr kumimoji="0" lang="en-US" altLang="zh-TW" sz="3600" b="1" dirty="0" smtClean="0">
              <a:latin typeface="微軟正黑體" pitchFamily="34" charset="-120"/>
              <a:ea typeface="微軟正黑體" pitchFamily="34" charset="-120"/>
              <a:sym typeface="+mn-lt"/>
            </a:endParaRPr>
          </a:p>
          <a:p>
            <a:pPr marL="0" indent="0">
              <a:buNone/>
            </a:pPr>
            <a:endParaRPr kumimoji="0" lang="zh-CN" altLang="en-US" sz="3600" b="1" dirty="0">
              <a:latin typeface="微軟正黑體" pitchFamily="34" charset="-120"/>
              <a:ea typeface="微軟正黑體" pitchFamily="34" charset="-120"/>
              <a:sym typeface="+mn-lt"/>
            </a:endParaRPr>
          </a:p>
          <a:p>
            <a:pPr marL="0" indent="0">
              <a:buNone/>
            </a:pPr>
            <a:endParaRPr kumimoji="0" lang="zh-CN" altLang="en-US" sz="3600" b="1" dirty="0">
              <a:latin typeface="微軟正黑體" pitchFamily="34" charset="-120"/>
              <a:ea typeface="微軟正黑體" pitchFamily="34" charset="-120"/>
              <a:sym typeface="+mn-lt"/>
            </a:endParaRPr>
          </a:p>
          <a:p>
            <a:pPr marL="0" indent="0">
              <a:buFont typeface="Arial" charset="0"/>
              <a:buNone/>
            </a:pPr>
            <a:endParaRPr kumimoji="0" lang="en-US" altLang="zh-TW" sz="3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 charset="0"/>
              <a:buNone/>
            </a:pPr>
            <a:endParaRPr kumimoji="0"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组合 9"/>
          <p:cNvGrpSpPr>
            <a:grpSpLocks/>
          </p:cNvGrpSpPr>
          <p:nvPr/>
        </p:nvGrpSpPr>
        <p:grpSpPr bwMode="auto">
          <a:xfrm>
            <a:off x="-206375" y="0"/>
            <a:ext cx="12398375" cy="6967538"/>
            <a:chOff x="-201146" y="0"/>
            <a:chExt cx="12397838" cy="6968034"/>
          </a:xfrm>
        </p:grpSpPr>
        <p:grpSp>
          <p:nvGrpSpPr>
            <p:cNvPr id="41994" name="组合 1"/>
            <p:cNvGrpSpPr>
              <a:grpSpLocks/>
            </p:cNvGrpSpPr>
            <p:nvPr/>
          </p:nvGrpSpPr>
          <p:grpSpPr bwMode="auto">
            <a:xfrm>
              <a:off x="0" y="0"/>
              <a:ext cx="12192000" cy="6946533"/>
              <a:chOff x="0" y="0"/>
              <a:chExt cx="12192000" cy="6946533"/>
            </a:xfrm>
          </p:grpSpPr>
          <p:sp>
            <p:nvSpPr>
              <p:cNvPr id="3" name="矩形 2">
                <a:extLst/>
              </p:cNvPr>
              <p:cNvSpPr/>
              <p:nvPr/>
            </p:nvSpPr>
            <p:spPr>
              <a:xfrm>
                <a:off x="457" y="0"/>
                <a:ext cx="12191473" cy="6945807"/>
              </a:xfrm>
              <a:prstGeom prst="rect">
                <a:avLst/>
              </a:prstGeom>
              <a:solidFill>
                <a:srgbClr val="F8E9C4"/>
              </a:solidFill>
              <a:ln>
                <a:solidFill>
                  <a:srgbClr val="CFA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  <p:sp>
            <p:nvSpPr>
              <p:cNvPr id="4" name="矩形: 圆角 3">
                <a:extLst/>
              </p:cNvPr>
              <p:cNvSpPr/>
              <p:nvPr/>
            </p:nvSpPr>
            <p:spPr>
              <a:xfrm>
                <a:off x="379854" y="352450"/>
                <a:ext cx="11497765" cy="6504451"/>
              </a:xfrm>
              <a:prstGeom prst="roundRect">
                <a:avLst/>
              </a:prstGeom>
              <a:solidFill>
                <a:srgbClr val="DBE4ED"/>
              </a:solidFill>
              <a:ln>
                <a:solidFill>
                  <a:srgbClr val="DBE4E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</p:grpSp>
        <p:pic>
          <p:nvPicPr>
            <p:cNvPr id="41995" name="图片 4"/>
            <p:cNvPicPr>
              <a:picLocks noChangeAspect="1"/>
            </p:cNvPicPr>
            <p:nvPr/>
          </p:nvPicPr>
          <p:blipFill>
            <a:blip r:embed="rId2"/>
            <a:srcRect t="61063" r="8388" b="18951"/>
            <a:stretch>
              <a:fillRect/>
            </a:stretch>
          </p:blipFill>
          <p:spPr bwMode="auto">
            <a:xfrm>
              <a:off x="-201146" y="5355844"/>
              <a:ext cx="12397838" cy="161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5980617" y="3070446"/>
            <a:ext cx="5764212" cy="2947988"/>
            <a:chOff x="2465778" y="1511493"/>
            <a:chExt cx="4516871" cy="2123770"/>
          </a:xfrm>
        </p:grpSpPr>
        <p:pic>
          <p:nvPicPr>
            <p:cNvPr id="41991" name="图片 7"/>
            <p:cNvPicPr>
              <a:picLocks noChangeAspect="1"/>
            </p:cNvPicPr>
            <p:nvPr/>
          </p:nvPicPr>
          <p:blipFill>
            <a:blip r:embed="rId3"/>
            <a:srcRect l="39825" t="45161" r="2792" b="33548"/>
            <a:stretch>
              <a:fillRect/>
            </a:stretch>
          </p:blipFill>
          <p:spPr bwMode="auto">
            <a:xfrm>
              <a:off x="3089673" y="1511493"/>
              <a:ext cx="3892976" cy="2050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2" name="图片 8"/>
            <p:cNvPicPr>
              <a:picLocks noChangeAspect="1"/>
            </p:cNvPicPr>
            <p:nvPr/>
          </p:nvPicPr>
          <p:blipFill>
            <a:blip r:embed="rId4"/>
            <a:srcRect l="20952" t="40739" r="34602"/>
            <a:stretch>
              <a:fillRect/>
            </a:stretch>
          </p:blipFill>
          <p:spPr bwMode="auto">
            <a:xfrm>
              <a:off x="2465778" y="1646883"/>
              <a:ext cx="2094271" cy="1988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3" name="图片 10"/>
            <p:cNvPicPr>
              <a:picLocks noChangeAspect="1"/>
            </p:cNvPicPr>
            <p:nvPr/>
          </p:nvPicPr>
          <p:blipFill>
            <a:blip r:embed="rId5"/>
            <a:srcRect l="8910" t="47307" r="68433" b="20767"/>
            <a:stretch>
              <a:fillRect/>
            </a:stretch>
          </p:blipFill>
          <p:spPr bwMode="auto">
            <a:xfrm>
              <a:off x="5198694" y="1792288"/>
              <a:ext cx="897306" cy="950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 l="11412" t="51880" r="74158" b="40858"/>
          <a:stretch>
            <a:fillRect/>
          </a:stretch>
        </p:blipFill>
        <p:spPr bwMode="auto">
          <a:xfrm rot="7573834" flipV="1">
            <a:off x="5289261" y="5779659"/>
            <a:ext cx="13731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960813" y="2319338"/>
            <a:ext cx="2317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kumimoji="0" lang="en-US" altLang="zh-CN" sz="4000" b="1" dirty="0" err="1">
                <a:latin typeface="微軟正黑體" pitchFamily="34" charset="-120"/>
                <a:ea typeface="微軟正黑體" pitchFamily="34" charset="-120"/>
                <a:sym typeface="+mn-lt"/>
              </a:rPr>
              <a:t>PART.01</a:t>
            </a:r>
            <a:endParaRPr kumimoji="0" lang="en-US" altLang="zh-CN" sz="4000" b="1" dirty="0">
              <a:latin typeface="微軟正黑體" pitchFamily="34" charset="-120"/>
              <a:ea typeface="微軟正黑體" pitchFamily="34" charset="-120"/>
              <a:sym typeface="+mn-lt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176463" y="3228975"/>
            <a:ext cx="4102100" cy="39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kumimoji="0" lang="zh-TW" altLang="en-US" dirty="0" smtClean="0">
                <a:ea typeface="微軟正黑體" pitchFamily="34" charset="-120"/>
                <a:sym typeface="+mn-lt"/>
              </a:rPr>
              <a:t> </a:t>
            </a:r>
            <a:endParaRPr kumimoji="0" lang="zh-CN" altLang="en-US" dirty="0">
              <a:ea typeface="微軟正黑體" pitchFamily="34" charset="-120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rcRect l="47673" t="19794" r="23846" b="27547"/>
          <a:stretch>
            <a:fillRect/>
          </a:stretch>
        </p:blipFill>
        <p:spPr bwMode="auto">
          <a:xfrm>
            <a:off x="2498725" y="652463"/>
            <a:ext cx="1728788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1915298" y="3166916"/>
            <a:ext cx="44935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0" lang="zh-TW" altLang="en-US" sz="48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sym typeface="+mn-lt"/>
              </a:rPr>
              <a:t>校長和師長介紹</a:t>
            </a:r>
            <a:endParaRPr kumimoji="0" lang="en-US" altLang="zh-CN" sz="48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组合 9"/>
          <p:cNvGrpSpPr>
            <a:grpSpLocks/>
          </p:cNvGrpSpPr>
          <p:nvPr/>
        </p:nvGrpSpPr>
        <p:grpSpPr bwMode="auto">
          <a:xfrm>
            <a:off x="-206375" y="0"/>
            <a:ext cx="12398375" cy="6967538"/>
            <a:chOff x="-201146" y="0"/>
            <a:chExt cx="12397838" cy="6968034"/>
          </a:xfrm>
        </p:grpSpPr>
        <p:grpSp>
          <p:nvGrpSpPr>
            <p:cNvPr id="43029" name="组合 1"/>
            <p:cNvGrpSpPr>
              <a:grpSpLocks/>
            </p:cNvGrpSpPr>
            <p:nvPr/>
          </p:nvGrpSpPr>
          <p:grpSpPr bwMode="auto">
            <a:xfrm>
              <a:off x="0" y="0"/>
              <a:ext cx="12192000" cy="6946533"/>
              <a:chOff x="0" y="0"/>
              <a:chExt cx="12192000" cy="6946533"/>
            </a:xfrm>
          </p:grpSpPr>
          <p:sp>
            <p:nvSpPr>
              <p:cNvPr id="3" name="矩形 2">
                <a:extLst/>
              </p:cNvPr>
              <p:cNvSpPr/>
              <p:nvPr/>
            </p:nvSpPr>
            <p:spPr>
              <a:xfrm>
                <a:off x="457" y="0"/>
                <a:ext cx="12191473" cy="6945807"/>
              </a:xfrm>
              <a:prstGeom prst="rect">
                <a:avLst/>
              </a:prstGeom>
              <a:solidFill>
                <a:srgbClr val="F8E9C4"/>
              </a:solidFill>
              <a:ln>
                <a:solidFill>
                  <a:srgbClr val="CFA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  <p:sp>
            <p:nvSpPr>
              <p:cNvPr id="4" name="矩形: 圆角 3">
                <a:extLst/>
              </p:cNvPr>
              <p:cNvSpPr/>
              <p:nvPr/>
            </p:nvSpPr>
            <p:spPr>
              <a:xfrm>
                <a:off x="379854" y="352450"/>
                <a:ext cx="11497765" cy="6504451"/>
              </a:xfrm>
              <a:prstGeom prst="roundRect">
                <a:avLst/>
              </a:prstGeom>
              <a:solidFill>
                <a:srgbClr val="DBE4ED"/>
              </a:solidFill>
              <a:ln>
                <a:solidFill>
                  <a:srgbClr val="DBE4E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</p:grpSp>
        <p:pic>
          <p:nvPicPr>
            <p:cNvPr id="43030" name="图片 4"/>
            <p:cNvPicPr>
              <a:picLocks noChangeAspect="1"/>
            </p:cNvPicPr>
            <p:nvPr/>
          </p:nvPicPr>
          <p:blipFill>
            <a:blip r:embed="rId2"/>
            <a:srcRect t="61063" r="8388" b="18951"/>
            <a:stretch>
              <a:fillRect/>
            </a:stretch>
          </p:blipFill>
          <p:spPr bwMode="auto">
            <a:xfrm>
              <a:off x="-201146" y="5355844"/>
              <a:ext cx="12397838" cy="161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010" name="Rectangle 7"/>
          <p:cNvSpPr>
            <a:spLocks noChangeArrowheads="1"/>
          </p:cNvSpPr>
          <p:nvPr/>
        </p:nvSpPr>
        <p:spPr bwMode="auto">
          <a:xfrm>
            <a:off x="1057275" y="346779"/>
            <a:ext cx="46928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kumimoji="0" lang="zh-TW" altLang="en-US" sz="4000" b="1" dirty="0">
                <a:latin typeface="微軟正黑體" pitchFamily="34" charset="-120"/>
                <a:ea typeface="微軟正黑體" pitchFamily="34" charset="-120"/>
                <a:sym typeface="+mn-lt"/>
              </a:rPr>
              <a:t>校長和師長介紹</a:t>
            </a:r>
            <a:endParaRPr kumimoji="0" lang="en-US" altLang="zh-CN" sz="4000" b="1" dirty="0">
              <a:latin typeface="微軟正黑體" pitchFamily="34" charset="-120"/>
              <a:ea typeface="微軟正黑體" pitchFamily="34" charset="-120"/>
              <a:sym typeface="+mn-lt"/>
            </a:endParaRPr>
          </a:p>
          <a:p>
            <a:endParaRPr lang="zh-CN" altLang="en-US" sz="3200" dirty="0">
              <a:ea typeface="微軟正黑體" pitchFamily="34" charset="-120"/>
            </a:endParaRPr>
          </a:p>
        </p:txBody>
      </p:sp>
      <p:sp>
        <p:nvSpPr>
          <p:cNvPr id="43014" name="Rectangle 11"/>
          <p:cNvSpPr>
            <a:spLocks noChangeArrowheads="1"/>
          </p:cNvSpPr>
          <p:nvPr/>
        </p:nvSpPr>
        <p:spPr bwMode="auto">
          <a:xfrm>
            <a:off x="0" y="274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3015" name="Rectangle 12"/>
          <p:cNvSpPr>
            <a:spLocks noChangeArrowheads="1"/>
          </p:cNvSpPr>
          <p:nvPr/>
        </p:nvSpPr>
        <p:spPr bwMode="auto">
          <a:xfrm>
            <a:off x="0" y="2749550"/>
            <a:ext cx="12192000" cy="0"/>
          </a:xfrm>
          <a:prstGeom prst="rect">
            <a:avLst/>
          </a:prstGeom>
          <a:solidFill>
            <a:srgbClr val="E8EBF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3027" name="Rectangle 24"/>
          <p:cNvSpPr>
            <a:spLocks noChangeArrowheads="1"/>
          </p:cNvSpPr>
          <p:nvPr/>
        </p:nvSpPr>
        <p:spPr bwMode="auto">
          <a:xfrm>
            <a:off x="0" y="3848100"/>
            <a:ext cx="220663" cy="260350"/>
          </a:xfrm>
          <a:prstGeom prst="rect">
            <a:avLst/>
          </a:prstGeom>
          <a:solidFill>
            <a:srgbClr val="E8EBF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1100">
                <a:latin typeface="等线"/>
              </a:rPr>
              <a:t> </a:t>
            </a:r>
            <a:endParaRPr lang="zh-CN" altLang="en-US">
              <a:latin typeface="等线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l="22620" t="19461" r="11043" b="8833"/>
          <a:stretch>
            <a:fillRect/>
          </a:stretch>
        </p:blipFill>
        <p:spPr bwMode="auto">
          <a:xfrm>
            <a:off x="9261456" y="5376365"/>
            <a:ext cx="24352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626" y="1284213"/>
            <a:ext cx="2213040" cy="35116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865" y="1284213"/>
            <a:ext cx="2158171" cy="348721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1318" y="1284213"/>
            <a:ext cx="2633700" cy="35116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7300" y="1234263"/>
            <a:ext cx="2560542" cy="3511600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1242626" y="5140231"/>
            <a:ext cx="2319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顏福南校長</a:t>
            </a:r>
            <a:endParaRPr kumimoji="0" lang="zh-TW" altLang="en-US" sz="3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764105" y="5123852"/>
            <a:ext cx="2319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廖素梅</a:t>
            </a:r>
            <a:r>
              <a:rPr kumimoji="0" lang="zh-TW" altLang="en-US" sz="3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主任</a:t>
            </a:r>
            <a:endParaRPr kumimoji="0" lang="zh-TW" altLang="en-US" sz="3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300926" y="5140230"/>
            <a:ext cx="2319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陳</a:t>
            </a:r>
            <a:r>
              <a:rPr kumimoji="0"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彥尹</a:t>
            </a:r>
            <a:r>
              <a:rPr kumimoji="0" lang="zh-TW" altLang="en-US" sz="3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主任</a:t>
            </a:r>
            <a:endParaRPr kumimoji="0" lang="zh-TW" altLang="en-US" sz="3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9117975" y="5123851"/>
            <a:ext cx="2319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蔡淑卿</a:t>
            </a:r>
            <a:r>
              <a:rPr kumimoji="0" lang="zh-TW" altLang="en-US" sz="3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主任</a:t>
            </a:r>
            <a:endParaRPr kumimoji="0" lang="zh-TW" altLang="en-US" sz="3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组合 9"/>
          <p:cNvGrpSpPr>
            <a:grpSpLocks/>
          </p:cNvGrpSpPr>
          <p:nvPr/>
        </p:nvGrpSpPr>
        <p:grpSpPr bwMode="auto">
          <a:xfrm>
            <a:off x="-206375" y="0"/>
            <a:ext cx="12398375" cy="6967538"/>
            <a:chOff x="-201146" y="0"/>
            <a:chExt cx="12397838" cy="6968034"/>
          </a:xfrm>
        </p:grpSpPr>
        <p:grpSp>
          <p:nvGrpSpPr>
            <p:cNvPr id="45066" name="组合 1"/>
            <p:cNvGrpSpPr>
              <a:grpSpLocks/>
            </p:cNvGrpSpPr>
            <p:nvPr/>
          </p:nvGrpSpPr>
          <p:grpSpPr bwMode="auto">
            <a:xfrm>
              <a:off x="0" y="0"/>
              <a:ext cx="12192000" cy="6946533"/>
              <a:chOff x="0" y="0"/>
              <a:chExt cx="12192000" cy="6946533"/>
            </a:xfrm>
          </p:grpSpPr>
          <p:sp>
            <p:nvSpPr>
              <p:cNvPr id="3" name="矩形 2">
                <a:extLst/>
              </p:cNvPr>
              <p:cNvSpPr/>
              <p:nvPr/>
            </p:nvSpPr>
            <p:spPr>
              <a:xfrm>
                <a:off x="457" y="0"/>
                <a:ext cx="12191473" cy="6945807"/>
              </a:xfrm>
              <a:prstGeom prst="rect">
                <a:avLst/>
              </a:prstGeom>
              <a:solidFill>
                <a:srgbClr val="F8E9C4"/>
              </a:solidFill>
              <a:ln>
                <a:solidFill>
                  <a:srgbClr val="CFA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  <p:sp>
            <p:nvSpPr>
              <p:cNvPr id="4" name="矩形: 圆角 3">
                <a:extLst/>
              </p:cNvPr>
              <p:cNvSpPr/>
              <p:nvPr/>
            </p:nvSpPr>
            <p:spPr>
              <a:xfrm>
                <a:off x="379854" y="352450"/>
                <a:ext cx="11497765" cy="6504451"/>
              </a:xfrm>
              <a:prstGeom prst="roundRect">
                <a:avLst/>
              </a:prstGeom>
              <a:solidFill>
                <a:srgbClr val="DBE4ED"/>
              </a:solidFill>
              <a:ln>
                <a:solidFill>
                  <a:srgbClr val="DBE4E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</p:grpSp>
        <p:pic>
          <p:nvPicPr>
            <p:cNvPr id="45067" name="图片 4"/>
            <p:cNvPicPr>
              <a:picLocks noChangeAspect="1"/>
            </p:cNvPicPr>
            <p:nvPr/>
          </p:nvPicPr>
          <p:blipFill>
            <a:blip r:embed="rId2"/>
            <a:srcRect t="61063" r="8388" b="18951"/>
            <a:stretch>
              <a:fillRect/>
            </a:stretch>
          </p:blipFill>
          <p:spPr bwMode="auto">
            <a:xfrm>
              <a:off x="-201146" y="5355844"/>
              <a:ext cx="12397838" cy="161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5897563" y="2876550"/>
            <a:ext cx="5764212" cy="2947988"/>
            <a:chOff x="2465778" y="1511493"/>
            <a:chExt cx="4516871" cy="2123770"/>
          </a:xfrm>
        </p:grpSpPr>
        <p:pic>
          <p:nvPicPr>
            <p:cNvPr id="45063" name="图片 7"/>
            <p:cNvPicPr>
              <a:picLocks noChangeAspect="1"/>
            </p:cNvPicPr>
            <p:nvPr/>
          </p:nvPicPr>
          <p:blipFill>
            <a:blip r:embed="rId3"/>
            <a:srcRect l="39825" t="45161" r="2792" b="33548"/>
            <a:stretch>
              <a:fillRect/>
            </a:stretch>
          </p:blipFill>
          <p:spPr bwMode="auto">
            <a:xfrm>
              <a:off x="3089673" y="1511493"/>
              <a:ext cx="3892976" cy="2050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4" name="图片 8"/>
            <p:cNvPicPr>
              <a:picLocks noChangeAspect="1"/>
            </p:cNvPicPr>
            <p:nvPr/>
          </p:nvPicPr>
          <p:blipFill>
            <a:blip r:embed="rId4"/>
            <a:srcRect l="20952" t="40739" r="34602"/>
            <a:stretch>
              <a:fillRect/>
            </a:stretch>
          </p:blipFill>
          <p:spPr bwMode="auto">
            <a:xfrm>
              <a:off x="2465778" y="1646883"/>
              <a:ext cx="2094271" cy="1988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5" name="图片 10"/>
            <p:cNvPicPr>
              <a:picLocks noChangeAspect="1"/>
            </p:cNvPicPr>
            <p:nvPr/>
          </p:nvPicPr>
          <p:blipFill>
            <a:blip r:embed="rId5"/>
            <a:srcRect l="8910" t="47307" r="68433" b="20767"/>
            <a:stretch>
              <a:fillRect/>
            </a:stretch>
          </p:blipFill>
          <p:spPr bwMode="auto">
            <a:xfrm>
              <a:off x="5198694" y="1792288"/>
              <a:ext cx="897306" cy="950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 l="11412" t="51880" r="74158" b="40858"/>
          <a:stretch>
            <a:fillRect/>
          </a:stretch>
        </p:blipFill>
        <p:spPr bwMode="auto">
          <a:xfrm rot="7573834" flipV="1">
            <a:off x="5214144" y="5731669"/>
            <a:ext cx="13731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814763" y="2319338"/>
            <a:ext cx="246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kumimoji="0" lang="en-US" altLang="zh-CN" sz="4000" b="1" dirty="0" err="1">
                <a:latin typeface="微軟正黑體" pitchFamily="34" charset="-120"/>
                <a:ea typeface="微軟正黑體" pitchFamily="34" charset="-120"/>
                <a:sym typeface="+mn-lt"/>
              </a:rPr>
              <a:t>PART.0</a:t>
            </a:r>
            <a:r>
              <a:rPr kumimoji="0" lang="en-US" altLang="zh-TW" sz="4000" b="1" dirty="0" err="1">
                <a:latin typeface="微軟正黑體" pitchFamily="34" charset="-120"/>
                <a:ea typeface="微軟正黑體" pitchFamily="34" charset="-120"/>
                <a:sym typeface="+mn-lt"/>
              </a:rPr>
              <a:t>2</a:t>
            </a:r>
            <a:endParaRPr kumimoji="0" lang="zh-CN" altLang="en-US" sz="4000" b="1" dirty="0">
              <a:latin typeface="微軟正黑體" pitchFamily="34" charset="-120"/>
              <a:ea typeface="微軟正黑體" pitchFamily="34" charset="-120"/>
              <a:sym typeface="+mn-lt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235200" y="3200400"/>
            <a:ext cx="4102100" cy="89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kumimoji="0" lang="zh-TW" altLang="en-US" sz="4800" b="1" dirty="0">
                <a:latin typeface="微軟正黑體" pitchFamily="34" charset="-120"/>
                <a:ea typeface="微軟正黑體" pitchFamily="34" charset="-120"/>
                <a:sym typeface="+mn-lt"/>
              </a:rPr>
              <a:t>導師自我介紹</a:t>
            </a:r>
            <a:endParaRPr kumimoji="0" lang="zh-CN" altLang="en-US" dirty="0">
              <a:ea typeface="微軟正黑體" pitchFamily="34" charset="-120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rcRect l="47673" t="19794" r="23846" b="27547"/>
          <a:stretch>
            <a:fillRect/>
          </a:stretch>
        </p:blipFill>
        <p:spPr bwMode="auto">
          <a:xfrm>
            <a:off x="2498725" y="652463"/>
            <a:ext cx="1728788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组合 9"/>
          <p:cNvGrpSpPr>
            <a:grpSpLocks/>
          </p:cNvGrpSpPr>
          <p:nvPr/>
        </p:nvGrpSpPr>
        <p:grpSpPr bwMode="auto">
          <a:xfrm>
            <a:off x="-206375" y="0"/>
            <a:ext cx="12398375" cy="6967538"/>
            <a:chOff x="-201146" y="0"/>
            <a:chExt cx="12397838" cy="6968034"/>
          </a:xfrm>
        </p:grpSpPr>
        <p:grpSp>
          <p:nvGrpSpPr>
            <p:cNvPr id="46087" name="组合 1"/>
            <p:cNvGrpSpPr>
              <a:grpSpLocks/>
            </p:cNvGrpSpPr>
            <p:nvPr/>
          </p:nvGrpSpPr>
          <p:grpSpPr bwMode="auto">
            <a:xfrm>
              <a:off x="0" y="0"/>
              <a:ext cx="12192000" cy="6946533"/>
              <a:chOff x="0" y="0"/>
              <a:chExt cx="12192000" cy="6946533"/>
            </a:xfrm>
          </p:grpSpPr>
          <p:sp>
            <p:nvSpPr>
              <p:cNvPr id="3" name="矩形 2">
                <a:extLst/>
              </p:cNvPr>
              <p:cNvSpPr/>
              <p:nvPr/>
            </p:nvSpPr>
            <p:spPr>
              <a:xfrm>
                <a:off x="457" y="0"/>
                <a:ext cx="12191473" cy="6945807"/>
              </a:xfrm>
              <a:prstGeom prst="rect">
                <a:avLst/>
              </a:prstGeom>
              <a:solidFill>
                <a:srgbClr val="F8E9C4"/>
              </a:solidFill>
              <a:ln>
                <a:solidFill>
                  <a:srgbClr val="CFA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  <p:sp>
            <p:nvSpPr>
              <p:cNvPr id="4" name="矩形: 圆角 3">
                <a:extLst/>
              </p:cNvPr>
              <p:cNvSpPr/>
              <p:nvPr/>
            </p:nvSpPr>
            <p:spPr>
              <a:xfrm>
                <a:off x="379854" y="352450"/>
                <a:ext cx="11497765" cy="6504451"/>
              </a:xfrm>
              <a:prstGeom prst="roundRect">
                <a:avLst/>
              </a:prstGeom>
              <a:solidFill>
                <a:srgbClr val="DBE4ED"/>
              </a:solidFill>
              <a:ln>
                <a:solidFill>
                  <a:srgbClr val="DBE4E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</p:grpSp>
        <p:pic>
          <p:nvPicPr>
            <p:cNvPr id="46088" name="图片 4"/>
            <p:cNvPicPr>
              <a:picLocks noChangeAspect="1"/>
            </p:cNvPicPr>
            <p:nvPr/>
          </p:nvPicPr>
          <p:blipFill>
            <a:blip r:embed="rId2"/>
            <a:srcRect t="61063" r="8388" b="18951"/>
            <a:stretch>
              <a:fillRect/>
            </a:stretch>
          </p:blipFill>
          <p:spPr bwMode="auto">
            <a:xfrm>
              <a:off x="-201146" y="5355844"/>
              <a:ext cx="12397838" cy="161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084" name="Rectangle 11"/>
          <p:cNvSpPr>
            <a:spLocks noChangeArrowheads="1"/>
          </p:cNvSpPr>
          <p:nvPr/>
        </p:nvSpPr>
        <p:spPr bwMode="auto">
          <a:xfrm>
            <a:off x="0" y="274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6085" name="Rectangle 12"/>
          <p:cNvSpPr>
            <a:spLocks noChangeArrowheads="1"/>
          </p:cNvSpPr>
          <p:nvPr/>
        </p:nvSpPr>
        <p:spPr bwMode="auto">
          <a:xfrm>
            <a:off x="0" y="2749550"/>
            <a:ext cx="12192000" cy="0"/>
          </a:xfrm>
          <a:prstGeom prst="rect">
            <a:avLst/>
          </a:prstGeom>
          <a:solidFill>
            <a:srgbClr val="E8EBF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6086" name="Rectangle 24"/>
          <p:cNvSpPr>
            <a:spLocks noChangeArrowheads="1"/>
          </p:cNvSpPr>
          <p:nvPr/>
        </p:nvSpPr>
        <p:spPr bwMode="auto">
          <a:xfrm>
            <a:off x="0" y="3848100"/>
            <a:ext cx="220663" cy="260350"/>
          </a:xfrm>
          <a:prstGeom prst="rect">
            <a:avLst/>
          </a:prstGeom>
          <a:solidFill>
            <a:srgbClr val="E8EBF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1100">
                <a:latin typeface="等线"/>
              </a:rPr>
              <a:t> </a:t>
            </a:r>
            <a:endParaRPr lang="zh-CN" altLang="en-US">
              <a:latin typeface="等线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64" y="1143840"/>
            <a:ext cx="6015828" cy="451026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28125" y="424967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zh-TW" altLang="en-US" sz="36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sym typeface="+mn-lt"/>
              </a:rPr>
              <a:t>導師自我介紹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7387272" y="1112392"/>
            <a:ext cx="5211683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200" dirty="0">
                <a:solidFill>
                  <a:prstClr val="black"/>
                </a:solidFill>
                <a:latin typeface="Franklin Gothic Book"/>
                <a:ea typeface="微軟正黑體" panose="020B0604030504040204" pitchFamily="34" charset="-120"/>
                <a:cs typeface="+mn-cs"/>
              </a:rPr>
              <a:t>右一黃曉文</a:t>
            </a:r>
            <a:r>
              <a:rPr kumimoji="0" lang="zh-TW" altLang="en-US" sz="3200" dirty="0" smtClean="0">
                <a:solidFill>
                  <a:prstClr val="black"/>
                </a:solidFill>
                <a:latin typeface="Franklin Gothic Book"/>
                <a:ea typeface="微軟正黑體" panose="020B0604030504040204" pitchFamily="34" charset="-120"/>
                <a:cs typeface="+mn-cs"/>
              </a:rPr>
              <a:t>老師</a:t>
            </a:r>
            <a:endParaRPr kumimoji="0" lang="en-US" altLang="zh-TW" sz="3200" dirty="0" smtClean="0">
              <a:solidFill>
                <a:prstClr val="black"/>
              </a:solidFill>
              <a:latin typeface="Franklin Gothic Book"/>
              <a:ea typeface="微軟正黑體" panose="020B0604030504040204" pitchFamily="34" charset="-120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zh-TW" sz="3200" dirty="0" smtClean="0">
                <a:solidFill>
                  <a:prstClr val="black"/>
                </a:solidFill>
                <a:latin typeface="Franklin Gothic Book"/>
                <a:ea typeface="微軟正黑體" panose="020B0604030504040204" pitchFamily="34" charset="-120"/>
                <a:cs typeface="+mn-cs"/>
              </a:rPr>
              <a:t>♀</a:t>
            </a:r>
            <a:r>
              <a:rPr kumimoji="0" lang="zh-TW" altLang="en-US" sz="3200" dirty="0">
                <a:solidFill>
                  <a:prstClr val="black"/>
                </a:solidFill>
                <a:latin typeface="Franklin Gothic Book"/>
                <a:ea typeface="微軟正黑體" panose="020B0604030504040204" pitchFamily="34" charset="-120"/>
                <a:cs typeface="+mn-cs"/>
              </a:rPr>
              <a:t>靜宜大學教育研究所</a:t>
            </a:r>
            <a:r>
              <a:rPr kumimoji="0" lang="zh-TW" altLang="en-US" sz="3200" dirty="0" smtClean="0">
                <a:solidFill>
                  <a:prstClr val="black"/>
                </a:solidFill>
                <a:latin typeface="Franklin Gothic Book"/>
                <a:ea typeface="微軟正黑體" panose="020B0604030504040204" pitchFamily="34" charset="-120"/>
                <a:cs typeface="+mn-cs"/>
              </a:rPr>
              <a:t>畢</a:t>
            </a:r>
            <a:endParaRPr kumimoji="0" lang="en-US" altLang="zh-TW" sz="3200" dirty="0" smtClean="0">
              <a:solidFill>
                <a:prstClr val="black"/>
              </a:solidFill>
              <a:latin typeface="Franklin Gothic Book"/>
              <a:ea typeface="微軟正黑體" panose="020B0604030504040204" pitchFamily="34" charset="-120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200" dirty="0" smtClean="0">
                <a:solidFill>
                  <a:prstClr val="black"/>
                </a:solidFill>
                <a:latin typeface="Franklin Gothic Book"/>
                <a:ea typeface="微軟正黑體" panose="020B0604030504040204" pitchFamily="34" charset="-120"/>
                <a:cs typeface="+mn-cs"/>
              </a:rPr>
              <a:t>座右銘</a:t>
            </a:r>
            <a:r>
              <a:rPr kumimoji="0" lang="en-US" altLang="zh-TW" sz="3200" dirty="0" smtClean="0">
                <a:solidFill>
                  <a:prstClr val="black"/>
                </a:solidFill>
                <a:latin typeface="Franklin Gothic Book"/>
                <a:ea typeface="微軟正黑體" panose="020B0604030504040204" pitchFamily="34" charset="-120"/>
                <a:cs typeface="+mn-cs"/>
              </a:rPr>
              <a:t>:</a:t>
            </a:r>
            <a:r>
              <a:rPr kumimoji="0" lang="zh-TW" altLang="en-US" sz="3200" dirty="0" smtClean="0">
                <a:solidFill>
                  <a:prstClr val="black"/>
                </a:solidFill>
                <a:latin typeface="Franklin Gothic Book"/>
                <a:ea typeface="微軟正黑體" panose="020B0604030504040204" pitchFamily="34" charset="-120"/>
                <a:cs typeface="+mn-cs"/>
              </a:rPr>
              <a:t>不做不會怎樣，做</a:t>
            </a:r>
            <a:endParaRPr kumimoji="0" lang="en-US" altLang="zh-TW" sz="3200" dirty="0" smtClean="0">
              <a:solidFill>
                <a:prstClr val="black"/>
              </a:solidFill>
              <a:latin typeface="Franklin Gothic Book"/>
              <a:ea typeface="微軟正黑體" panose="020B0604030504040204" pitchFamily="34" charset="-120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200" dirty="0">
                <a:solidFill>
                  <a:prstClr val="black"/>
                </a:solidFill>
                <a:latin typeface="Franklin Gothic Book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3200" dirty="0" smtClean="0">
                <a:solidFill>
                  <a:prstClr val="black"/>
                </a:solidFill>
                <a:latin typeface="Franklin Gothic Book"/>
                <a:ea typeface="微軟正黑體" panose="020B0604030504040204" pitchFamily="34" charset="-120"/>
                <a:cs typeface="+mn-cs"/>
              </a:rPr>
              <a:t>            了很不一樣</a:t>
            </a:r>
            <a:r>
              <a:rPr kumimoji="0" lang="en-US" altLang="zh-TW" sz="3200" dirty="0" smtClean="0">
                <a:solidFill>
                  <a:prstClr val="black"/>
                </a:solidFill>
                <a:latin typeface="Franklin Gothic Book"/>
                <a:ea typeface="微軟正黑體" panose="020B0604030504040204" pitchFamily="34" charset="-120"/>
                <a:cs typeface="+mn-cs"/>
              </a:rPr>
              <a:t>!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altLang="zh-TW" sz="3200" dirty="0">
              <a:solidFill>
                <a:prstClr val="black"/>
              </a:solidFill>
              <a:latin typeface="Franklin Gothic Book"/>
              <a:ea typeface="微軟正黑體" panose="020B0604030504040204" pitchFamily="34" charset="-120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200" dirty="0" smtClean="0">
                <a:solidFill>
                  <a:prstClr val="black"/>
                </a:solidFill>
                <a:latin typeface="Franklin Gothic Book"/>
                <a:ea typeface="微軟正黑體" panose="020B0604030504040204" pitchFamily="34" charset="-120"/>
                <a:cs typeface="+mn-cs"/>
              </a:rPr>
              <a:t>興趣</a:t>
            </a:r>
            <a:r>
              <a:rPr kumimoji="0" lang="en-US" altLang="zh-TW" sz="3200" dirty="0" smtClean="0">
                <a:solidFill>
                  <a:prstClr val="black"/>
                </a:solidFill>
                <a:latin typeface="Franklin Gothic Book"/>
                <a:ea typeface="微軟正黑體" panose="020B0604030504040204" pitchFamily="34" charset="-120"/>
                <a:cs typeface="+mn-cs"/>
              </a:rPr>
              <a:t>:</a:t>
            </a:r>
            <a:r>
              <a:rPr kumimoji="0" lang="zh-TW" altLang="en-US" sz="3200" dirty="0" smtClean="0">
                <a:solidFill>
                  <a:prstClr val="black"/>
                </a:solidFill>
                <a:latin typeface="Franklin Gothic Book"/>
                <a:ea typeface="微軟正黑體" panose="020B0604030504040204" pitchFamily="34" charset="-120"/>
                <a:cs typeface="+mn-cs"/>
              </a:rPr>
              <a:t>閱讀、書法、跳繩、 </a:t>
            </a:r>
            <a:endParaRPr kumimoji="0" lang="en-US" altLang="zh-TW" sz="3200" dirty="0" smtClean="0">
              <a:solidFill>
                <a:prstClr val="black"/>
              </a:solidFill>
              <a:latin typeface="Franklin Gothic Book"/>
              <a:ea typeface="微軟正黑體" panose="020B0604030504040204" pitchFamily="34" charset="-120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200" dirty="0">
                <a:solidFill>
                  <a:prstClr val="black"/>
                </a:solidFill>
                <a:latin typeface="Franklin Gothic Book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3200" dirty="0" smtClean="0">
                <a:solidFill>
                  <a:prstClr val="black"/>
                </a:solidFill>
                <a:latin typeface="Franklin Gothic Book"/>
                <a:ea typeface="微軟正黑體" panose="020B0604030504040204" pitchFamily="34" charset="-120"/>
                <a:cs typeface="+mn-cs"/>
              </a:rPr>
              <a:t>        藝文欣賞等。</a:t>
            </a:r>
            <a:endParaRPr kumimoji="0" lang="en-US" altLang="zh-TW" sz="3200" dirty="0" smtClean="0">
              <a:solidFill>
                <a:prstClr val="black"/>
              </a:solidFill>
              <a:latin typeface="Franklin Gothic Book"/>
              <a:ea typeface="微軟正黑體" panose="020B0604030504040204" pitchFamily="34" charset="-120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200" dirty="0" smtClean="0">
                <a:solidFill>
                  <a:prstClr val="black"/>
                </a:solidFill>
                <a:latin typeface="Franklin Gothic Book"/>
                <a:ea typeface="微軟正黑體" panose="020B0604030504040204" pitchFamily="34" charset="-120"/>
                <a:cs typeface="+mn-cs"/>
              </a:rPr>
              <a:t>期望</a:t>
            </a:r>
            <a:r>
              <a:rPr kumimoji="0" lang="en-US" altLang="zh-TW" sz="3200" dirty="0" smtClean="0">
                <a:solidFill>
                  <a:prstClr val="black"/>
                </a:solidFill>
                <a:latin typeface="Franklin Gothic Book"/>
                <a:ea typeface="微軟正黑體" panose="020B0604030504040204" pitchFamily="34" charset="-120"/>
                <a:cs typeface="+mn-cs"/>
              </a:rPr>
              <a:t>:</a:t>
            </a:r>
            <a:r>
              <a:rPr kumimoji="0" lang="zh-TW" altLang="en-US" sz="3200" dirty="0" smtClean="0">
                <a:solidFill>
                  <a:prstClr val="black"/>
                </a:solidFill>
                <a:latin typeface="Franklin Gothic Book"/>
                <a:ea typeface="微軟正黑體" panose="020B0604030504040204" pitchFamily="34" charset="-120"/>
                <a:cs typeface="+mn-cs"/>
              </a:rPr>
              <a:t>學生成為學習的主人</a:t>
            </a:r>
            <a:endParaRPr kumimoji="0" lang="en-US" altLang="zh-TW" sz="3200" dirty="0" smtClean="0">
              <a:solidFill>
                <a:prstClr val="black"/>
              </a:solidFill>
              <a:latin typeface="Franklin Gothic Book"/>
              <a:ea typeface="微軟正黑體" panose="020B0604030504040204" pitchFamily="34" charset="-120"/>
              <a:cs typeface="+mn-cs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200" dirty="0">
                <a:solidFill>
                  <a:prstClr val="black"/>
                </a:solidFill>
                <a:latin typeface="Franklin Gothic Book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zh-TW" altLang="en-US" sz="3200" dirty="0" smtClean="0">
                <a:solidFill>
                  <a:prstClr val="black"/>
                </a:solidFill>
                <a:latin typeface="Franklin Gothic Book"/>
                <a:ea typeface="微軟正黑體" panose="020B0604030504040204" pitchFamily="34" charset="-120"/>
                <a:cs typeface="+mn-cs"/>
              </a:rPr>
              <a:t>        、成為良善助人的人。</a:t>
            </a:r>
            <a:endParaRPr kumimoji="0" lang="en-US" altLang="zh-TW" sz="3200" dirty="0" smtClean="0">
              <a:solidFill>
                <a:prstClr val="black"/>
              </a:solidFill>
              <a:latin typeface="Franklin Gothic Book"/>
              <a:ea typeface="微軟正黑體" panose="020B0604030504040204" pitchFamily="34" charset="-120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组合 9"/>
          <p:cNvGrpSpPr>
            <a:grpSpLocks/>
          </p:cNvGrpSpPr>
          <p:nvPr/>
        </p:nvGrpSpPr>
        <p:grpSpPr bwMode="auto">
          <a:xfrm>
            <a:off x="-206375" y="0"/>
            <a:ext cx="12398375" cy="6967538"/>
            <a:chOff x="-201146" y="0"/>
            <a:chExt cx="12397838" cy="6968034"/>
          </a:xfrm>
        </p:grpSpPr>
        <p:grpSp>
          <p:nvGrpSpPr>
            <p:cNvPr id="48138" name="组合 1"/>
            <p:cNvGrpSpPr>
              <a:grpSpLocks/>
            </p:cNvGrpSpPr>
            <p:nvPr/>
          </p:nvGrpSpPr>
          <p:grpSpPr bwMode="auto">
            <a:xfrm>
              <a:off x="0" y="0"/>
              <a:ext cx="12192000" cy="6946533"/>
              <a:chOff x="0" y="0"/>
              <a:chExt cx="12192000" cy="6946533"/>
            </a:xfrm>
          </p:grpSpPr>
          <p:sp>
            <p:nvSpPr>
              <p:cNvPr id="3" name="矩形 2">
                <a:extLst/>
              </p:cNvPr>
              <p:cNvSpPr/>
              <p:nvPr/>
            </p:nvSpPr>
            <p:spPr>
              <a:xfrm>
                <a:off x="457" y="0"/>
                <a:ext cx="12191473" cy="6945807"/>
              </a:xfrm>
              <a:prstGeom prst="rect">
                <a:avLst/>
              </a:prstGeom>
              <a:solidFill>
                <a:srgbClr val="F8E9C4"/>
              </a:solidFill>
              <a:ln>
                <a:solidFill>
                  <a:srgbClr val="CFA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  <p:sp>
            <p:nvSpPr>
              <p:cNvPr id="4" name="矩形: 圆角 3">
                <a:extLst/>
              </p:cNvPr>
              <p:cNvSpPr/>
              <p:nvPr/>
            </p:nvSpPr>
            <p:spPr>
              <a:xfrm>
                <a:off x="379854" y="352450"/>
                <a:ext cx="11497765" cy="6504451"/>
              </a:xfrm>
              <a:prstGeom prst="roundRect">
                <a:avLst/>
              </a:prstGeom>
              <a:solidFill>
                <a:srgbClr val="DBE4ED"/>
              </a:solidFill>
              <a:ln>
                <a:solidFill>
                  <a:srgbClr val="DBE4E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</p:grpSp>
        <p:pic>
          <p:nvPicPr>
            <p:cNvPr id="48139" name="图片 4"/>
            <p:cNvPicPr>
              <a:picLocks noChangeAspect="1"/>
            </p:cNvPicPr>
            <p:nvPr/>
          </p:nvPicPr>
          <p:blipFill>
            <a:blip r:embed="rId2"/>
            <a:srcRect t="61063" r="8388" b="18951"/>
            <a:stretch>
              <a:fillRect/>
            </a:stretch>
          </p:blipFill>
          <p:spPr bwMode="auto">
            <a:xfrm>
              <a:off x="-201146" y="5355844"/>
              <a:ext cx="12397838" cy="161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5897563" y="2876550"/>
            <a:ext cx="5764212" cy="2947988"/>
            <a:chOff x="2465778" y="1511493"/>
            <a:chExt cx="4516871" cy="2123770"/>
          </a:xfrm>
        </p:grpSpPr>
        <p:pic>
          <p:nvPicPr>
            <p:cNvPr id="48135" name="图片 7"/>
            <p:cNvPicPr>
              <a:picLocks noChangeAspect="1"/>
            </p:cNvPicPr>
            <p:nvPr/>
          </p:nvPicPr>
          <p:blipFill>
            <a:blip r:embed="rId3"/>
            <a:srcRect l="39825" t="45161" r="2792" b="33548"/>
            <a:stretch>
              <a:fillRect/>
            </a:stretch>
          </p:blipFill>
          <p:spPr bwMode="auto">
            <a:xfrm>
              <a:off x="3089673" y="1511493"/>
              <a:ext cx="3892976" cy="2050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6" name="图片 8"/>
            <p:cNvPicPr>
              <a:picLocks noChangeAspect="1"/>
            </p:cNvPicPr>
            <p:nvPr/>
          </p:nvPicPr>
          <p:blipFill>
            <a:blip r:embed="rId4"/>
            <a:srcRect l="20952" t="40739" r="34602"/>
            <a:stretch>
              <a:fillRect/>
            </a:stretch>
          </p:blipFill>
          <p:spPr bwMode="auto">
            <a:xfrm>
              <a:off x="2465778" y="1646883"/>
              <a:ext cx="2094271" cy="1988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37" name="图片 10"/>
            <p:cNvPicPr>
              <a:picLocks noChangeAspect="1"/>
            </p:cNvPicPr>
            <p:nvPr/>
          </p:nvPicPr>
          <p:blipFill>
            <a:blip r:embed="rId5"/>
            <a:srcRect l="8910" t="47307" r="68433" b="20767"/>
            <a:stretch>
              <a:fillRect/>
            </a:stretch>
          </p:blipFill>
          <p:spPr bwMode="auto">
            <a:xfrm>
              <a:off x="5198694" y="1792288"/>
              <a:ext cx="897306" cy="950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 l="11412" t="51880" r="74158" b="40858"/>
          <a:stretch>
            <a:fillRect/>
          </a:stretch>
        </p:blipFill>
        <p:spPr bwMode="auto">
          <a:xfrm rot="7573834" flipV="1">
            <a:off x="5214144" y="5731669"/>
            <a:ext cx="13731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814763" y="2319338"/>
            <a:ext cx="246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kumimoji="0" lang="en-US" altLang="zh-CN" sz="4000" b="1" dirty="0" err="1">
                <a:latin typeface="微軟正黑體" pitchFamily="34" charset="-120"/>
                <a:ea typeface="微軟正黑體" pitchFamily="34" charset="-120"/>
                <a:sym typeface="+mn-lt"/>
              </a:rPr>
              <a:t>PART.0</a:t>
            </a:r>
            <a:r>
              <a:rPr kumimoji="0" lang="en-US" altLang="zh-TW" sz="4000" b="1" dirty="0" err="1">
                <a:latin typeface="微軟正黑體" pitchFamily="34" charset="-120"/>
                <a:ea typeface="微軟正黑體" pitchFamily="34" charset="-120"/>
                <a:sym typeface="+mn-lt"/>
              </a:rPr>
              <a:t>3</a:t>
            </a:r>
            <a:endParaRPr kumimoji="0" lang="zh-CN" altLang="en-US" sz="4000" b="1" dirty="0">
              <a:latin typeface="微軟正黑體" pitchFamily="34" charset="-120"/>
              <a:ea typeface="微軟正黑體" pitchFamily="34" charset="-120"/>
              <a:sym typeface="+mn-lt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481138" y="3200400"/>
            <a:ext cx="4856162" cy="89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</a:pPr>
            <a:r>
              <a:rPr lang="zh-TW" altLang="en-US" sz="4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學習注意事項</a:t>
            </a:r>
            <a:endParaRPr kumimoji="0" lang="zh-CN" altLang="en-US" dirty="0">
              <a:ea typeface="微軟正黑體" pitchFamily="34" charset="-120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rcRect l="47673" t="19794" r="23846" b="27547"/>
          <a:stretch>
            <a:fillRect/>
          </a:stretch>
        </p:blipFill>
        <p:spPr bwMode="auto">
          <a:xfrm>
            <a:off x="2498725" y="652463"/>
            <a:ext cx="1728788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组合 9"/>
          <p:cNvGrpSpPr>
            <a:grpSpLocks/>
          </p:cNvGrpSpPr>
          <p:nvPr/>
        </p:nvGrpSpPr>
        <p:grpSpPr bwMode="auto">
          <a:xfrm>
            <a:off x="-206375" y="0"/>
            <a:ext cx="12398375" cy="6967538"/>
            <a:chOff x="-201146" y="0"/>
            <a:chExt cx="12397838" cy="6968034"/>
          </a:xfrm>
        </p:grpSpPr>
        <p:grpSp>
          <p:nvGrpSpPr>
            <p:cNvPr id="49160" name="组合 1"/>
            <p:cNvGrpSpPr>
              <a:grpSpLocks/>
            </p:cNvGrpSpPr>
            <p:nvPr/>
          </p:nvGrpSpPr>
          <p:grpSpPr bwMode="auto">
            <a:xfrm>
              <a:off x="0" y="0"/>
              <a:ext cx="12192000" cy="6946533"/>
              <a:chOff x="0" y="0"/>
              <a:chExt cx="12192000" cy="6946533"/>
            </a:xfrm>
          </p:grpSpPr>
          <p:sp>
            <p:nvSpPr>
              <p:cNvPr id="3" name="矩形 2">
                <a:extLst/>
              </p:cNvPr>
              <p:cNvSpPr/>
              <p:nvPr/>
            </p:nvSpPr>
            <p:spPr>
              <a:xfrm>
                <a:off x="457" y="0"/>
                <a:ext cx="12191473" cy="6945807"/>
              </a:xfrm>
              <a:prstGeom prst="rect">
                <a:avLst/>
              </a:prstGeom>
              <a:solidFill>
                <a:srgbClr val="F8E9C4"/>
              </a:solidFill>
              <a:ln>
                <a:solidFill>
                  <a:srgbClr val="CFA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  <p:sp>
            <p:nvSpPr>
              <p:cNvPr id="4" name="矩形: 圆角 3">
                <a:extLst/>
              </p:cNvPr>
              <p:cNvSpPr/>
              <p:nvPr/>
            </p:nvSpPr>
            <p:spPr>
              <a:xfrm>
                <a:off x="379854" y="352450"/>
                <a:ext cx="11497765" cy="6504451"/>
              </a:xfrm>
              <a:prstGeom prst="roundRect">
                <a:avLst/>
              </a:prstGeom>
              <a:solidFill>
                <a:srgbClr val="DBE4ED"/>
              </a:solidFill>
              <a:ln>
                <a:solidFill>
                  <a:srgbClr val="DBE4E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</p:grpSp>
        <p:pic>
          <p:nvPicPr>
            <p:cNvPr id="49161" name="图片 4"/>
            <p:cNvPicPr>
              <a:picLocks noChangeAspect="1"/>
            </p:cNvPicPr>
            <p:nvPr/>
          </p:nvPicPr>
          <p:blipFill>
            <a:blip r:embed="rId2"/>
            <a:srcRect t="61063" r="8388" b="18951"/>
            <a:stretch>
              <a:fillRect/>
            </a:stretch>
          </p:blipFill>
          <p:spPr bwMode="auto">
            <a:xfrm>
              <a:off x="-201146" y="5355844"/>
              <a:ext cx="12397838" cy="161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154" name="Rectangle 7"/>
          <p:cNvSpPr>
            <a:spLocks noChangeArrowheads="1"/>
          </p:cNvSpPr>
          <p:nvPr/>
        </p:nvSpPr>
        <p:spPr bwMode="auto">
          <a:xfrm>
            <a:off x="927893" y="665858"/>
            <a:ext cx="5318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學習注意事項</a:t>
            </a:r>
            <a:endParaRPr lang="en-US" altLang="zh-CN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9156" name="Rectangle 11"/>
          <p:cNvSpPr>
            <a:spLocks noChangeArrowheads="1"/>
          </p:cNvSpPr>
          <p:nvPr/>
        </p:nvSpPr>
        <p:spPr bwMode="auto">
          <a:xfrm>
            <a:off x="0" y="274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9157" name="Rectangle 12"/>
          <p:cNvSpPr>
            <a:spLocks noChangeArrowheads="1"/>
          </p:cNvSpPr>
          <p:nvPr/>
        </p:nvSpPr>
        <p:spPr bwMode="auto">
          <a:xfrm>
            <a:off x="0" y="2749550"/>
            <a:ext cx="12192000" cy="0"/>
          </a:xfrm>
          <a:prstGeom prst="rect">
            <a:avLst/>
          </a:prstGeom>
          <a:solidFill>
            <a:srgbClr val="E8EBF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9158" name="Rectangle 24"/>
          <p:cNvSpPr>
            <a:spLocks noChangeArrowheads="1"/>
          </p:cNvSpPr>
          <p:nvPr/>
        </p:nvSpPr>
        <p:spPr bwMode="auto">
          <a:xfrm>
            <a:off x="0" y="3848100"/>
            <a:ext cx="220663" cy="260350"/>
          </a:xfrm>
          <a:prstGeom prst="rect">
            <a:avLst/>
          </a:prstGeom>
          <a:solidFill>
            <a:srgbClr val="E8EBF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1100">
                <a:latin typeface="等线"/>
              </a:rPr>
              <a:t> </a:t>
            </a:r>
            <a:endParaRPr lang="zh-CN" altLang="en-US">
              <a:latin typeface="等线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r="9184" b="11517"/>
          <a:stretch>
            <a:fillRect/>
          </a:stretch>
        </p:blipFill>
        <p:spPr bwMode="auto">
          <a:xfrm>
            <a:off x="8487508" y="4461789"/>
            <a:ext cx="3059113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文字方塊 13"/>
          <p:cNvSpPr txBox="1"/>
          <p:nvPr/>
        </p:nvSpPr>
        <p:spPr>
          <a:xfrm>
            <a:off x="927893" y="1334196"/>
            <a:ext cx="109474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1.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建立早睡早起規律作息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 smtClean="0"/>
              <a:t>★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每天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07:40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分前到校，早睡早起讓孩子養成規律的生活習慣。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晚上至少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點關掉電視、電腦、熄燈，準備跟孩子就寢。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早上提早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個小時起床，親子好好享用優質早餐，讓學習有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好的開始。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/>
          </a:p>
          <a:p>
            <a:r>
              <a:rPr lang="en-US" altLang="zh-TW" sz="2800" b="1" dirty="0" smtClean="0"/>
              <a:t>2.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生活自理能力最重要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dirty="0" smtClean="0"/>
              <a:t>★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小學老師不再餵飯、提醒上廁所、提醒喝水，孩子必須具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備基本生活自理能力，才有可能進入到好的學習。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老師只有一個，單兵作業要教學、改作業等。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组合 9"/>
          <p:cNvGrpSpPr>
            <a:grpSpLocks/>
          </p:cNvGrpSpPr>
          <p:nvPr/>
        </p:nvGrpSpPr>
        <p:grpSpPr bwMode="auto">
          <a:xfrm>
            <a:off x="-206375" y="0"/>
            <a:ext cx="12398375" cy="6967538"/>
            <a:chOff x="-201146" y="0"/>
            <a:chExt cx="12397838" cy="6968034"/>
          </a:xfrm>
        </p:grpSpPr>
        <p:grpSp>
          <p:nvGrpSpPr>
            <p:cNvPr id="49160" name="组合 1"/>
            <p:cNvGrpSpPr>
              <a:grpSpLocks/>
            </p:cNvGrpSpPr>
            <p:nvPr/>
          </p:nvGrpSpPr>
          <p:grpSpPr bwMode="auto">
            <a:xfrm>
              <a:off x="0" y="0"/>
              <a:ext cx="12192000" cy="6946533"/>
              <a:chOff x="0" y="0"/>
              <a:chExt cx="12192000" cy="6946533"/>
            </a:xfrm>
          </p:grpSpPr>
          <p:sp>
            <p:nvSpPr>
              <p:cNvPr id="3" name="矩形 2">
                <a:extLst/>
              </p:cNvPr>
              <p:cNvSpPr/>
              <p:nvPr/>
            </p:nvSpPr>
            <p:spPr>
              <a:xfrm>
                <a:off x="457" y="0"/>
                <a:ext cx="12191473" cy="6945807"/>
              </a:xfrm>
              <a:prstGeom prst="rect">
                <a:avLst/>
              </a:prstGeom>
              <a:solidFill>
                <a:srgbClr val="F8E9C4"/>
              </a:solidFill>
              <a:ln>
                <a:solidFill>
                  <a:srgbClr val="CFAF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  <p:sp>
            <p:nvSpPr>
              <p:cNvPr id="4" name="矩形: 圆角 3">
                <a:extLst/>
              </p:cNvPr>
              <p:cNvSpPr/>
              <p:nvPr/>
            </p:nvSpPr>
            <p:spPr>
              <a:xfrm>
                <a:off x="379854" y="352450"/>
                <a:ext cx="11497765" cy="6504451"/>
              </a:xfrm>
              <a:prstGeom prst="roundRect">
                <a:avLst/>
              </a:prstGeom>
              <a:solidFill>
                <a:srgbClr val="DBE4ED"/>
              </a:solidFill>
              <a:ln>
                <a:solidFill>
                  <a:srgbClr val="DBE4E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/>
              </a:p>
            </p:txBody>
          </p:sp>
        </p:grpSp>
        <p:pic>
          <p:nvPicPr>
            <p:cNvPr id="49161" name="图片 4"/>
            <p:cNvPicPr>
              <a:picLocks noChangeAspect="1"/>
            </p:cNvPicPr>
            <p:nvPr/>
          </p:nvPicPr>
          <p:blipFill>
            <a:blip r:embed="rId2"/>
            <a:srcRect t="61063" r="8388" b="18951"/>
            <a:stretch>
              <a:fillRect/>
            </a:stretch>
          </p:blipFill>
          <p:spPr bwMode="auto">
            <a:xfrm>
              <a:off x="-201146" y="5355844"/>
              <a:ext cx="12397838" cy="161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154" name="Rectangle 7"/>
          <p:cNvSpPr>
            <a:spLocks noChangeArrowheads="1"/>
          </p:cNvSpPr>
          <p:nvPr/>
        </p:nvSpPr>
        <p:spPr bwMode="auto">
          <a:xfrm>
            <a:off x="927893" y="665858"/>
            <a:ext cx="5318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學習注意事項</a:t>
            </a:r>
            <a:endParaRPr lang="en-US" altLang="zh-CN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9156" name="Rectangle 11"/>
          <p:cNvSpPr>
            <a:spLocks noChangeArrowheads="1"/>
          </p:cNvSpPr>
          <p:nvPr/>
        </p:nvSpPr>
        <p:spPr bwMode="auto">
          <a:xfrm>
            <a:off x="0" y="27495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9157" name="Rectangle 12"/>
          <p:cNvSpPr>
            <a:spLocks noChangeArrowheads="1"/>
          </p:cNvSpPr>
          <p:nvPr/>
        </p:nvSpPr>
        <p:spPr bwMode="auto">
          <a:xfrm>
            <a:off x="0" y="2749550"/>
            <a:ext cx="12192000" cy="0"/>
          </a:xfrm>
          <a:prstGeom prst="rect">
            <a:avLst/>
          </a:prstGeom>
          <a:solidFill>
            <a:srgbClr val="E8EBF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49158" name="Rectangle 24"/>
          <p:cNvSpPr>
            <a:spLocks noChangeArrowheads="1"/>
          </p:cNvSpPr>
          <p:nvPr/>
        </p:nvSpPr>
        <p:spPr bwMode="auto">
          <a:xfrm>
            <a:off x="0" y="3848100"/>
            <a:ext cx="220663" cy="260350"/>
          </a:xfrm>
          <a:prstGeom prst="rect">
            <a:avLst/>
          </a:prstGeom>
          <a:solidFill>
            <a:srgbClr val="E8EBF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1100">
                <a:latin typeface="等线"/>
              </a:rPr>
              <a:t> </a:t>
            </a:r>
            <a:endParaRPr lang="zh-CN" altLang="en-US">
              <a:latin typeface="等线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r="9184" b="11517"/>
          <a:stretch>
            <a:fillRect/>
          </a:stretch>
        </p:blipFill>
        <p:spPr bwMode="auto">
          <a:xfrm>
            <a:off x="8487508" y="4461789"/>
            <a:ext cx="3059113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文字方塊 14"/>
          <p:cNvSpPr txBox="1"/>
          <p:nvPr/>
        </p:nvSpPr>
        <p:spPr>
          <a:xfrm>
            <a:off x="927893" y="1329904"/>
            <a:ext cx="10896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生活自理能力最重要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父母在家應該把練習機會還給孩子，讓孩子把便當拿出來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清洗、聯絡簿拿出來給父母簽名、準備上課該帶物品等，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這些都是孩子的責任。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練習上蹲式廁所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請爸爸媽媽教會寶貝如何蹲著上廁所，並提醒寶貝要帶衛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生紙。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★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先利用公眾場所蹲式廁所練習。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★★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在校準備乾淨衣褲一套。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1449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724</Words>
  <Application>Microsoft Office PowerPoint</Application>
  <PresentationFormat>寬螢幕</PresentationFormat>
  <Paragraphs>109</Paragraphs>
  <Slides>18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8" baseType="lpstr">
      <vt:lpstr> 汉仪良品线简</vt:lpstr>
      <vt:lpstr>等线</vt:lpstr>
      <vt:lpstr>等线 Light</vt:lpstr>
      <vt:lpstr>微軟正黑體</vt:lpstr>
      <vt:lpstr>新細明體</vt:lpstr>
      <vt:lpstr>標楷體</vt:lpstr>
      <vt:lpstr>Arial</vt:lpstr>
      <vt:lpstr>Broadway</vt:lpstr>
      <vt:lpstr>Franklin Gothic Book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X580GD PR SKU4</cp:lastModifiedBy>
  <cp:revision>69</cp:revision>
  <dcterms:created xsi:type="dcterms:W3CDTF">2017-10-27T12:07:57Z</dcterms:created>
  <dcterms:modified xsi:type="dcterms:W3CDTF">2023-08-28T00:55:00Z</dcterms:modified>
</cp:coreProperties>
</file>