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738" r:id="rId3"/>
    <p:sldMasterId id="2147483777" r:id="rId4"/>
    <p:sldMasterId id="2147483803" r:id="rId5"/>
    <p:sldMasterId id="2147483859" r:id="rId6"/>
    <p:sldMasterId id="2147483872" r:id="rId7"/>
  </p:sldMasterIdLst>
  <p:notesMasterIdLst>
    <p:notesMasterId r:id="rId33"/>
  </p:notesMasterIdLst>
  <p:sldIdLst>
    <p:sldId id="302" r:id="rId8"/>
    <p:sldId id="260" r:id="rId9"/>
    <p:sldId id="303" r:id="rId10"/>
    <p:sldId id="331" r:id="rId11"/>
    <p:sldId id="313" r:id="rId12"/>
    <p:sldId id="327" r:id="rId13"/>
    <p:sldId id="314" r:id="rId14"/>
    <p:sldId id="330" r:id="rId15"/>
    <p:sldId id="324" r:id="rId16"/>
    <p:sldId id="312" r:id="rId17"/>
    <p:sldId id="277" r:id="rId18"/>
    <p:sldId id="329" r:id="rId19"/>
    <p:sldId id="328" r:id="rId20"/>
    <p:sldId id="315" r:id="rId21"/>
    <p:sldId id="301" r:id="rId22"/>
    <p:sldId id="318" r:id="rId23"/>
    <p:sldId id="322" r:id="rId24"/>
    <p:sldId id="257" r:id="rId25"/>
    <p:sldId id="316" r:id="rId26"/>
    <p:sldId id="283" r:id="rId27"/>
    <p:sldId id="263" r:id="rId28"/>
    <p:sldId id="290" r:id="rId29"/>
    <p:sldId id="288" r:id="rId30"/>
    <p:sldId id="325" r:id="rId31"/>
    <p:sldId id="268" r:id="rId32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CCFFFF"/>
    <a:srgbClr val="CCECFF"/>
    <a:srgbClr val="333399"/>
    <a:srgbClr val="FF6600"/>
    <a:srgbClr val="3399FF"/>
    <a:srgbClr val="003399"/>
    <a:srgbClr val="6699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38B1855-1B75-4FBE-930C-398BA8C253C6}" styleName="佈景主題樣式 2 - 輔色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佈景主題樣式 2 - 輔色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34" autoAdjust="0"/>
    <p:restoredTop sz="94660"/>
  </p:normalViewPr>
  <p:slideViewPr>
    <p:cSldViewPr>
      <p:cViewPr varScale="1">
        <p:scale>
          <a:sx n="109" d="100"/>
          <a:sy n="109" d="100"/>
        </p:scale>
        <p:origin x="204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7E8F3-B7B3-4FE5-AF0B-FE1639D3D989}" type="datetimeFigureOut">
              <a:rPr lang="zh-TW" altLang="en-US" smtClean="0"/>
              <a:t>2020/9/11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3EED5-A10B-4282-A96E-D5CF7F748D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3316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HK" altLang="en-US" dirty="0">
              <a:latin typeface="+mn-ea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E9B77274-7852-4ADC-B364-5319F7EDA8D6}" type="slidenum">
              <a:rPr kumimoji="0" lang="en-US" altLang="zh-TW" smtClean="0">
                <a:solidFill>
                  <a:prstClr val="black"/>
                </a:solidFill>
                <a:latin typeface="Calibri" pitchFamily="34" charset="0"/>
              </a:rPr>
              <a:pPr eaLnBrk="1" hangingPunct="1"/>
              <a:t>1</a:t>
            </a:fld>
            <a:endParaRPr kumimoji="0" lang="en-US" altLang="zh-TW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63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02D7C-CA27-4E15-8428-32BB1B62FC53}" type="slidenum">
              <a:rPr lang="en-US" altLang="zh-TW">
                <a:solidFill>
                  <a:srgbClr val="000000"/>
                </a:solidFill>
              </a:rPr>
              <a:pPr/>
              <a:t>12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980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02D7C-CA27-4E15-8428-32BB1B62FC53}" type="slidenum">
              <a:rPr lang="en-US" altLang="zh-TW">
                <a:solidFill>
                  <a:srgbClr val="000000"/>
                </a:solidFill>
              </a:rPr>
              <a:pPr/>
              <a:t>13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90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ED5-A10B-4282-A96E-D5CF7F748D72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9734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ED5-A10B-4282-A96E-D5CF7F748D72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143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ED5-A10B-4282-A96E-D5CF7F748D72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3499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ED5-A10B-4282-A96E-D5CF7F748D72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47359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ED5-A10B-4282-A96E-D5CF7F748D72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53469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ED5-A10B-4282-A96E-D5CF7F748D72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2724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ED5-A10B-4282-A96E-D5CF7F748D72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36398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ED5-A10B-4282-A96E-D5CF7F748D72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1771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ED5-A10B-4282-A96E-D5CF7F748D72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63830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ED5-A10B-4282-A96E-D5CF7F748D72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37796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ED5-A10B-4282-A96E-D5CF7F748D72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54859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ED5-A10B-4282-A96E-D5CF7F748D72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15909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ED5-A10B-4282-A96E-D5CF7F748D72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7138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HK" altLang="en-US" dirty="0">
              <a:latin typeface="+mn-ea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8265A286-C842-416F-9489-9967B0656CBC}" type="slidenum">
              <a:rPr kumimoji="0" lang="en-US" altLang="zh-TW" smtClean="0">
                <a:solidFill>
                  <a:prstClr val="black"/>
                </a:solidFill>
                <a:latin typeface="Calibri" pitchFamily="34" charset="0"/>
              </a:rPr>
              <a:pPr eaLnBrk="1" hangingPunct="1"/>
              <a:t>3</a:t>
            </a:fld>
            <a:endParaRPr kumimoji="0" lang="en-US" altLang="zh-TW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341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02D7C-CA27-4E15-8428-32BB1B62FC53}" type="slidenum">
              <a:rPr lang="en-US" altLang="zh-TW">
                <a:solidFill>
                  <a:srgbClr val="000000"/>
                </a:solidFill>
              </a:rPr>
              <a:pPr/>
              <a:t>4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462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ED5-A10B-4282-A96E-D5CF7F748D72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5262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02D7C-CA27-4E15-8428-32BB1B62FC53}" type="slidenum">
              <a:rPr lang="en-US" altLang="zh-TW">
                <a:solidFill>
                  <a:srgbClr val="000000"/>
                </a:solidFill>
              </a:rPr>
              <a:pPr/>
              <a:t>6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02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ED5-A10B-4282-A96E-D5CF7F748D72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596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ED5-A10B-4282-A96E-D5CF7F748D72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3943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ED5-A10B-4282-A96E-D5CF7F748D72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5327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FFA362-6D0A-430C-9726-D8C383B76CA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00965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4A92D-2AA9-4674-B104-2B934B50016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02625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F7FF8-34CC-4C95-A913-9A80181C561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861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30BCF5-BD05-410E-BBCE-FBA1A86EC43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5822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FFA362-6D0A-430C-9726-D8C383B76CAE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57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C6BE2-56DD-495B-A0B3-BB3E86932905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09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19A7C-CF80-4369-BECE-AE44C3B54400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04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FF12F-C7FD-4C46-9763-1A5632A05C3B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54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5D92A7-E9F4-45BB-96E8-E4EB43A0E60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28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4700F3-4E7B-4AE2-8353-B2800346FCF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561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C7F4A-B887-4F20-8B75-05F69682FC0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358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C6BE2-56DD-495B-A0B3-BB3E8693290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274936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CD87B-C804-4BBB-94B5-856FF164E482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00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C3C8B-32D1-42CA-A289-941B6AE7B9A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769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4A92D-2AA9-4674-B104-2B934B500161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665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F7FF8-34CC-4C95-A913-9A80181C5610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6745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30BCF5-BD05-410E-BBCE-FBA1A86EC432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8451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FFA362-6D0A-430C-9726-D8C383B76CAE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5465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C6BE2-56DD-495B-A0B3-BB3E86932905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4832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19A7C-CF80-4369-BECE-AE44C3B54400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449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FF12F-C7FD-4C46-9763-1A5632A05C3B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0710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5D92A7-E9F4-45BB-96E8-E4EB43A0E60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87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19A7C-CF80-4369-BECE-AE44C3B5440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732415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4700F3-4E7B-4AE2-8353-B2800346FCF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2160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C7F4A-B887-4F20-8B75-05F69682FC0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0311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CD87B-C804-4BBB-94B5-856FF164E482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7002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C3C8B-32D1-42CA-A289-941B6AE7B9A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973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4A92D-2AA9-4674-B104-2B934B500161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706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F7FF8-34CC-4C95-A913-9A80181C5610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8796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30BCF5-BD05-410E-BBCE-FBA1A86EC432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4848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FFA362-6D0A-430C-9726-D8C383B76CAE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913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C6BE2-56DD-495B-A0B3-BB3E86932905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4917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19A7C-CF80-4369-BECE-AE44C3B54400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32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FF12F-C7FD-4C46-9763-1A5632A05C3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240391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FF12F-C7FD-4C46-9763-1A5632A05C3B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6556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5D92A7-E9F4-45BB-96E8-E4EB43A0E60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9779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4700F3-4E7B-4AE2-8353-B2800346FCF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5220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C7F4A-B887-4F20-8B75-05F69682FC0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4727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CD87B-C804-4BBB-94B5-856FF164E482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1964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C3C8B-32D1-42CA-A289-941B6AE7B9A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3101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4A92D-2AA9-4674-B104-2B934B500161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872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F7FF8-34CC-4C95-A913-9A80181C5610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0037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30BCF5-BD05-410E-BBCE-FBA1A86EC432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6342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FFA362-6D0A-430C-9726-D8C383B76CAE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91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5D92A7-E9F4-45BB-96E8-E4EB43A0E60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654455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C6BE2-56DD-495B-A0B3-BB3E86932905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4917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19A7C-CF80-4369-BECE-AE44C3B54400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324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FF12F-C7FD-4C46-9763-1A5632A05C3B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6556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5D92A7-E9F4-45BB-96E8-E4EB43A0E60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9779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4700F3-4E7B-4AE2-8353-B2800346FCF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522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C7F4A-B887-4F20-8B75-05F69682FC0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4727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CD87B-C804-4BBB-94B5-856FF164E482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1964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C3C8B-32D1-42CA-A289-941B6AE7B9A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3101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4A92D-2AA9-4674-B104-2B934B500161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872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F7FF8-34CC-4C95-A913-9A80181C5610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003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4700F3-4E7B-4AE2-8353-B2800346FCF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118787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30BCF5-BD05-410E-BBCE-FBA1A86EC432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6342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1142984"/>
            <a:ext cx="7858180" cy="1470025"/>
          </a:xfrm>
        </p:spPr>
        <p:txBody>
          <a:bodyPr/>
          <a:lstStyle>
            <a:lvl1pPr>
              <a:defRPr baseline="0">
                <a:ea typeface="+mj-ea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3071810"/>
            <a:ext cx="8001056" cy="642942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04A7C-3CCB-48E2-AE2F-D77499141100}" type="datetimeFigureOut">
              <a:rPr lang="en-US" altLang="zh-TW"/>
              <a:pPr>
                <a:defRPr/>
              </a:pPr>
              <a:t>9/11/2020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D30E2-CB07-4DF4-852C-88DFAEB051D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868518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3D2FD-7008-468E-8B12-90DECC78BD46}" type="datetimeFigureOut">
              <a:rPr lang="en-US" altLang="zh-TW"/>
              <a:pPr>
                <a:defRPr/>
              </a:pPr>
              <a:t>9/11/2020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5EAB9-759E-4B01-8E7B-245AFD3CEAE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659090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D2F58-12EE-4663-855E-4E082161E032}" type="datetimeFigureOut">
              <a:rPr lang="en-US" altLang="zh-TW"/>
              <a:pPr>
                <a:defRPr/>
              </a:pPr>
              <a:t>9/11/2020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EC368-A41D-4B6E-A443-693CA3C68EF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043002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75EA1-D50F-41C0-8EF0-9ECDCFA53642}" type="datetimeFigureOut">
              <a:rPr lang="en-US" altLang="zh-TW"/>
              <a:pPr>
                <a:defRPr/>
              </a:pPr>
              <a:t>9/11/2020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D45BB-11F8-4E79-8749-C430A9CD05B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96356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77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77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22CEC-B2E5-4BBF-BCDB-8D99B84A0DBD}" type="datetimeFigureOut">
              <a:rPr lang="en-US" altLang="zh-TW"/>
              <a:pPr>
                <a:defRPr/>
              </a:pPr>
              <a:t>9/11/2020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2F517-C96F-4492-9738-9DA9DCFCCDD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062557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130C-A98A-4377-88D2-5F7F486A8200}" type="datetimeFigureOut">
              <a:rPr lang="en-US" altLang="zh-TW"/>
              <a:pPr>
                <a:defRPr/>
              </a:pPr>
              <a:t>9/11/2020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EF687-FE40-4684-93A5-05631690A11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341818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B3B1C-AE82-4B7D-A006-DB61BE118CE4}" type="datetimeFigureOut">
              <a:rPr lang="en-US" altLang="zh-TW"/>
              <a:pPr>
                <a:defRPr/>
              </a:pPr>
              <a:t>9/11/2020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83841-28E8-41AF-91BD-956045C9DB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689105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5A33D-3C18-436E-BDA2-85BB7B3B4384}" type="datetimeFigureOut">
              <a:rPr lang="en-US" altLang="zh-TW"/>
              <a:pPr>
                <a:defRPr/>
              </a:pPr>
              <a:t>9/11/2020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3AE45-01C3-4D08-B0F6-FB8D99E08CE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364152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0E9F5-B703-4BFF-97D4-F6B0EE08B4E7}" type="datetimeFigureOut">
              <a:rPr lang="en-US" altLang="zh-TW"/>
              <a:pPr>
                <a:defRPr/>
              </a:pPr>
              <a:t>9/11/2020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438AB-8402-4A3C-A3FB-FCFB7132CA1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40755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C7F4A-B887-4F20-8B75-05F69682FC0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998640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0B120-B559-41FB-9ECB-70CE18FA936F}" type="datetimeFigureOut">
              <a:rPr lang="en-US" altLang="zh-TW"/>
              <a:pPr>
                <a:defRPr/>
              </a:pPr>
              <a:t>9/11/2020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E23EB-E91E-452C-A2EF-73D39C6D66C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85965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8FAA0-A0C9-4209-B558-961315CC95A2}" type="datetimeFigureOut">
              <a:rPr lang="en-US" altLang="zh-TW"/>
              <a:pPr>
                <a:defRPr/>
              </a:pPr>
              <a:t>9/11/2020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21C23-4F0C-488A-9F90-9057948A4D5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40635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1DEC537-4542-4E0C-B6A6-4368F9754F6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015615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Rectangle 1036"/>
          <p:cNvSpPr>
            <a:spLocks noGrp="1" noChangeArrowheads="1"/>
          </p:cNvSpPr>
          <p:nvPr>
            <p:ph type="ctrTitle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109" name="Rectangle 103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41148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2771680586"/>
      </p:ext>
    </p:extLst>
  </p:cSld>
  <p:clrMapOvr>
    <a:masterClrMapping/>
  </p:clrMapOvr>
  <p:transition spd="slow">
    <p:whee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451382641"/>
      </p:ext>
    </p:extLst>
  </p:cSld>
  <p:clrMapOvr>
    <a:masterClrMapping/>
  </p:clrMapOvr>
  <p:transition spd="slow">
    <p:whee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599719948"/>
      </p:ext>
    </p:extLst>
  </p:cSld>
  <p:clrMapOvr>
    <a:masterClrMapping/>
  </p:clrMapOvr>
  <p:transition spd="slow">
    <p:whee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782235050"/>
      </p:ext>
    </p:extLst>
  </p:cSld>
  <p:clrMapOvr>
    <a:masterClrMapping/>
  </p:clrMapOvr>
  <p:transition spd="slow">
    <p:whee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722561525"/>
      </p:ext>
    </p:extLst>
  </p:cSld>
  <p:clrMapOvr>
    <a:masterClrMapping/>
  </p:clrMapOvr>
  <p:transition spd="slow">
    <p:whee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828898801"/>
      </p:ext>
    </p:extLst>
  </p:cSld>
  <p:clrMapOvr>
    <a:masterClrMapping/>
  </p:clrMapOvr>
  <p:transition spd="slow">
    <p:whee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530984"/>
      </p:ext>
    </p:extLst>
  </p:cSld>
  <p:clrMapOvr>
    <a:masterClrMapping/>
  </p:clrMapOvr>
  <p:transition spd="slow"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CD87B-C804-4BBB-94B5-856FF164E4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296179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899737397"/>
      </p:ext>
    </p:extLst>
  </p:cSld>
  <p:clrMapOvr>
    <a:masterClrMapping/>
  </p:clrMapOvr>
  <p:transition spd="slow">
    <p:whee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220560756"/>
      </p:ext>
    </p:extLst>
  </p:cSld>
  <p:clrMapOvr>
    <a:masterClrMapping/>
  </p:clrMapOvr>
  <p:transition spd="slow">
    <p:whee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697551890"/>
      </p:ext>
    </p:extLst>
  </p:cSld>
  <p:clrMapOvr>
    <a:masterClrMapping/>
  </p:clrMapOvr>
  <p:transition spd="slow">
    <p:whee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96100" y="304800"/>
            <a:ext cx="19431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554510290"/>
      </p:ext>
    </p:extLst>
  </p:cSld>
  <p:clrMapOvr>
    <a:masterClrMapping/>
  </p:clrMapOvr>
  <p:transition spd="slow"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C3C8B-32D1-42CA-A289-941B6AE7B9A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64206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zh-CN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C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FCA7AF2-F89F-4963-9182-8D351FE03EA0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zh-CN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C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FCA7AF2-F89F-4963-9182-8D351FE03EA0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78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zh-CN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C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FCA7AF2-F89F-4963-9182-8D351FE03EA0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63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zh-CN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C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FCA7AF2-F89F-4963-9182-8D351FE03EA0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375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zh-CN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C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FCA7AF2-F89F-4963-9182-8D351FE03EA0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375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002060"/>
                </a:solidFill>
                <a:latin typeface="Franklin Gothic Book" pitchFamily="34" charset="0"/>
              </a:defRPr>
            </a:lvl1pPr>
          </a:lstStyle>
          <a:p>
            <a:pPr>
              <a:defRPr/>
            </a:pPr>
            <a:fld id="{22716766-FD0E-4C6A-9D79-E4CE732FDB4C}" type="datetimeFigureOut">
              <a:rPr lang="en-US" altLang="zh-TW">
                <a:ea typeface="新細明體" pitchFamily="18" charset="-120"/>
              </a:rPr>
              <a:pPr>
                <a:defRPr/>
              </a:pPr>
              <a:t>9/11/2020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002060"/>
                </a:solidFill>
                <a:latin typeface="Franklin Gothic Book" pitchFamily="34" charset="0"/>
              </a:defRPr>
            </a:lvl1pPr>
          </a:lstStyle>
          <a:p>
            <a:pPr>
              <a:defRPr/>
            </a:pPr>
            <a:endParaRPr lang="en-US" altLang="zh-TW">
              <a:ea typeface="新細明體" pitchFamily="18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002060"/>
                </a:solidFill>
                <a:latin typeface="Franklin Gothic Book" pitchFamily="34" charset="0"/>
              </a:defRPr>
            </a:lvl1pPr>
          </a:lstStyle>
          <a:p>
            <a:pPr>
              <a:defRPr/>
            </a:pPr>
            <a:fld id="{AA896DB0-28F9-4BB0-96A6-94BF5A8E7551}" type="slidenum">
              <a:rPr lang="en-US" altLang="zh-TW">
                <a:ea typeface="新細明體" pitchFamily="18" charset="-120"/>
              </a:rPr>
              <a:pPr>
                <a:defRPr/>
              </a:pPr>
              <a:t>‹#›</a:t>
            </a:fld>
            <a:endParaRPr lang="en-US" altLang="zh-TW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2149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 w="1905">
            <a:solidFill>
              <a:schemeClr val="bg1">
                <a:lumMod val="95000"/>
              </a:schemeClr>
            </a:solidFill>
          </a:ln>
          <a:solidFill>
            <a:srgbClr val="00339A"/>
          </a:soli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+mj-lt"/>
          <a:ea typeface="+mj-ea"/>
          <a:cs typeface="Tahom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 kern="1200">
          <a:solidFill>
            <a:srgbClr val="48322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800" kern="1200">
          <a:solidFill>
            <a:srgbClr val="483226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400" kern="1200">
          <a:solidFill>
            <a:srgbClr val="483226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000" kern="1200">
          <a:solidFill>
            <a:srgbClr val="483226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000" kern="1200">
          <a:solidFill>
            <a:srgbClr val="4832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6"/>
        </a:buBlip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6"/>
        </a:buBlip>
        <a:defRPr sz="16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8499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 spd="slow">
    <p:wheel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anose="05000000000000000000" pitchFamily="2" charset="2"/>
        <a:buChar char="®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anose="05000000000000000000" pitchFamily="2" charset="2"/>
        <a:buChar char="®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anose="05000000000000000000" pitchFamily="2" charset="2"/>
        <a:buChar char="®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dl.edu.tw/HomePage/home/" TargetMode="External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https://class.tn.edu.tw/5901" TargetMode="External"/><Relationship Id="rId4" Type="http://schemas.openxmlformats.org/officeDocument/2006/relationships/hyperlink" Target="http://www.rhps.tyc.edu.tw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5400" dirty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</a:rPr>
              <a:t>五年</a:t>
            </a:r>
            <a:r>
              <a:rPr lang="en-US" altLang="zh-TW" sz="5400" dirty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</a:rPr>
              <a:t>3</a:t>
            </a:r>
            <a:r>
              <a:rPr lang="zh-TW" altLang="en-US" sz="5400" dirty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</a:rPr>
              <a:t>班班親會相見歡</a:t>
            </a:r>
            <a:endParaRPr lang="zh-HK" altLang="en-US" sz="5400" dirty="0">
              <a:solidFill>
                <a:schemeClr val="bg2">
                  <a:lumMod val="25000"/>
                </a:schemeClr>
              </a:solidFill>
              <a:latin typeface="微軟正黑體" pitchFamily="34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000" b="1">
                <a:ln w="190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cs typeface="Tahoma" pitchFamily="34" charset="0"/>
              </a:rPr>
              <a:t>級任導師：蕭涵之老師</a:t>
            </a:r>
            <a:endParaRPr lang="zh-HK" altLang="en-US" sz="4000" b="1" dirty="0">
              <a:ln w="1905">
                <a:solidFill>
                  <a:schemeClr val="bg1">
                    <a:lumMod val="9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cs typeface="Tahoma" pitchFamily="34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550070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000" b="1" dirty="0">
                <a:ln w="1905">
                  <a:solidFill>
                    <a:prstClr val="white">
                      <a:lumMod val="95000"/>
                    </a:prstClr>
                  </a:solidFill>
                </a:ln>
                <a:solidFill>
                  <a:srgbClr val="FFE6E6">
                    <a:lumMod val="2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ahoma" pitchFamily="34" charset="0"/>
              </a:rPr>
              <a:t>歡   迎   各   位   家   長</a:t>
            </a:r>
            <a:endParaRPr lang="en-US" altLang="zh-TW" sz="4000" b="1" dirty="0">
              <a:ln w="1905">
                <a:solidFill>
                  <a:prstClr val="white">
                    <a:lumMod val="95000"/>
                  </a:prstClr>
                </a:solidFill>
              </a:ln>
              <a:solidFill>
                <a:srgbClr val="FFE6E6">
                  <a:lumMod val="25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000" b="1" dirty="0">
                <a:ln w="1905">
                  <a:solidFill>
                    <a:prstClr val="white">
                      <a:lumMod val="95000"/>
                    </a:prstClr>
                  </a:solidFill>
                </a:ln>
                <a:solidFill>
                  <a:srgbClr val="FFE6E6">
                    <a:lumMod val="2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ahoma" pitchFamily="34" charset="0"/>
              </a:rPr>
              <a:t>蒞  臨  指  教</a:t>
            </a:r>
            <a:endParaRPr lang="zh-TW" altLang="en-US" sz="5400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唐風隸" pitchFamily="65" charset="-120"/>
              <a:ea typeface="華康唐風隸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6272009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black">
          <a:xfrm>
            <a:off x="354717" y="1484784"/>
            <a:ext cx="845820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buClrTx/>
              <a:buFontTx/>
              <a:buChar char="•"/>
            </a:pPr>
            <a:r>
              <a:rPr lang="zh-TW" altLang="en-US" sz="2600" b="1" kern="0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說話能力的</a:t>
            </a:r>
            <a:r>
              <a:rPr lang="zh-TW" altLang="en-US" sz="2600" b="1" u="sng" kern="0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en-US" sz="2600" b="1" kern="0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，指導孩子有條理地闡述意見</a:t>
            </a:r>
            <a:endParaRPr lang="en-US" altLang="zh-TW" sz="2600" b="1" kern="0" dirty="0">
              <a:solidFill>
                <a:srgbClr val="003366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  <a:buClrTx/>
              <a:buFontTx/>
              <a:buChar char="•"/>
            </a:pPr>
            <a:r>
              <a:rPr lang="zh-TW" altLang="en-US" sz="2600" b="1" kern="0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培養</a:t>
            </a:r>
            <a:r>
              <a:rPr lang="zh-TW" altLang="en-US" sz="2600" b="1" u="sng" kern="0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寫作</a:t>
            </a:r>
            <a:r>
              <a:rPr lang="zh-TW" altLang="en-US" sz="2600" b="1" kern="0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能力</a:t>
            </a:r>
            <a:r>
              <a:rPr lang="en-US" altLang="zh-TW" sz="2600" b="1" kern="0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600" b="1" kern="0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敘述完整句子</a:t>
            </a:r>
            <a:r>
              <a:rPr lang="en-US" altLang="zh-TW" sz="2600" b="1" kern="0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lnSpc>
                <a:spcPct val="150000"/>
              </a:lnSpc>
              <a:buClrTx/>
              <a:buFontTx/>
              <a:buChar char="•"/>
            </a:pPr>
            <a:r>
              <a:rPr lang="zh-TW" altLang="en-US" sz="2600" b="1" kern="0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指導</a:t>
            </a:r>
            <a:r>
              <a:rPr lang="zh-TW" altLang="en-US" sz="2600" b="1" u="sng" kern="0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閱讀</a:t>
            </a:r>
            <a:r>
              <a:rPr lang="zh-TW" altLang="en-US" sz="2600" b="1" kern="0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技巧，讓孩子能體會閱讀的樂趣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371231" y="620688"/>
            <a:ext cx="4464496" cy="720080"/>
          </a:xfrm>
        </p:spPr>
        <p:txBody>
          <a:bodyPr/>
          <a:lstStyle/>
          <a:p>
            <a:pPr algn="l"/>
            <a:r>
              <a:rPr lang="zh-TW" altLang="en-US" b="1" dirty="0">
                <a:solidFill>
                  <a:srgbClr val="CCFFFF"/>
                </a:solidFill>
                <a:latin typeface="標楷體" pitchFamily="65" charset="-120"/>
                <a:ea typeface="標楷體" pitchFamily="65" charset="-120"/>
              </a:rPr>
              <a:t>語文方面</a:t>
            </a:r>
          </a:p>
        </p:txBody>
      </p:sp>
      <p:sp>
        <p:nvSpPr>
          <p:cNvPr id="6" name="標題 1"/>
          <p:cNvSpPr txBox="1">
            <a:spLocks/>
          </p:cNvSpPr>
          <p:nvPr/>
        </p:nvSpPr>
        <p:spPr bwMode="auto">
          <a:xfrm>
            <a:off x="386801" y="3933056"/>
            <a:ext cx="4464496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algn="l"/>
            <a:r>
              <a:rPr lang="zh-TW" altLang="en-US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數學能力方面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black">
          <a:xfrm>
            <a:off x="475868" y="4797152"/>
            <a:ext cx="845820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buClrTx/>
              <a:buFontTx/>
              <a:buChar char="•"/>
            </a:pPr>
            <a:r>
              <a:rPr lang="zh-TW" altLang="en-US" sz="2600" b="1" kern="0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熟練數字基本運算，培養孩子對數字的敏銳度。</a:t>
            </a:r>
            <a:endParaRPr lang="en-US" altLang="zh-TW" sz="2600" b="1" kern="0" dirty="0">
              <a:solidFill>
                <a:srgbClr val="003366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  <a:buClrTx/>
              <a:buFontTx/>
              <a:buChar char="•"/>
            </a:pPr>
            <a:r>
              <a:rPr lang="zh-TW" altLang="en-US" sz="2600" b="1" kern="0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增加對題意的理解能力。</a:t>
            </a:r>
            <a:endParaRPr lang="en-US" altLang="zh-TW" sz="2600" b="1" kern="0" dirty="0">
              <a:solidFill>
                <a:srgbClr val="003366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  <a:buClrTx/>
              <a:buFontTx/>
              <a:buChar char="•"/>
            </a:pPr>
            <a:r>
              <a:rPr lang="zh-TW" altLang="en-US" sz="2600" b="1" kern="0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練習邏輯推理能力。</a:t>
            </a:r>
          </a:p>
        </p:txBody>
      </p:sp>
    </p:spTree>
    <p:extLst>
      <p:ext uri="{BB962C8B-B14F-4D97-AF65-F5344CB8AC3E}">
        <p14:creationId xmlns:p14="http://schemas.microsoft.com/office/powerpoint/2010/main" val="33503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>
            <a:extLst>
              <a:ext uri="{FF2B5EF4-FFF2-40B4-BE49-F238E27FC236}">
                <a16:creationId xmlns:a16="http://schemas.microsoft.com/office/drawing/2014/main" id="{93CD464F-0BC4-4E69-924B-86EE29D858C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900113" y="0"/>
            <a:ext cx="7772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6000" b="1">
                <a:solidFill>
                  <a:srgbClr val="660033"/>
                </a:solidFill>
                <a:ea typeface="標楷體" panose="03000509000000000000" pitchFamily="65" charset="-120"/>
              </a:rPr>
              <a:t>因材網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598DB8AA-978B-4B84-B8AA-5CD2D41F92B8}"/>
              </a:ext>
            </a:extLst>
          </p:cNvPr>
          <p:cNvSpPr>
            <a:spLocks/>
          </p:cNvSpPr>
          <p:nvPr/>
        </p:nvSpPr>
        <p:spPr bwMode="auto">
          <a:xfrm>
            <a:off x="468313" y="1341438"/>
            <a:ext cx="799147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9pPr>
          </a:lstStyle>
          <a:p>
            <a:pPr marL="273050" marR="0" lvl="0" indent="-273050" algn="just" defTabSz="914400" rtl="0" eaLnBrk="1" fontAlgn="base" latinLnBrk="0" hangingPunct="1">
              <a:lnSpc>
                <a:spcPct val="135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   </a:t>
            </a:r>
            <a:r>
              <a:rPr kumimoji="0" lang="zh-TW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透過科技測驗診斷學生弱點，讓孩子適性化自主學習，閱讀十分鐘教學影片，測驗診斷能力，學校會注意孩子使用時間，教師會在旁指導使用。</a:t>
            </a:r>
          </a:p>
          <a:p>
            <a:pPr marL="273050" marR="0" lvl="0" indent="-273050" algn="just" defTabSz="914400" rtl="0" eaLnBrk="1" fontAlgn="base" latinLnBrk="0" hangingPunct="1">
              <a:lnSpc>
                <a:spcPct val="135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請家長為孩子準備一副耳機</a:t>
            </a:r>
            <a:r>
              <a:rPr kumimoji="0" lang="en-US" altLang="zh-TW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可使用手機附贈的耳機即可</a:t>
            </a:r>
            <a:r>
              <a:rPr kumimoji="0" lang="en-US" altLang="zh-TW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  <a:r>
              <a:rPr kumimoji="0" lang="zh-TW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  <a:endParaRPr kumimoji="1" lang="en-US" altLang="zh-TW" sz="3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273050" marR="0" lvl="0" indent="-273050" algn="just" defTabSz="914400" rtl="0" eaLnBrk="1" fontAlgn="base" latinLnBrk="0" hangingPunct="1">
              <a:lnSpc>
                <a:spcPct val="135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zh-TW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     </a:t>
            </a:r>
          </a:p>
        </p:txBody>
      </p:sp>
      <p:pic>
        <p:nvPicPr>
          <p:cNvPr id="11268" name="圖片 3">
            <a:hlinkClick r:id="rId2"/>
            <a:extLst>
              <a:ext uri="{FF2B5EF4-FFF2-40B4-BE49-F238E27FC236}">
                <a16:creationId xmlns:a16="http://schemas.microsoft.com/office/drawing/2014/main" id="{43AA87B1-D6F0-4843-B76E-9B4A68BD9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652963"/>
            <a:ext cx="438150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ctrTitle"/>
          </p:nvPr>
        </p:nvSpPr>
        <p:spPr bwMode="auto">
          <a:xfrm>
            <a:off x="900113" y="0"/>
            <a:ext cx="7772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6000" b="1" dirty="0">
                <a:solidFill>
                  <a:srgbClr val="660033"/>
                </a:solidFill>
                <a:ea typeface="標楷體" panose="03000509000000000000" pitchFamily="65" charset="-120"/>
              </a:rPr>
              <a:t>閱讀教學</a:t>
            </a:r>
          </a:p>
        </p:txBody>
      </p:sp>
      <p:sp>
        <p:nvSpPr>
          <p:cNvPr id="9219" name="Rectangle 3"/>
          <p:cNvSpPr>
            <a:spLocks/>
          </p:cNvSpPr>
          <p:nvPr/>
        </p:nvSpPr>
        <p:spPr bwMode="auto">
          <a:xfrm>
            <a:off x="468313" y="1341438"/>
            <a:ext cx="799147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9pPr>
          </a:lstStyle>
          <a:p>
            <a:pPr algn="just">
              <a:lnSpc>
                <a:spcPct val="135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TW" sz="2000" b="1" dirty="0">
                <a:solidFill>
                  <a:srgbClr val="EAEAE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zh-TW" altLang="en-US" sz="3000" b="1" dirty="0">
                <a:solidFill>
                  <a:srgbClr val="80008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透過大量的閱讀，可以增加孩子對文字的</a:t>
            </a:r>
            <a:r>
              <a:rPr lang="zh-TW" altLang="en-US" sz="3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理解力，記憶力</a:t>
            </a:r>
            <a:r>
              <a:rPr lang="zh-TW" altLang="en-US" sz="3000" b="1" dirty="0">
                <a:solidFill>
                  <a:srgbClr val="80008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也隨之增強</a:t>
            </a:r>
            <a:r>
              <a:rPr lang="en-US" altLang="zh-TW" sz="3000" b="1" dirty="0">
                <a:solidFill>
                  <a:srgbClr val="80008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……(</a:t>
            </a:r>
            <a:r>
              <a:rPr lang="zh-TW" altLang="en-US" sz="3000" b="1" dirty="0">
                <a:solidFill>
                  <a:srgbClr val="80008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摘錄自思考力決定孩子的競爭力</a:t>
            </a:r>
            <a:r>
              <a:rPr lang="en-US" altLang="zh-TW" sz="3000" b="1" dirty="0">
                <a:solidFill>
                  <a:srgbClr val="80008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en-US" altLang="zh-TW" sz="3000" b="1" dirty="0" err="1">
                <a:solidFill>
                  <a:srgbClr val="80008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p64</a:t>
            </a:r>
            <a:r>
              <a:rPr lang="en-US" altLang="zh-TW" sz="3000" b="1" dirty="0">
                <a:solidFill>
                  <a:srgbClr val="80008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algn="just">
              <a:lnSpc>
                <a:spcPct val="135000"/>
              </a:lnSpc>
              <a:spcBef>
                <a:spcPct val="200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l"/>
            </a:pPr>
            <a:r>
              <a:rPr kumimoji="0" lang="zh-TW" altLang="en-US" sz="3000" b="1" dirty="0">
                <a:solidFill>
                  <a:srgbClr val="00007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每週一節閱讀課</a:t>
            </a:r>
          </a:p>
          <a:p>
            <a:pPr algn="just">
              <a:lnSpc>
                <a:spcPct val="135000"/>
              </a:lnSpc>
              <a:spcBef>
                <a:spcPct val="200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l"/>
            </a:pPr>
            <a:r>
              <a:rPr kumimoji="0" lang="zh-TW" altLang="en-US" sz="3000" b="1" dirty="0">
                <a:solidFill>
                  <a:srgbClr val="00007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學校圖書館可借書</a:t>
            </a:r>
          </a:p>
          <a:p>
            <a:pPr algn="just">
              <a:lnSpc>
                <a:spcPct val="135000"/>
              </a:lnSpc>
              <a:spcBef>
                <a:spcPct val="200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l"/>
            </a:pPr>
            <a:r>
              <a:rPr kumimoji="0" lang="zh-TW" altLang="en-US" sz="3000" b="1" dirty="0">
                <a:solidFill>
                  <a:srgbClr val="00007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晨光時間</a:t>
            </a:r>
            <a:endParaRPr kumimoji="0" lang="en-US" altLang="zh-TW" sz="3000" b="1" dirty="0">
              <a:solidFill>
                <a:srgbClr val="00007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lnSpc>
                <a:spcPct val="135000"/>
              </a:lnSpc>
              <a:spcBef>
                <a:spcPct val="200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l"/>
            </a:pPr>
            <a:r>
              <a:rPr kumimoji="0" lang="zh-TW" altLang="en-US" sz="3000" b="1" dirty="0">
                <a:solidFill>
                  <a:srgbClr val="00007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班級共讀書</a:t>
            </a:r>
          </a:p>
          <a:p>
            <a:pPr algn="just">
              <a:lnSpc>
                <a:spcPct val="135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None/>
            </a:pPr>
            <a:endParaRPr lang="en-US" altLang="zh-TW" sz="3000" b="1" dirty="0">
              <a:solidFill>
                <a:srgbClr val="80008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lnSpc>
                <a:spcPct val="135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TW" sz="3200" b="1" dirty="0">
                <a:solidFill>
                  <a:srgbClr val="EAEAE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AAEDA78-0B52-4B6F-8B6C-99638B4C9F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1" t="14300" r="5129" b="19562"/>
          <a:stretch/>
        </p:blipFill>
        <p:spPr>
          <a:xfrm>
            <a:off x="4236550" y="3861048"/>
            <a:ext cx="4831694" cy="291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11107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ctrTitle"/>
          </p:nvPr>
        </p:nvSpPr>
        <p:spPr bwMode="auto">
          <a:xfrm>
            <a:off x="900113" y="0"/>
            <a:ext cx="7772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6000" b="1" dirty="0">
                <a:solidFill>
                  <a:srgbClr val="660033"/>
                </a:solidFill>
                <a:ea typeface="標楷體" panose="03000509000000000000" pitchFamily="65" charset="-120"/>
              </a:rPr>
              <a:t>專題</a:t>
            </a:r>
            <a:r>
              <a:rPr lang="en-US" altLang="zh-TW" sz="6000" b="1" dirty="0">
                <a:solidFill>
                  <a:srgbClr val="660033"/>
                </a:solidFill>
                <a:ea typeface="標楷體" panose="03000509000000000000" pitchFamily="65" charset="-120"/>
              </a:rPr>
              <a:t>CEO</a:t>
            </a:r>
            <a:endParaRPr lang="zh-TW" altLang="en-US" sz="6000" b="1" dirty="0">
              <a:solidFill>
                <a:srgbClr val="660033"/>
              </a:solidFill>
              <a:ea typeface="標楷體" panose="03000509000000000000" pitchFamily="65" charset="-120"/>
            </a:endParaRPr>
          </a:p>
        </p:txBody>
      </p:sp>
      <p:sp>
        <p:nvSpPr>
          <p:cNvPr id="9219" name="Rectangle 3"/>
          <p:cNvSpPr>
            <a:spLocks/>
          </p:cNvSpPr>
          <p:nvPr/>
        </p:nvSpPr>
        <p:spPr bwMode="auto">
          <a:xfrm>
            <a:off x="468313" y="1341438"/>
            <a:ext cx="799147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9pPr>
          </a:lstStyle>
          <a:p>
            <a:pPr algn="just">
              <a:lnSpc>
                <a:spcPct val="135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TW" sz="2000" b="1" dirty="0">
                <a:solidFill>
                  <a:srgbClr val="EAEAE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zh-TW" altLang="en-US" sz="3000" b="1" dirty="0">
                <a:solidFill>
                  <a:srgbClr val="80008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以專題報告方式引起學生自主學習的動機，並分小組進行團隊合作研究。期望藉由一系列的討論、發表等活動，增強學生組織、思辯、分析能力，建立自主學習與團隊合作的協調能力。</a:t>
            </a:r>
            <a:endParaRPr lang="en-US" altLang="zh-TW" sz="3000" b="1" dirty="0">
              <a:solidFill>
                <a:srgbClr val="80008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lnSpc>
                <a:spcPct val="135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TW" sz="3200" b="1" dirty="0">
                <a:solidFill>
                  <a:srgbClr val="EAEAE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6308" t="22423" r="5381" b="18719"/>
          <a:stretch/>
        </p:blipFill>
        <p:spPr>
          <a:xfrm>
            <a:off x="2915816" y="4123892"/>
            <a:ext cx="4536503" cy="226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74706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2"/>
          <p:cNvSpPr txBox="1">
            <a:spLocks noChangeArrowheads="1"/>
          </p:cNvSpPr>
          <p:nvPr/>
        </p:nvSpPr>
        <p:spPr bwMode="auto">
          <a:xfrm>
            <a:off x="3059832" y="404664"/>
            <a:ext cx="3078104" cy="63402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F0D1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  <a:defRPr/>
            </a:pPr>
            <a:r>
              <a:rPr lang="zh-TW" altLang="en-US" sz="4400" b="1" dirty="0">
                <a:solidFill>
                  <a:srgbClr val="91644B">
                    <a:lumMod val="75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班級概況</a:t>
            </a:r>
          </a:p>
        </p:txBody>
      </p:sp>
      <p:pic>
        <p:nvPicPr>
          <p:cNvPr id="15367" name="Picture 12" descr="bt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143000"/>
            <a:ext cx="6624637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32664" y="1772816"/>
            <a:ext cx="853244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3000"/>
              </a:spcBef>
              <a:buClr>
                <a:srgbClr val="003366"/>
              </a:buClr>
              <a:defRPr/>
            </a:pPr>
            <a:r>
              <a:rPr lang="zh-TW" altLang="zh-TW" sz="2800" b="1" kern="0" dirty="0">
                <a:solidFill>
                  <a:srgbClr val="000000"/>
                </a:solidFill>
                <a:latin typeface="Times New Roman"/>
                <a:ea typeface="標楷體"/>
              </a:rPr>
              <a:t>本班學生人數共 </a:t>
            </a:r>
            <a:r>
              <a:rPr lang="en-US" altLang="zh-TW" sz="2800" b="1" u="sng" kern="0" dirty="0">
                <a:solidFill>
                  <a:srgbClr val="000000"/>
                </a:solidFill>
                <a:latin typeface="Times New Roman"/>
                <a:ea typeface="標楷體"/>
              </a:rPr>
              <a:t> 26 </a:t>
            </a:r>
            <a:r>
              <a:rPr lang="en-US" altLang="zh-TW" sz="2800" b="1" kern="0" dirty="0">
                <a:solidFill>
                  <a:srgbClr val="000000"/>
                </a:solidFill>
                <a:latin typeface="Times New Roman"/>
                <a:ea typeface="標楷體"/>
              </a:rPr>
              <a:t> </a:t>
            </a:r>
            <a:r>
              <a:rPr lang="zh-TW" altLang="zh-TW" sz="2800" b="1" kern="0" dirty="0">
                <a:solidFill>
                  <a:srgbClr val="000000"/>
                </a:solidFill>
                <a:latin typeface="Times New Roman"/>
                <a:ea typeface="標楷體"/>
              </a:rPr>
              <a:t>名：男生 </a:t>
            </a:r>
            <a:r>
              <a:rPr lang="en-US" altLang="zh-TW" sz="2800" b="1" u="sng" kern="0" dirty="0">
                <a:solidFill>
                  <a:srgbClr val="000000"/>
                </a:solidFill>
                <a:latin typeface="Times New Roman"/>
                <a:ea typeface="標楷體"/>
              </a:rPr>
              <a:t> 16 </a:t>
            </a:r>
            <a:r>
              <a:rPr lang="en-US" altLang="zh-TW" sz="2800" b="1" kern="0" dirty="0">
                <a:solidFill>
                  <a:srgbClr val="000000"/>
                </a:solidFill>
                <a:latin typeface="Times New Roman"/>
                <a:ea typeface="標楷體"/>
              </a:rPr>
              <a:t> </a:t>
            </a:r>
            <a:r>
              <a:rPr lang="zh-TW" altLang="zh-TW" sz="2800" b="1" kern="0" dirty="0">
                <a:solidFill>
                  <a:srgbClr val="000000"/>
                </a:solidFill>
                <a:latin typeface="Times New Roman"/>
                <a:ea typeface="標楷體"/>
              </a:rPr>
              <a:t>名、女生 </a:t>
            </a:r>
            <a:r>
              <a:rPr lang="en-US" altLang="zh-TW" sz="2800" b="1" u="sng" kern="0" dirty="0">
                <a:solidFill>
                  <a:srgbClr val="000000"/>
                </a:solidFill>
                <a:latin typeface="Times New Roman"/>
                <a:ea typeface="標楷體"/>
              </a:rPr>
              <a:t> 10</a:t>
            </a:r>
            <a:r>
              <a:rPr lang="en-US" altLang="zh-TW" sz="2800" b="1" kern="0" dirty="0">
                <a:solidFill>
                  <a:srgbClr val="000000"/>
                </a:solidFill>
                <a:latin typeface="Times New Roman"/>
                <a:ea typeface="標楷體"/>
              </a:rPr>
              <a:t> </a:t>
            </a:r>
            <a:r>
              <a:rPr lang="zh-TW" altLang="zh-TW" sz="2800" b="1" kern="0" dirty="0">
                <a:solidFill>
                  <a:srgbClr val="000000"/>
                </a:solidFill>
                <a:latin typeface="Times New Roman"/>
                <a:ea typeface="標楷體"/>
              </a:rPr>
              <a:t>名</a:t>
            </a:r>
            <a:r>
              <a:rPr lang="en-US" altLang="zh-TW" sz="2800" b="1" kern="0" dirty="0">
                <a:solidFill>
                  <a:srgbClr val="000000"/>
                </a:solidFill>
                <a:latin typeface="Times New Roman"/>
                <a:ea typeface="標楷體"/>
              </a:rPr>
              <a:t> </a:t>
            </a:r>
            <a:endParaRPr lang="zh-TW" altLang="zh-TW" sz="2800" b="1" kern="100" dirty="0">
              <a:solidFill>
                <a:srgbClr val="000000"/>
              </a:solidFill>
              <a:latin typeface="Times New Roman"/>
              <a:ea typeface="新細明體"/>
            </a:endParaRPr>
          </a:p>
          <a:p>
            <a:pPr lvl="0">
              <a:spcBef>
                <a:spcPts val="3000"/>
              </a:spcBef>
              <a:buClr>
                <a:srgbClr val="003366"/>
              </a:buClr>
              <a:defRPr/>
            </a:pPr>
            <a:r>
              <a:rPr lang="zh-TW" altLang="zh-TW" sz="2800" b="1" kern="0" dirty="0">
                <a:solidFill>
                  <a:srgbClr val="000000"/>
                </a:solidFill>
                <a:latin typeface="Times New Roman"/>
                <a:ea typeface="標楷體"/>
              </a:rPr>
              <a:t>根據開學以來一週的觀察，孩子們在上課時參與度高，學習能力不錯，可惜</a:t>
            </a:r>
            <a:r>
              <a:rPr lang="zh-TW" altLang="en-US" sz="2800" b="1" kern="0" dirty="0">
                <a:solidFill>
                  <a:srgbClr val="000000"/>
                </a:solidFill>
                <a:latin typeface="Times New Roman"/>
                <a:ea typeface="標楷體"/>
              </a:rPr>
              <a:t>細心</a:t>
            </a:r>
            <a:r>
              <a:rPr lang="zh-TW" altLang="zh-TW" sz="2800" b="1" kern="0" dirty="0">
                <a:solidFill>
                  <a:srgbClr val="000000"/>
                </a:solidFill>
                <a:latin typeface="Times New Roman"/>
                <a:ea typeface="標楷體"/>
              </a:rPr>
              <a:t>度</a:t>
            </a:r>
            <a:r>
              <a:rPr lang="zh-TW" altLang="en-US" sz="2800" b="1" kern="0" dirty="0">
                <a:solidFill>
                  <a:srgbClr val="000000"/>
                </a:solidFill>
                <a:latin typeface="Times New Roman"/>
                <a:ea typeface="標楷體"/>
              </a:rPr>
              <a:t>及句子表達</a:t>
            </a:r>
            <a:r>
              <a:rPr lang="zh-TW" altLang="zh-TW" sz="2800" b="1" kern="0" dirty="0">
                <a:solidFill>
                  <a:srgbClr val="000000"/>
                </a:solidFill>
                <a:latin typeface="Times New Roman"/>
                <a:ea typeface="標楷體"/>
              </a:rPr>
              <a:t>方面有待加強。</a:t>
            </a:r>
            <a:endParaRPr lang="en-US" altLang="zh-TW" sz="2800" b="1" kern="0" dirty="0">
              <a:solidFill>
                <a:srgbClr val="000000"/>
              </a:solidFill>
              <a:latin typeface="Times New Roman"/>
              <a:ea typeface="標楷體"/>
            </a:endParaRPr>
          </a:p>
          <a:p>
            <a:pPr lvl="0">
              <a:spcBef>
                <a:spcPts val="3000"/>
              </a:spcBef>
              <a:buClr>
                <a:srgbClr val="003366"/>
              </a:buClr>
              <a:defRPr/>
            </a:pPr>
            <a:r>
              <a:rPr lang="zh-TW" altLang="zh-TW" sz="2800" b="1" kern="0" dirty="0">
                <a:solidFill>
                  <a:srgbClr val="000000"/>
                </a:solidFill>
                <a:latin typeface="Times New Roman"/>
                <a:ea typeface="標楷體"/>
              </a:rPr>
              <a:t>同學之間相處大致</a:t>
            </a:r>
            <a:r>
              <a:rPr lang="zh-TW" altLang="zh-TW" sz="2800" b="1" kern="0">
                <a:solidFill>
                  <a:srgbClr val="000000"/>
                </a:solidFill>
                <a:latin typeface="Times New Roman"/>
                <a:ea typeface="標楷體"/>
              </a:rPr>
              <a:t>和諧</a:t>
            </a:r>
            <a:r>
              <a:rPr lang="zh-TW" altLang="zh-TW" sz="2800" b="1" kern="0" smtClean="0">
                <a:solidFill>
                  <a:srgbClr val="000000"/>
                </a:solidFill>
                <a:latin typeface="Times New Roman"/>
                <a:ea typeface="標楷體"/>
              </a:rPr>
              <a:t>；</a:t>
            </a:r>
            <a:r>
              <a:rPr lang="zh-TW" altLang="en-US" sz="2800" b="1" kern="0">
                <a:solidFill>
                  <a:srgbClr val="000000"/>
                </a:solidFill>
                <a:latin typeface="Times New Roman"/>
                <a:ea typeface="標楷體"/>
              </a:rPr>
              <a:t>但遇到小組</a:t>
            </a:r>
            <a:r>
              <a:rPr lang="zh-TW" altLang="en-US" sz="2800" b="1" kern="0">
                <a:solidFill>
                  <a:srgbClr val="000000"/>
                </a:solidFill>
                <a:latin typeface="Times New Roman"/>
                <a:ea typeface="標楷體"/>
              </a:rPr>
              <a:t>活動</a:t>
            </a:r>
            <a:r>
              <a:rPr lang="zh-TW" altLang="en-US" sz="2800" b="1" kern="0" smtClean="0">
                <a:solidFill>
                  <a:srgbClr val="000000"/>
                </a:solidFill>
                <a:latin typeface="Times New Roman"/>
                <a:ea typeface="標楷體"/>
              </a:rPr>
              <a:t>時，較多孩子還是不太表達自己的想法</a:t>
            </a:r>
            <a:r>
              <a:rPr lang="zh-TW" altLang="zh-TW" sz="2800" b="1" kern="0" smtClean="0">
                <a:solidFill>
                  <a:srgbClr val="000000"/>
                </a:solidFill>
                <a:latin typeface="Times New Roman"/>
                <a:ea typeface="標楷體"/>
              </a:rPr>
              <a:t>。</a:t>
            </a:r>
            <a:endParaRPr lang="zh-TW" altLang="zh-TW" sz="2800" b="1" kern="100" dirty="0">
              <a:solidFill>
                <a:srgbClr val="000000"/>
              </a:solidFill>
              <a:latin typeface="Times New Roman"/>
              <a:ea typeface="新細明體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F90E7FB-CF3A-40DA-B68C-8DCA7B7443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8" t="15768" b="10612"/>
          <a:stretch/>
        </p:blipFill>
        <p:spPr>
          <a:xfrm>
            <a:off x="5166225" y="4437112"/>
            <a:ext cx="3645111" cy="22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41009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black">
          <a:xfrm>
            <a:off x="362519" y="1340768"/>
            <a:ext cx="845820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250000"/>
              </a:lnSpc>
              <a:buClrTx/>
              <a:buFontTx/>
              <a:buChar char="•"/>
            </a:pPr>
            <a:r>
              <a:rPr lang="zh-TW" altLang="zh-TW" b="1" u="sng" dirty="0">
                <a:solidFill>
                  <a:srgbClr val="003366"/>
                </a:solidFill>
                <a:ea typeface="標楷體"/>
                <a:cs typeface="Times New Roman"/>
              </a:rPr>
              <a:t>營造一個健康、快樂、溫暖的學習環境</a:t>
            </a:r>
            <a:r>
              <a:rPr lang="zh-TW" altLang="zh-TW" b="1" dirty="0">
                <a:solidFill>
                  <a:srgbClr val="003366"/>
                </a:solidFill>
                <a:ea typeface="標楷體"/>
                <a:cs typeface="Times New Roman"/>
              </a:rPr>
              <a:t>，讓班級就像和樂的大家庭，家庭中有關心、有分享、有大家的心血，當然也有笑容和淚水，讓每個孩子都用歡笑、榮耀和自信跨出人生的第一步。</a:t>
            </a:r>
            <a:endParaRPr lang="zh-TW" altLang="en-US" b="1" kern="0" dirty="0">
              <a:solidFill>
                <a:srgbClr val="003366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383316" y="836712"/>
            <a:ext cx="4464496" cy="720080"/>
          </a:xfrm>
        </p:spPr>
        <p:txBody>
          <a:bodyPr/>
          <a:lstStyle/>
          <a:p>
            <a:pPr algn="l"/>
            <a:r>
              <a:rPr lang="zh-TW" altLang="en-US" b="1" dirty="0">
                <a:solidFill>
                  <a:srgbClr val="CCFFFF"/>
                </a:solidFill>
                <a:latin typeface="標楷體" pitchFamily="65" charset="-120"/>
                <a:ea typeface="標楷體" pitchFamily="65" charset="-120"/>
              </a:rPr>
              <a:t>班級經營願景</a:t>
            </a:r>
          </a:p>
        </p:txBody>
      </p:sp>
    </p:spTree>
    <p:extLst>
      <p:ext uri="{BB962C8B-B14F-4D97-AF65-F5344CB8AC3E}">
        <p14:creationId xmlns:p14="http://schemas.microsoft.com/office/powerpoint/2010/main" val="317428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2"/>
          <p:cNvSpPr txBox="1">
            <a:spLocks noChangeArrowheads="1"/>
          </p:cNvSpPr>
          <p:nvPr/>
        </p:nvSpPr>
        <p:spPr bwMode="auto">
          <a:xfrm>
            <a:off x="2339752" y="332656"/>
            <a:ext cx="4214842" cy="63402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F0D1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  <a:defRPr/>
            </a:pPr>
            <a:r>
              <a:rPr lang="zh-TW" altLang="en-US" sz="4400" b="1" dirty="0">
                <a:solidFill>
                  <a:srgbClr val="91644B">
                    <a:lumMod val="75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作業安排說明</a:t>
            </a:r>
          </a:p>
        </p:txBody>
      </p:sp>
      <p:pic>
        <p:nvPicPr>
          <p:cNvPr id="15367" name="Picture 12" descr="bt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143000"/>
            <a:ext cx="6624637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black">
          <a:xfrm>
            <a:off x="395536" y="1305719"/>
            <a:ext cx="845820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buClrTx/>
              <a:buFontTx/>
              <a:buChar char="•"/>
            </a:pPr>
            <a:r>
              <a:rPr lang="zh-TW" altLang="en-US" sz="3200" b="1" u="sng" kern="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國語</a:t>
            </a:r>
            <a:endParaRPr lang="en-US" altLang="zh-TW" sz="3200" b="1" u="sng" kern="0" dirty="0">
              <a:solidFill>
                <a:schemeClr val="accent5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lvl="1">
              <a:lnSpc>
                <a:spcPct val="150000"/>
              </a:lnSpc>
              <a:buClrTx/>
              <a:buFontTx/>
              <a:buChar char="•"/>
            </a:pPr>
            <a:r>
              <a:rPr lang="zh-TW" altLang="en-US" sz="2400" b="1" kern="0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國（預）</a:t>
            </a:r>
            <a:r>
              <a:rPr lang="en-US" altLang="zh-TW" sz="2400" b="1" kern="0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400" b="1" kern="0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預習作業</a:t>
            </a:r>
            <a:endParaRPr lang="en-US" altLang="zh-TW" sz="2400" b="1" kern="0" dirty="0">
              <a:solidFill>
                <a:srgbClr val="003366"/>
              </a:solidFill>
              <a:latin typeface="標楷體" pitchFamily="65" charset="-120"/>
              <a:ea typeface="標楷體" pitchFamily="65" charset="-120"/>
            </a:endParaRPr>
          </a:p>
          <a:p>
            <a:pPr lvl="1">
              <a:lnSpc>
                <a:spcPct val="150000"/>
              </a:lnSpc>
              <a:buClrTx/>
              <a:buFontTx/>
              <a:buChar char="•"/>
            </a:pPr>
            <a:r>
              <a:rPr lang="zh-TW" altLang="en-US" sz="2400" b="1" kern="0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國（一）生字、造詞：每個字寫三遍、一個造詞</a:t>
            </a:r>
            <a:endParaRPr lang="en-US" altLang="zh-TW" sz="2400" b="1" kern="0" dirty="0">
              <a:solidFill>
                <a:srgbClr val="003366"/>
              </a:solidFill>
              <a:latin typeface="標楷體" pitchFamily="65" charset="-120"/>
              <a:ea typeface="標楷體" pitchFamily="65" charset="-120"/>
            </a:endParaRPr>
          </a:p>
          <a:p>
            <a:pPr lvl="1">
              <a:lnSpc>
                <a:spcPct val="150000"/>
              </a:lnSpc>
              <a:buClrTx/>
              <a:buFontTx/>
              <a:buChar char="•"/>
            </a:pPr>
            <a:r>
              <a:rPr lang="zh-TW" altLang="en-US" sz="2400" b="1" kern="0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國（二）短文</a:t>
            </a:r>
            <a:r>
              <a:rPr lang="en-US" altLang="zh-TW" sz="2400" b="1" kern="0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b="1" kern="0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造句</a:t>
            </a:r>
            <a:r>
              <a:rPr lang="en-US" altLang="zh-TW" sz="2400" b="1" kern="0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400" b="1" kern="0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 b="1" kern="0" dirty="0" smtClean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選五個</a:t>
            </a:r>
            <a:r>
              <a:rPr lang="zh-TW" altLang="en-US" sz="2400" b="1" kern="0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詞造句或短文</a:t>
            </a:r>
            <a:endParaRPr lang="en-US" altLang="zh-TW" sz="2400" b="1" kern="0" dirty="0">
              <a:solidFill>
                <a:srgbClr val="003366"/>
              </a:solidFill>
              <a:latin typeface="標楷體" pitchFamily="65" charset="-120"/>
              <a:ea typeface="標楷體" pitchFamily="65" charset="-120"/>
            </a:endParaRPr>
          </a:p>
          <a:p>
            <a:pPr lvl="1">
              <a:lnSpc>
                <a:spcPct val="150000"/>
              </a:lnSpc>
              <a:buClrTx/>
              <a:buFontTx/>
              <a:buChar char="•"/>
            </a:pPr>
            <a:r>
              <a:rPr lang="zh-TW" altLang="en-US" sz="2400" b="1" kern="0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國（三）閱讀理解：老師出問答</a:t>
            </a:r>
            <a:endParaRPr lang="en-US" altLang="zh-TW" sz="2400" b="1" kern="0" dirty="0">
              <a:solidFill>
                <a:srgbClr val="003366"/>
              </a:solidFill>
              <a:latin typeface="標楷體" pitchFamily="65" charset="-120"/>
              <a:ea typeface="標楷體" pitchFamily="65" charset="-120"/>
            </a:endParaRPr>
          </a:p>
          <a:p>
            <a:pPr lvl="1">
              <a:lnSpc>
                <a:spcPct val="150000"/>
              </a:lnSpc>
              <a:buClrTx/>
              <a:buFontTx/>
              <a:buChar char="•"/>
            </a:pPr>
            <a:r>
              <a:rPr lang="zh-TW" altLang="en-US" sz="2400" b="1" kern="0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國習</a:t>
            </a:r>
            <a:endParaRPr lang="en-US" altLang="zh-TW" sz="2400" b="1" kern="0" dirty="0">
              <a:solidFill>
                <a:srgbClr val="003366"/>
              </a:solidFill>
              <a:latin typeface="標楷體" pitchFamily="65" charset="-120"/>
              <a:ea typeface="標楷體" pitchFamily="65" charset="-120"/>
            </a:endParaRPr>
          </a:p>
          <a:p>
            <a:pPr lvl="1">
              <a:lnSpc>
                <a:spcPct val="150000"/>
              </a:lnSpc>
              <a:buClrTx/>
              <a:buFontTx/>
              <a:buChar char="•"/>
            </a:pPr>
            <a:r>
              <a:rPr lang="zh-TW" altLang="en-US" sz="2400" b="1" kern="0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聽寫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2376">
            <a:off x="5675572" y="4137548"/>
            <a:ext cx="3220702" cy="238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1534"/>
      </p:ext>
    </p:extLst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2"/>
          <p:cNvSpPr txBox="1">
            <a:spLocks noChangeArrowheads="1"/>
          </p:cNvSpPr>
          <p:nvPr/>
        </p:nvSpPr>
        <p:spPr bwMode="auto">
          <a:xfrm>
            <a:off x="2339752" y="332656"/>
            <a:ext cx="4214842" cy="63402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F0D1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  <a:defRPr/>
            </a:pPr>
            <a:r>
              <a:rPr lang="zh-TW" altLang="en-US" sz="4400" b="1" dirty="0">
                <a:solidFill>
                  <a:srgbClr val="91644B">
                    <a:lumMod val="75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作業安排說明</a:t>
            </a:r>
          </a:p>
        </p:txBody>
      </p:sp>
      <p:pic>
        <p:nvPicPr>
          <p:cNvPr id="15367" name="Picture 12" descr="bt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143000"/>
            <a:ext cx="6624637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black">
          <a:xfrm>
            <a:off x="354717" y="1484784"/>
            <a:ext cx="845820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buClrTx/>
              <a:buFontTx/>
              <a:buChar char="•"/>
            </a:pPr>
            <a:r>
              <a:rPr lang="zh-TW" altLang="en-US" sz="3200" b="1" u="sng" kern="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數學</a:t>
            </a:r>
            <a:endParaRPr lang="en-US" altLang="zh-TW" sz="3200" b="1" u="sng" kern="0" dirty="0">
              <a:solidFill>
                <a:schemeClr val="accent5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lvl="1">
              <a:lnSpc>
                <a:spcPct val="150000"/>
              </a:lnSpc>
              <a:buClrTx/>
              <a:buFontTx/>
              <a:buChar char="•"/>
            </a:pPr>
            <a:r>
              <a:rPr lang="zh-TW" altLang="en-US" sz="2400" b="1" kern="0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以數學習作、練習卷、數格本為主</a:t>
            </a:r>
            <a:endParaRPr lang="en-US" altLang="zh-TW" sz="2400" b="1" kern="0" dirty="0">
              <a:solidFill>
                <a:srgbClr val="003366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4936064-099E-4BA9-861C-F8FBC7FED7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350"/>
          <a:stretch/>
        </p:blipFill>
        <p:spPr>
          <a:xfrm>
            <a:off x="971600" y="3356992"/>
            <a:ext cx="5087466" cy="32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48961"/>
      </p:ext>
    </p:extLst>
  </p:cSld>
  <p:clrMapOvr>
    <a:masterClrMapping/>
  </p:clrMapOvr>
  <p:transition spd="slow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black">
          <a:xfrm>
            <a:off x="395536" y="1196752"/>
            <a:ext cx="845820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課程計畫已經公告在學校網頁，請各位家長可以上網瀏覽</a:t>
            </a:r>
          </a:p>
          <a:p>
            <a:pPr lvl="0">
              <a:buClr>
                <a:srgbClr val="003366"/>
              </a:buClr>
              <a:buNone/>
              <a:defRPr/>
            </a:pPr>
            <a:r>
              <a:rPr lang="en-US" altLang="zh-TW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hlinkClick r:id="rId4"/>
              </a:rPr>
              <a:t>http://</a:t>
            </a:r>
            <a:r>
              <a:rPr lang="en-US" altLang="zh-TW" kern="0" dirty="0" err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hlinkClick r:id="rId4"/>
              </a:rPr>
              <a:t>www.rhps.tyc.edu.tw</a:t>
            </a:r>
            <a:r>
              <a:rPr lang="en-US" altLang="zh-TW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hlinkClick r:id="rId4"/>
              </a:rPr>
              <a:t>/</a:t>
            </a:r>
            <a:endParaRPr lang="en-US" altLang="zh-TW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lvl="0">
              <a:buClr>
                <a:srgbClr val="003366"/>
              </a:buClr>
              <a:buNone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（學校首頁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sym typeface="Wingdings" pitchFamily="2" charset="2"/>
              </a:rPr>
              <a:t>課程計畫）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班級網頁</a:t>
            </a:r>
            <a:endParaRPr kumimoji="0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lvl="0">
              <a:buClr>
                <a:srgbClr val="003366"/>
              </a:buClr>
              <a:buNone/>
              <a:defRPr/>
            </a:pPr>
            <a:r>
              <a:rPr lang="en-US" altLang="zh-TW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hlinkClick r:id="rId5"/>
              </a:rPr>
              <a:t>https://</a:t>
            </a:r>
            <a:r>
              <a:rPr lang="en-US" altLang="zh-TW" kern="0" dirty="0" err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hlinkClick r:id="rId5"/>
              </a:rPr>
              <a:t>class.tn.edu.tw</a:t>
            </a:r>
            <a:r>
              <a:rPr lang="en-US" altLang="zh-TW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hlinkClick r:id="rId5"/>
              </a:rPr>
              <a:t>/5901</a:t>
            </a:r>
            <a:endParaRPr lang="en-US" altLang="zh-TW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lvl="0">
              <a:buClr>
                <a:srgbClr val="003366"/>
              </a:buClr>
              <a:buNone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本學期兩次評量</a:t>
            </a:r>
            <a:endParaRPr kumimoji="0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472797"/>
              </p:ext>
            </p:extLst>
          </p:nvPr>
        </p:nvGraphicFramePr>
        <p:xfrm>
          <a:off x="395536" y="5013176"/>
          <a:ext cx="8534845" cy="1552704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278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6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75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kumimoji="0" 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活動名稱</a:t>
                      </a:r>
                      <a:endParaRPr kumimoji="0" 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5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11/6~7</a:t>
                      </a:r>
                      <a:endParaRPr kumimoji="0" lang="zh-TW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期中</a:t>
                      </a:r>
                      <a:r>
                        <a:rPr kumimoji="0" lang="zh-TW" sz="2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評量</a:t>
                      </a:r>
                      <a:r>
                        <a:rPr kumimoji="0" lang="zh-TW" altLang="en-US" sz="2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（國、數、自然、社會、英）</a:t>
                      </a:r>
                      <a:endParaRPr kumimoji="0" 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5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1/9~10</a:t>
                      </a:r>
                      <a:endParaRPr kumimoji="0" lang="zh-TW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期末</a:t>
                      </a:r>
                      <a:r>
                        <a:rPr kumimoji="0" lang="zh-TW" sz="2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評量</a:t>
                      </a:r>
                      <a:r>
                        <a:rPr kumimoji="0" lang="zh-TW" altLang="en-US" sz="2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（國、數、自然、社會、英）</a:t>
                      </a:r>
                      <a:endParaRPr kumimoji="0" 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4464496" cy="720080"/>
          </a:xfrm>
        </p:spPr>
        <p:txBody>
          <a:bodyPr/>
          <a:lstStyle/>
          <a:p>
            <a:pPr algn="l"/>
            <a:r>
              <a:rPr lang="zh-TW" altLang="en-US" b="1" dirty="0">
                <a:solidFill>
                  <a:srgbClr val="CCFFFF"/>
                </a:solidFill>
                <a:latin typeface="標楷體" pitchFamily="65" charset="-120"/>
                <a:ea typeface="標楷體" pitchFamily="65" charset="-120"/>
              </a:rPr>
              <a:t>課程計畫與評量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0CDFA76-1C5F-433B-9A18-578E75C318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329" t="17451" r="9026" b="17451"/>
          <a:stretch/>
        </p:blipFill>
        <p:spPr>
          <a:xfrm>
            <a:off x="5589157" y="2132856"/>
            <a:ext cx="3519880" cy="227325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2"/>
          <p:cNvSpPr txBox="1">
            <a:spLocks noChangeArrowheads="1"/>
          </p:cNvSpPr>
          <p:nvPr/>
        </p:nvSpPr>
        <p:spPr bwMode="auto">
          <a:xfrm>
            <a:off x="2285984" y="285728"/>
            <a:ext cx="4214842" cy="63402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F0D1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  <a:defRPr/>
            </a:pPr>
            <a:r>
              <a:rPr lang="zh-TW" altLang="en-US" sz="4400" b="1" dirty="0">
                <a:solidFill>
                  <a:srgbClr val="91644B">
                    <a:lumMod val="75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成績評量方式</a:t>
            </a:r>
          </a:p>
        </p:txBody>
      </p:sp>
      <p:pic>
        <p:nvPicPr>
          <p:cNvPr id="15367" name="Picture 12" descr="bt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143000"/>
            <a:ext cx="6624637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442122" y="3284984"/>
            <a:ext cx="849694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675" indent="-320675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tabLst>
                <a:tab pos="307975" algn="l"/>
              </a:tabLst>
            </a:pPr>
            <a:r>
              <a:rPr lang="zh-TW" altLang="zh-TW" sz="3600" kern="0" dirty="0">
                <a:latin typeface="Times New Roman"/>
                <a:ea typeface="標楷體"/>
              </a:rPr>
              <a:t>國語：主要以習作、聽寫、</a:t>
            </a:r>
            <a:endParaRPr lang="en-US" altLang="zh-TW" sz="3600" kern="0" dirty="0">
              <a:latin typeface="Times New Roman"/>
              <a:ea typeface="標楷體"/>
            </a:endParaRPr>
          </a:p>
          <a:p>
            <a:pPr marL="320675" indent="-320675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tabLst>
                <a:tab pos="307975" algn="l"/>
              </a:tabLst>
            </a:pPr>
            <a:r>
              <a:rPr lang="en-US" altLang="zh-TW" sz="3600" kern="0" dirty="0">
                <a:latin typeface="Times New Roman"/>
                <a:ea typeface="標楷體"/>
              </a:rPr>
              <a:t>            </a:t>
            </a:r>
            <a:r>
              <a:rPr lang="zh-TW" altLang="zh-TW" sz="3600" kern="0" dirty="0">
                <a:latin typeface="Times New Roman"/>
                <a:ea typeface="標楷體"/>
              </a:rPr>
              <a:t>考前複習卷成績為主</a:t>
            </a:r>
            <a:endParaRPr lang="zh-TW" altLang="zh-TW" sz="3600" kern="100" dirty="0">
              <a:latin typeface="Times New Roman"/>
              <a:ea typeface="新細明體"/>
            </a:endParaRPr>
          </a:p>
          <a:p>
            <a:pPr marL="320675" indent="-320675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tabLst>
                <a:tab pos="307975" algn="l"/>
              </a:tabLst>
            </a:pPr>
            <a:r>
              <a:rPr lang="zh-TW" altLang="zh-TW" sz="3600" kern="0" dirty="0">
                <a:latin typeface="Times New Roman"/>
                <a:ea typeface="標楷體"/>
              </a:rPr>
              <a:t>數學：主要以習作、考前複習卷成績為主</a:t>
            </a:r>
            <a:endParaRPr lang="zh-TW" altLang="zh-TW" sz="3600" kern="100" dirty="0">
              <a:latin typeface="Times New Roman"/>
              <a:ea typeface="新細明體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9512" y="1772816"/>
            <a:ext cx="8784976" cy="172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®"/>
            </a:pPr>
            <a:r>
              <a:rPr kumimoji="1" lang="zh-TW" altLang="en-US" sz="2800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（一）</a:t>
            </a:r>
            <a:r>
              <a:rPr kumimoji="1" lang="zh-TW" altLang="en-US" sz="2800" dirty="0">
                <a:solidFill>
                  <a:srgbClr val="CC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評量項目</a:t>
            </a:r>
            <a:r>
              <a:rPr kumimoji="1" lang="zh-TW" altLang="en-US" sz="2800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：期中評量、期末評量、學期總成績</a:t>
            </a:r>
          </a:p>
          <a:p>
            <a:pPr lvl="0">
              <a:lnSpc>
                <a:spcPct val="8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®"/>
            </a:pPr>
            <a:r>
              <a:rPr kumimoji="1" lang="zh-TW" altLang="en-US" sz="2800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（二）</a:t>
            </a:r>
            <a:r>
              <a:rPr kumimoji="1" lang="zh-TW" altLang="en-US" sz="2800" dirty="0">
                <a:solidFill>
                  <a:srgbClr val="CC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成績計算方式</a:t>
            </a:r>
            <a:r>
              <a:rPr kumimoji="1" lang="zh-TW" altLang="en-US" sz="2800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</a:p>
          <a:p>
            <a:pPr lvl="0">
              <a:lnSpc>
                <a:spcPct val="8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®"/>
            </a:pPr>
            <a:r>
              <a:rPr kumimoji="1" lang="zh-TW" altLang="en-US" sz="2800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期中評量、期末評量</a:t>
            </a:r>
            <a:r>
              <a:rPr kumimoji="1" lang="en-US" altLang="zh-TW" sz="2800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kumimoji="1" lang="zh-TW" altLang="en-US" sz="2800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評量佔</a:t>
            </a:r>
            <a:r>
              <a:rPr kumimoji="1" lang="en-US" altLang="zh-TW" sz="2800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50%</a:t>
            </a:r>
            <a:r>
              <a:rPr kumimoji="1" lang="zh-TW" altLang="en-US" sz="2800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，平時佔</a:t>
            </a:r>
            <a:r>
              <a:rPr kumimoji="1" lang="en-US" altLang="zh-TW" sz="2800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50%    </a:t>
            </a:r>
          </a:p>
          <a:p>
            <a:pPr lvl="0">
              <a:lnSpc>
                <a:spcPct val="8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®"/>
            </a:pPr>
            <a:r>
              <a:rPr kumimoji="1" lang="zh-TW" altLang="en-US" sz="2800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學期總成績－－各科皆採計，英語為學習評語</a:t>
            </a:r>
          </a:p>
        </p:txBody>
      </p:sp>
    </p:spTree>
    <p:extLst>
      <p:ext uri="{BB962C8B-B14F-4D97-AF65-F5344CB8AC3E}">
        <p14:creationId xmlns:p14="http://schemas.microsoft.com/office/powerpoint/2010/main" val="849301812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5"/>
          <p:cNvSpPr>
            <a:spLocks noChangeArrowheads="1"/>
          </p:cNvSpPr>
          <p:nvPr/>
        </p:nvSpPr>
        <p:spPr bwMode="grayWhite">
          <a:xfrm>
            <a:off x="1043608" y="1844824"/>
            <a:ext cx="6939812" cy="3960440"/>
          </a:xfrm>
          <a:prstGeom prst="roundRect">
            <a:avLst>
              <a:gd name="adj" fmla="val 9583"/>
            </a:avLst>
          </a:prstGeom>
          <a:solidFill>
            <a:srgbClr val="AAC0CE"/>
          </a:solidFill>
          <a:ln w="1905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C0C0C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black">
          <a:xfrm>
            <a:off x="1259632" y="2051448"/>
            <a:ext cx="590465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>
              <a:spcBef>
                <a:spcPts val="600"/>
              </a:spcBef>
              <a:buClr>
                <a:srgbClr val="003366"/>
              </a:buClr>
              <a:buNone/>
              <a:defRPr/>
            </a:pPr>
            <a:r>
              <a:rPr lang="en-US" altLang="zh-TW" b="1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19</a:t>
            </a:r>
            <a:r>
              <a:rPr lang="zh-TW" altLang="en-US" b="1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b="1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00--- 19</a:t>
            </a:r>
            <a:r>
              <a:rPr lang="zh-TW" altLang="en-US" b="1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b="1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05  </a:t>
            </a:r>
            <a:r>
              <a:rPr lang="zh-TW" altLang="en-US" b="1" kern="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報到、簽名</a:t>
            </a:r>
          </a:p>
          <a:p>
            <a:pPr lvl="0">
              <a:spcBef>
                <a:spcPts val="600"/>
              </a:spcBef>
              <a:buClr>
                <a:srgbClr val="003366"/>
              </a:buClr>
              <a:buNone/>
              <a:defRPr/>
            </a:pPr>
            <a:r>
              <a:rPr lang="en-US" altLang="zh-TW" b="1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19</a:t>
            </a:r>
            <a:r>
              <a:rPr lang="zh-TW" altLang="en-US" b="1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b="1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05--- 19</a:t>
            </a:r>
            <a:r>
              <a:rPr lang="zh-TW" altLang="en-US" b="1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b="1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15  </a:t>
            </a:r>
            <a:r>
              <a:rPr lang="zh-TW" altLang="en-US" b="1" kern="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認識老師及家長</a:t>
            </a:r>
          </a:p>
          <a:p>
            <a:pPr lvl="0">
              <a:spcBef>
                <a:spcPts val="600"/>
              </a:spcBef>
              <a:buClr>
                <a:srgbClr val="003366"/>
              </a:buClr>
              <a:buNone/>
              <a:defRPr/>
            </a:pPr>
            <a:r>
              <a:rPr lang="en-US" altLang="zh-TW" b="1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19</a:t>
            </a:r>
            <a:r>
              <a:rPr lang="zh-TW" altLang="en-US" b="1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b="1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15--- 19</a:t>
            </a:r>
            <a:r>
              <a:rPr lang="zh-TW" altLang="en-US" b="1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b="1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30  </a:t>
            </a:r>
            <a:r>
              <a:rPr lang="zh-TW" altLang="en-US" b="1" kern="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班級經營理念</a:t>
            </a:r>
          </a:p>
          <a:p>
            <a:pPr lvl="0">
              <a:spcBef>
                <a:spcPts val="600"/>
              </a:spcBef>
              <a:buClr>
                <a:srgbClr val="003366"/>
              </a:buClr>
              <a:buNone/>
              <a:defRPr/>
            </a:pPr>
            <a:r>
              <a:rPr lang="en-US" altLang="zh-TW" b="1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19</a:t>
            </a:r>
            <a:r>
              <a:rPr lang="zh-TW" altLang="en-US" b="1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b="1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30--- 20</a:t>
            </a:r>
            <a:r>
              <a:rPr lang="zh-TW" altLang="en-US" b="1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b="1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00  </a:t>
            </a:r>
            <a:r>
              <a:rPr lang="zh-TW" altLang="en-US" b="1" kern="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親師交流</a:t>
            </a:r>
          </a:p>
          <a:p>
            <a:pPr lvl="0">
              <a:spcBef>
                <a:spcPts val="600"/>
              </a:spcBef>
              <a:buClr>
                <a:srgbClr val="003366"/>
              </a:buClr>
              <a:buNone/>
              <a:defRPr/>
            </a:pPr>
            <a:r>
              <a:rPr lang="en-US" altLang="zh-TW" b="1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20</a:t>
            </a:r>
            <a:r>
              <a:rPr lang="zh-TW" altLang="en-US" b="1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b="1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00  </a:t>
            </a:r>
            <a:r>
              <a:rPr lang="zh-TW" altLang="en-US" b="1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          </a:t>
            </a:r>
            <a:r>
              <a:rPr lang="zh-TW" altLang="en-US" b="1" kern="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散會</a:t>
            </a:r>
          </a:p>
          <a:p>
            <a:pPr lvl="0">
              <a:spcBef>
                <a:spcPts val="600"/>
              </a:spcBef>
              <a:buClr>
                <a:srgbClr val="003366"/>
              </a:buClr>
              <a:buNone/>
              <a:defRPr/>
            </a:pPr>
            <a:endParaRPr lang="en-US" altLang="zh-TW" b="1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lvl="0">
              <a:spcBef>
                <a:spcPts val="600"/>
              </a:spcBef>
              <a:buClr>
                <a:srgbClr val="003366"/>
              </a:buClr>
              <a:buNone/>
              <a:defRPr/>
            </a:pPr>
            <a:r>
              <a:rPr lang="en-US" altLang="zh-TW" b="1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19</a:t>
            </a:r>
            <a:r>
              <a:rPr lang="zh-TW" altLang="en-US" b="1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b="1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50  </a:t>
            </a:r>
            <a:r>
              <a:rPr lang="zh-TW" altLang="en-US" b="1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       家長代表大會</a:t>
            </a:r>
          </a:p>
          <a:p>
            <a:pPr lvl="0">
              <a:spcBef>
                <a:spcPts val="600"/>
              </a:spcBef>
              <a:buClr>
                <a:srgbClr val="003366"/>
              </a:buClr>
              <a:buNone/>
              <a:defRPr/>
            </a:pPr>
            <a:r>
              <a:rPr lang="zh-TW" altLang="en-US" sz="2400" b="1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z="2400" b="1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15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zh-TW" altLang="en-US" sz="15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zh-TW" altLang="en-US" sz="1500" b="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86" descr="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7901" y="3643219"/>
            <a:ext cx="1454343" cy="320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195736" y="764704"/>
            <a:ext cx="3770301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algn="l"/>
            <a:r>
              <a:rPr lang="zh-TW" altLang="en-US" sz="6600" b="1" dirty="0">
                <a:ln>
                  <a:solidFill>
                    <a:srgbClr val="3399FF"/>
                  </a:solidFill>
                </a:ln>
                <a:solidFill>
                  <a:srgbClr val="CC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本日流程</a:t>
            </a:r>
            <a:endParaRPr lang="en-US" altLang="zh-CN" sz="6600" b="1" dirty="0">
              <a:ln>
                <a:solidFill>
                  <a:srgbClr val="3399FF"/>
                </a:solidFill>
              </a:ln>
              <a:solidFill>
                <a:srgbClr val="CC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black">
          <a:xfrm>
            <a:off x="385784" y="1412776"/>
            <a:ext cx="845820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buClr>
                <a:srgbClr val="003366"/>
              </a:buClr>
              <a:defRPr/>
            </a:pPr>
            <a:r>
              <a:rPr lang="zh-TW" altLang="en-US" kern="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聯絡簿請每日簽閱、</a:t>
            </a:r>
            <a:r>
              <a:rPr lang="zh-TW" altLang="en-US" u="sng" kern="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檢查功課</a:t>
            </a:r>
            <a:r>
              <a:rPr lang="en-US" altLang="zh-TW" u="sng" kern="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u="sng" kern="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可開始讓孩子自主檢查</a:t>
            </a:r>
            <a:r>
              <a:rPr lang="en-US" altLang="zh-TW" u="sng" kern="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kern="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>
              <a:lnSpc>
                <a:spcPct val="150000"/>
              </a:lnSpc>
              <a:buClr>
                <a:srgbClr val="003366"/>
              </a:buClr>
              <a:defRPr/>
            </a:pPr>
            <a:r>
              <a:rPr lang="zh-TW" altLang="en-US" kern="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盡量讓小朋友在家吃完早餐，以免影響上課，甚至未吃影響健康。</a:t>
            </a:r>
          </a:p>
          <a:p>
            <a:pPr>
              <a:lnSpc>
                <a:spcPct val="150000"/>
              </a:lnSpc>
              <a:buClr>
                <a:srgbClr val="003366"/>
              </a:buClr>
              <a:defRPr/>
            </a:pPr>
            <a:r>
              <a:rPr lang="zh-TW" altLang="en-US" kern="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多和孩子談心，注意孩子的交友狀況與日常言行。</a:t>
            </a:r>
          </a:p>
          <a:p>
            <a:pPr>
              <a:lnSpc>
                <a:spcPct val="150000"/>
              </a:lnSpc>
              <a:buClr>
                <a:srgbClr val="003366"/>
              </a:buClr>
              <a:defRPr/>
            </a:pPr>
            <a:r>
              <a:rPr lang="zh-TW" altLang="en-US" kern="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鼓勵孩子分攤家務，培養生活自理能力。</a:t>
            </a:r>
            <a:endParaRPr lang="en-US" altLang="zh-TW" kern="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  <a:buClr>
                <a:srgbClr val="003366"/>
              </a:buClr>
              <a:defRPr/>
            </a:pPr>
            <a:r>
              <a:rPr lang="zh-TW" altLang="en-US" kern="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球類使用</a:t>
            </a:r>
            <a:r>
              <a:rPr lang="en-US" altLang="zh-TW" kern="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kern="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以軟球類為主，可帶跳繩。</a:t>
            </a:r>
            <a:endParaRPr lang="en-US" altLang="zh-TW" kern="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4464496" cy="720080"/>
          </a:xfrm>
        </p:spPr>
        <p:txBody>
          <a:bodyPr/>
          <a:lstStyle/>
          <a:p>
            <a:pPr algn="l"/>
            <a:r>
              <a:rPr lang="zh-TW" altLang="en-US" b="1" dirty="0">
                <a:solidFill>
                  <a:srgbClr val="CCFFFF"/>
                </a:solidFill>
                <a:latin typeface="標楷體" pitchFamily="65" charset="-120"/>
                <a:ea typeface="標楷體" pitchFamily="65" charset="-120"/>
              </a:rPr>
              <a:t>家長配合事項</a:t>
            </a:r>
          </a:p>
        </p:txBody>
      </p:sp>
    </p:spTree>
    <p:extLst>
      <p:ext uri="{BB962C8B-B14F-4D97-AF65-F5344CB8AC3E}">
        <p14:creationId xmlns:p14="http://schemas.microsoft.com/office/powerpoint/2010/main" val="109374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7413" y="188640"/>
            <a:ext cx="3816424" cy="720080"/>
          </a:xfrm>
        </p:spPr>
        <p:txBody>
          <a:bodyPr/>
          <a:lstStyle/>
          <a:p>
            <a:pPr algn="l"/>
            <a:r>
              <a:rPr lang="zh-TW" altLang="en-US" b="1" dirty="0">
                <a:solidFill>
                  <a:srgbClr val="CCFFFF"/>
                </a:solidFill>
                <a:latin typeface="標楷體" pitchFamily="65" charset="-120"/>
                <a:ea typeface="標楷體" pitchFamily="65" charset="-120"/>
              </a:rPr>
              <a:t>學期重要活動</a:t>
            </a: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647700" y="1425575"/>
            <a:ext cx="82804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TW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109/10/17</a:t>
            </a:r>
            <a:r>
              <a:rPr lang="en-US" altLang="zh-TW" sz="3600" b="1" dirty="0" smtClean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b="1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</a:t>
            </a:r>
            <a:r>
              <a:rPr lang="en-US" altLang="zh-TW" sz="3600" b="1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b="1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運動會</a:t>
            </a:r>
            <a:r>
              <a:rPr lang="en-US" altLang="zh-TW" sz="3600" b="1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歡迎家長蒞臨</a:t>
            </a:r>
            <a:r>
              <a:rPr lang="en-US" altLang="zh-TW" sz="3600" b="1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600" b="1" dirty="0">
              <a:solidFill>
                <a:srgbClr val="00000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TW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109/10/21</a:t>
            </a:r>
            <a:r>
              <a:rPr lang="en-US" altLang="zh-TW" sz="3600" b="1" dirty="0" smtClean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(</a:t>
            </a:r>
            <a:r>
              <a:rPr lang="zh-TW" altLang="en-US" sz="3600" b="1" dirty="0" smtClean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3600" b="1" dirty="0" smtClean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b="1" dirty="0" smtClean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食農教育</a:t>
            </a:r>
            <a:r>
              <a:rPr lang="en-US" altLang="zh-TW" sz="3600" b="1" dirty="0" smtClean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 dirty="0" smtClean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亞植農場</a:t>
            </a:r>
            <a:endParaRPr lang="en-US" altLang="zh-TW" sz="3600" b="1" dirty="0">
              <a:solidFill>
                <a:srgbClr val="00000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None/>
            </a:pPr>
            <a:r>
              <a:rPr lang="zh-TW" altLang="en-US" sz="3600" b="1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期中考</a:t>
            </a:r>
            <a:r>
              <a:rPr lang="en-US" altLang="zh-TW" sz="3600" b="1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en-US" altLang="zh-TW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109/11/02~109/11/03</a:t>
            </a:r>
            <a:endParaRPr lang="en-US" altLang="zh-TW" sz="3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None/>
            </a:pPr>
            <a:r>
              <a:rPr lang="zh-TW" altLang="en-US" sz="3600" b="1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期末考</a:t>
            </a:r>
            <a:r>
              <a:rPr lang="en-US" altLang="zh-TW" sz="3600" b="1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en-US" altLang="zh-TW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110/01/12~110/01/13</a:t>
            </a:r>
            <a:endParaRPr lang="zh-TW" altLang="en-US" sz="3600" b="1" dirty="0">
              <a:solidFill>
                <a:srgbClr val="00000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None/>
            </a:pPr>
            <a:r>
              <a:rPr lang="zh-TW" altLang="en-US" sz="3600" b="1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結業式</a:t>
            </a:r>
            <a:r>
              <a:rPr lang="en-US" altLang="zh-TW" sz="3600" b="1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en-US" altLang="zh-TW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110/1/20</a:t>
            </a:r>
            <a:endParaRPr lang="zh-TW" altLang="en-US" sz="3600" b="1" dirty="0">
              <a:solidFill>
                <a:srgbClr val="00000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TW" sz="3600" b="1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3600" b="1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年級戶外教育：</a:t>
            </a:r>
            <a:r>
              <a:rPr lang="en-US" altLang="zh-TW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110/3/16</a:t>
            </a:r>
            <a:endParaRPr lang="en-US" altLang="zh-TW" sz="3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None/>
            </a:pPr>
            <a:r>
              <a:rPr lang="zh-TW" altLang="en-US" sz="3600" b="1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寒假開始：</a:t>
            </a:r>
            <a:r>
              <a:rPr lang="en-US" altLang="zh-TW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110/1/21</a:t>
            </a:r>
            <a:endParaRPr lang="zh-TW" altLang="en-US" sz="3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None/>
            </a:pPr>
            <a:endParaRPr lang="zh-TW" altLang="en-US" dirty="0">
              <a:solidFill>
                <a:srgbClr val="EAEAE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None/>
            </a:pPr>
            <a:endParaRPr lang="en-US" altLang="zh-TW" dirty="0">
              <a:solidFill>
                <a:srgbClr val="EAEAE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1787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4968552" cy="720080"/>
          </a:xfrm>
        </p:spPr>
        <p:txBody>
          <a:bodyPr/>
          <a:lstStyle/>
          <a:p>
            <a:pPr algn="l"/>
            <a:r>
              <a:rPr lang="zh-TW" altLang="en-US" b="1" dirty="0">
                <a:solidFill>
                  <a:srgbClr val="CCFFFF"/>
                </a:solidFill>
                <a:latin typeface="標楷體" pitchFamily="65" charset="-120"/>
                <a:ea typeface="標楷體" pitchFamily="65" charset="-120"/>
              </a:rPr>
              <a:t>轉達學校重要事項</a:t>
            </a:r>
          </a:p>
        </p:txBody>
      </p:sp>
      <p:sp>
        <p:nvSpPr>
          <p:cNvPr id="2" name="矩形 1"/>
          <p:cNvSpPr/>
          <p:nvPr/>
        </p:nvSpPr>
        <p:spPr>
          <a:xfrm>
            <a:off x="291683" y="908720"/>
            <a:ext cx="8568952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u="sng" dirty="0"/>
              <a:t>教務處</a:t>
            </a:r>
            <a:r>
              <a:rPr lang="en-US" altLang="zh-TW" sz="3600" b="1" u="sng" dirty="0"/>
              <a:t>: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1600" u="sng" dirty="0"/>
              <a:t>上下學期間家長接送孩童配合事項：</a:t>
            </a:r>
          </a:p>
          <a:p>
            <a:r>
              <a:rPr lang="en-US" altLang="zh-TW" sz="1600" u="sng" dirty="0"/>
              <a:t>(</a:t>
            </a:r>
            <a:r>
              <a:rPr lang="en-US" altLang="zh-TW" sz="1600" dirty="0"/>
              <a:t>1)</a:t>
            </a:r>
            <a:r>
              <a:rPr lang="zh-TW" altLang="en-US" sz="1600" dirty="0"/>
              <a:t>請準時接送孩子上下學，督促孩童於上午</a:t>
            </a:r>
            <a:r>
              <a:rPr lang="en-US" altLang="zh-TW" sz="1600" dirty="0"/>
              <a:t>7</a:t>
            </a:r>
            <a:r>
              <a:rPr lang="zh-TW" altLang="en-US" sz="1600" dirty="0"/>
              <a:t>：</a:t>
            </a:r>
            <a:r>
              <a:rPr lang="en-US" altLang="zh-TW" sz="1600" dirty="0"/>
              <a:t>20~7</a:t>
            </a:r>
            <a:r>
              <a:rPr lang="zh-TW" altLang="en-US" sz="1600" dirty="0"/>
              <a:t>：</a:t>
            </a:r>
            <a:r>
              <a:rPr lang="en-US" altLang="zh-TW" sz="1600" dirty="0"/>
              <a:t>50</a:t>
            </a:r>
            <a:r>
              <a:rPr lang="zh-TW" altLang="en-US" sz="1600" dirty="0"/>
              <a:t>到校，養成守時觀念。</a:t>
            </a:r>
          </a:p>
          <a:p>
            <a:r>
              <a:rPr lang="en-US" altLang="zh-TW" sz="1600" dirty="0"/>
              <a:t>(2)</a:t>
            </a:r>
            <a:r>
              <a:rPr lang="zh-TW" altLang="en-US" sz="1600" dirty="0"/>
              <a:t>家長接送區，請家長確實遵守方向，嚴禁逆向行駛或停車，以確保學童安全。</a:t>
            </a:r>
          </a:p>
          <a:p>
            <a:r>
              <a:rPr lang="en-US" altLang="zh-TW" sz="1600" dirty="0"/>
              <a:t>(3)</a:t>
            </a:r>
            <a:r>
              <a:rPr lang="zh-TW" altLang="en-US" sz="1600" dirty="0"/>
              <a:t>前門家長接送區在校門口，無特殊緣故，請勿進入川堂或教室內接送，以維護放學秩序與安全，雨天接送則改至川堂不集中放學，並請注意安全。</a:t>
            </a:r>
          </a:p>
          <a:p>
            <a:r>
              <a:rPr lang="en-US" altLang="zh-TW" sz="1600" dirty="0"/>
              <a:t>(4)</a:t>
            </a:r>
            <a:r>
              <a:rPr lang="zh-TW" altLang="en-US" sz="1600" dirty="0"/>
              <a:t>騎乘機車的家長，接送孩子時，為了安全，請讓孩子戴上安全帽。</a:t>
            </a:r>
          </a:p>
          <a:p>
            <a:r>
              <a:rPr lang="en-US" altLang="zh-TW" sz="1600" dirty="0"/>
              <a:t>(5)</a:t>
            </a:r>
            <a:r>
              <a:rPr lang="zh-TW" altLang="en-US" sz="1600" dirty="0"/>
              <a:t>為了學生安全考量，地下室不開放家長上下學接送。</a:t>
            </a:r>
            <a:endParaRPr lang="en-US" altLang="zh-TW" sz="1600" dirty="0"/>
          </a:p>
          <a:p>
            <a:endParaRPr lang="en-US" altLang="zh-TW" sz="1600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1600" u="sng" dirty="0"/>
              <a:t>家長對孩童學校生活須知：</a:t>
            </a:r>
          </a:p>
          <a:p>
            <a:r>
              <a:rPr lang="en-US" altLang="zh-TW" sz="1600" dirty="0"/>
              <a:t>(1)</a:t>
            </a:r>
            <a:r>
              <a:rPr lang="zh-TW" altLang="en-US" sz="1600" dirty="0"/>
              <a:t>目前體育服購買地點為員林路自由聯盟超市，學校重要活動及體育課時需穿著體育服，其餘皆穿著便服，請讓孩子穿著整潔、舒適、易吸汗，請攜帶帽子（週三朝會要戴帽子）。</a:t>
            </a:r>
          </a:p>
          <a:p>
            <a:r>
              <a:rPr lang="en-US" altLang="zh-TW" sz="1600" dirty="0"/>
              <a:t>(2)</a:t>
            </a:r>
            <a:r>
              <a:rPr lang="zh-TW" altLang="en-US" sz="1600" dirty="0"/>
              <a:t>請鼓勵孩子雨天穿著雨衣，不要攜帶雨傘，特別是步行的學生，務必穿著雨衣。（因雨傘容易戳傷別人，且視線不良）。</a:t>
            </a:r>
          </a:p>
          <a:p>
            <a:r>
              <a:rPr lang="en-US" altLang="zh-TW" sz="1600" dirty="0"/>
              <a:t>(3)</a:t>
            </a:r>
            <a:r>
              <a:rPr lang="zh-TW" altLang="en-US" sz="1600" dirty="0"/>
              <a:t>為讓孩子養成愛物惜物的好習慣，請協助孩子將便當、鉛筆盒、衣物、帽子等隨身物品寫上姓名或貼上姓名貼，以便遺失時可將物品歸還回去。</a:t>
            </a:r>
          </a:p>
          <a:p>
            <a:r>
              <a:rPr lang="en-US" altLang="zh-TW" sz="1600" dirty="0"/>
              <a:t>(4)</a:t>
            </a:r>
            <a:r>
              <a:rPr lang="zh-TW" altLang="en-US" sz="1600" dirty="0"/>
              <a:t>請為孩子在書包內準備一張電話卡或幾塊零錢，以備不時之需，並勿攜帶貴重物品來學校，以免遺失。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zh-TW" sz="1600" u="sng" dirty="0"/>
              <a:t>門禁管制配合事項：</a:t>
            </a:r>
          </a:p>
          <a:p>
            <a:r>
              <a:rPr lang="en-US" altLang="zh-TW" sz="1600" dirty="0"/>
              <a:t>(1)</a:t>
            </a:r>
            <a:r>
              <a:rPr lang="zh-TW" altLang="zh-TW" sz="1600" dirty="0"/>
              <a:t>上課期間若家長有物品需轉交學生，</a:t>
            </a:r>
            <a:r>
              <a:rPr lang="zh-TW" altLang="zh-TW" sz="1600" i="1" dirty="0"/>
              <a:t>請一律置放於警衛室</a:t>
            </a:r>
            <a:r>
              <a:rPr lang="zh-TW" altLang="zh-TW" sz="1600" dirty="0"/>
              <a:t>，請貴子弟至警衛室領取。</a:t>
            </a:r>
          </a:p>
          <a:p>
            <a:r>
              <a:rPr lang="en-US" altLang="zh-TW" sz="1600" dirty="0"/>
              <a:t>(2)</a:t>
            </a:r>
            <a:r>
              <a:rPr lang="zh-TW" altLang="zh-TW" sz="1600" dirty="0"/>
              <a:t>門禁管制的目的是為了保護學童上課期間安全，若造成家長不便，敬請見諒。</a:t>
            </a:r>
            <a:endParaRPr lang="en-US" altLang="zh-TW" sz="1600" b="1" u="sng" dirty="0"/>
          </a:p>
        </p:txBody>
      </p:sp>
    </p:spTree>
    <p:extLst>
      <p:ext uri="{BB962C8B-B14F-4D97-AF65-F5344CB8AC3E}">
        <p14:creationId xmlns:p14="http://schemas.microsoft.com/office/powerpoint/2010/main" val="14178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4968552" cy="720080"/>
          </a:xfrm>
        </p:spPr>
        <p:txBody>
          <a:bodyPr/>
          <a:lstStyle/>
          <a:p>
            <a:pPr algn="l"/>
            <a:r>
              <a:rPr lang="zh-TW" altLang="en-US" b="1" dirty="0">
                <a:solidFill>
                  <a:srgbClr val="CCFFFF"/>
                </a:solidFill>
                <a:latin typeface="標楷體" pitchFamily="65" charset="-120"/>
                <a:ea typeface="標楷體" pitchFamily="65" charset="-120"/>
              </a:rPr>
              <a:t>轉達學校重要事項</a:t>
            </a:r>
          </a:p>
        </p:txBody>
      </p:sp>
      <p:sp>
        <p:nvSpPr>
          <p:cNvPr id="2" name="矩形 1"/>
          <p:cNvSpPr/>
          <p:nvPr/>
        </p:nvSpPr>
        <p:spPr>
          <a:xfrm>
            <a:off x="397483" y="1196752"/>
            <a:ext cx="8352928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u="sng" dirty="0"/>
              <a:t>總務處</a:t>
            </a:r>
            <a:r>
              <a:rPr lang="en-US" altLang="zh-TW" sz="3600" b="1" u="sng" dirty="0"/>
              <a:t>:</a:t>
            </a:r>
          </a:p>
          <a:p>
            <a:r>
              <a:rPr lang="en-US" altLang="zh-TW" sz="1600" dirty="0"/>
              <a:t>1.</a:t>
            </a:r>
            <a:r>
              <a:rPr lang="zh-TW" altLang="en-US" sz="1600" dirty="0"/>
              <a:t>孩子們的安全是我們最重視的事情，請各位家長放心。</a:t>
            </a:r>
          </a:p>
          <a:p>
            <a:r>
              <a:rPr lang="en-US" altLang="zh-TW" sz="1600" dirty="0"/>
              <a:t>2.</a:t>
            </a:r>
            <a:r>
              <a:rPr lang="zh-TW" altLang="en-US" sz="1600" dirty="0"/>
              <a:t>校園均有開放，您的孩子有前庭、中庭及運動場等活動空間。</a:t>
            </a:r>
          </a:p>
          <a:p>
            <a:r>
              <a:rPr lang="en-US" altLang="zh-TW" sz="1600" dirty="0"/>
              <a:t>3.</a:t>
            </a:r>
            <a:r>
              <a:rPr lang="zh-TW" altLang="en-US" sz="1600" dirty="0"/>
              <a:t>教室的課桌椅可依孩子的身高調整，如果不合適，請向導師反應。</a:t>
            </a:r>
          </a:p>
          <a:p>
            <a:r>
              <a:rPr lang="en-US" altLang="zh-TW" sz="1600" dirty="0"/>
              <a:t>4.</a:t>
            </a:r>
            <a:r>
              <a:rPr lang="zh-TW" altLang="en-US" sz="1600" dirty="0"/>
              <a:t>教室中為每個孩子準備了一個置物櫃，可將課堂中常用的物品擺放於置物櫃內，減輕書包的重量。</a:t>
            </a:r>
          </a:p>
          <a:p>
            <a:r>
              <a:rPr lang="en-US" altLang="zh-TW" sz="1600" dirty="0"/>
              <a:t>5.</a:t>
            </a:r>
            <a:r>
              <a:rPr lang="zh-TW" altLang="en-US" sz="1600" dirty="0"/>
              <a:t>請您替孩子準備飲用水，本校每一層樓走廊尾端均有飲水機，水質均檢驗合格，若水壺的水已喝完，可以在本校補充飲水。</a:t>
            </a:r>
          </a:p>
          <a:p>
            <a:r>
              <a:rPr lang="en-US" altLang="zh-TW" sz="1600" dirty="0"/>
              <a:t>6.</a:t>
            </a:r>
            <a:r>
              <a:rPr lang="zh-TW" altLang="en-US" sz="1600" dirty="0"/>
              <a:t>本校午餐每週一至週五供應，請自備餐具。</a:t>
            </a:r>
          </a:p>
          <a:p>
            <a:r>
              <a:rPr lang="en-US" altLang="zh-TW" sz="1600" dirty="0"/>
              <a:t>7.</a:t>
            </a:r>
            <a:r>
              <a:rPr lang="zh-TW" altLang="en-US" sz="1600" dirty="0"/>
              <a:t>本校無合作社，開學後除有必要之外，勿讓孩子帶錢到校。</a:t>
            </a:r>
          </a:p>
          <a:p>
            <a:r>
              <a:rPr lang="en-US" altLang="zh-TW" sz="1600" dirty="0"/>
              <a:t>8.</a:t>
            </a:r>
            <a:r>
              <a:rPr lang="zh-TW" altLang="en-US" sz="1600" dirty="0"/>
              <a:t>教學樓一、二樓側邊安裝投幣式、卡式公用電話各一部。</a:t>
            </a:r>
          </a:p>
          <a:p>
            <a:r>
              <a:rPr lang="zh-TW" altLang="en-US" b="1" dirty="0"/>
              <a:t>	</a:t>
            </a:r>
          </a:p>
          <a:p>
            <a:r>
              <a:rPr lang="en-US" altLang="zh-TW" sz="1400" b="1" dirty="0"/>
              <a:t>※</a:t>
            </a:r>
            <a:r>
              <a:rPr lang="zh-TW" altLang="en-US" sz="1400" b="1" dirty="0"/>
              <a:t>重視與孩子的溝通與互動：</a:t>
            </a:r>
          </a:p>
          <a:p>
            <a:r>
              <a:rPr lang="zh-TW" altLang="en-US" sz="1400" b="1" dirty="0"/>
              <a:t> （</a:t>
            </a:r>
            <a:r>
              <a:rPr lang="en-US" altLang="zh-TW" sz="1400" b="1" dirty="0"/>
              <a:t>1</a:t>
            </a:r>
            <a:r>
              <a:rPr lang="zh-TW" altLang="en-US" sz="1400" b="1" dirty="0"/>
              <a:t>）接納孩子： 多一點鼓勵，少一點責備，當孩子的朋友。</a:t>
            </a:r>
          </a:p>
          <a:p>
            <a:r>
              <a:rPr lang="zh-TW" altLang="en-US" sz="1400" b="1" dirty="0"/>
              <a:t> （</a:t>
            </a:r>
            <a:r>
              <a:rPr lang="en-US" altLang="zh-TW" sz="1400" b="1" dirty="0"/>
              <a:t>2</a:t>
            </a:r>
            <a:r>
              <a:rPr lang="zh-TW" altLang="en-US" sz="1400" b="1" dirty="0"/>
              <a:t>）多「聽」（聽孩子的心聲）、少「說」（說教、訓斥）。</a:t>
            </a:r>
          </a:p>
          <a:p>
            <a:r>
              <a:rPr lang="zh-TW" altLang="en-US" sz="1400" b="1" dirty="0"/>
              <a:t> （</a:t>
            </a:r>
            <a:r>
              <a:rPr lang="en-US" altLang="zh-TW" sz="1400" b="1" dirty="0"/>
              <a:t>3</a:t>
            </a:r>
            <a:r>
              <a:rPr lang="zh-TW" altLang="en-US" sz="1400" b="1" dirty="0"/>
              <a:t>）指導孩子參與家務－使其從做事中體會父母的辛勞，培養孝順、感恩情操。</a:t>
            </a:r>
          </a:p>
          <a:p>
            <a:r>
              <a:rPr lang="en-US" altLang="zh-TW" sz="1400" b="1" dirty="0"/>
              <a:t>※</a:t>
            </a:r>
            <a:r>
              <a:rPr lang="zh-TW" altLang="en-US" sz="1400" b="1" dirty="0"/>
              <a:t>密切的與教師保持聯繫：孩子的成長，需要學校、家庭共同陪伴，請善用家庭聯絡簿或電話聯繫方式，掌握孩子的學習及生活情形。</a:t>
            </a:r>
          </a:p>
          <a:p>
            <a:r>
              <a:rPr lang="zh-TW" altLang="en-US" sz="1400" b="1" dirty="0"/>
              <a:t>仁和國小電話：</a:t>
            </a:r>
            <a:r>
              <a:rPr lang="en-US" altLang="zh-TW" sz="1400" b="1" dirty="0"/>
              <a:t>3076626   	</a:t>
            </a:r>
            <a:r>
              <a:rPr lang="zh-TW" altLang="en-US" sz="1400" b="1" dirty="0"/>
              <a:t>傳真：</a:t>
            </a:r>
            <a:r>
              <a:rPr lang="en-US" altLang="zh-TW" sz="1400" b="1" dirty="0"/>
              <a:t>3076628</a:t>
            </a:r>
          </a:p>
          <a:p>
            <a:r>
              <a:rPr lang="zh-TW" altLang="en-US" sz="1400" b="1" dirty="0"/>
              <a:t>各處室分機號碼：</a:t>
            </a:r>
          </a:p>
          <a:p>
            <a:r>
              <a:rPr lang="zh-TW" altLang="en-US" sz="1400" b="1" dirty="0"/>
              <a:t>校長室：</a:t>
            </a:r>
            <a:r>
              <a:rPr lang="en-US" altLang="zh-TW" sz="1400" b="1" dirty="0"/>
              <a:t>110  </a:t>
            </a:r>
            <a:r>
              <a:rPr lang="zh-TW" altLang="en-US" sz="1400" b="1" dirty="0"/>
              <a:t>教務處：</a:t>
            </a:r>
            <a:r>
              <a:rPr lang="en-US" altLang="zh-TW" sz="1400" b="1" dirty="0"/>
              <a:t>210  </a:t>
            </a:r>
            <a:r>
              <a:rPr lang="zh-TW" altLang="en-US" sz="1400" b="1" dirty="0"/>
              <a:t>訓導處：</a:t>
            </a:r>
            <a:r>
              <a:rPr lang="en-US" altLang="zh-TW" sz="1400" b="1" dirty="0"/>
              <a:t>310  </a:t>
            </a:r>
            <a:r>
              <a:rPr lang="zh-TW" altLang="en-US" sz="1400" b="1" dirty="0"/>
              <a:t>總務處：</a:t>
            </a:r>
            <a:r>
              <a:rPr lang="en-US" altLang="zh-TW" sz="1400" b="1" dirty="0"/>
              <a:t>510  </a:t>
            </a:r>
            <a:r>
              <a:rPr lang="zh-TW" altLang="en-US" sz="1400" b="1" dirty="0"/>
              <a:t>輔導室：</a:t>
            </a:r>
            <a:r>
              <a:rPr lang="en-US" altLang="zh-TW" sz="1400" b="1" dirty="0"/>
              <a:t>610</a:t>
            </a:r>
          </a:p>
          <a:p>
            <a:r>
              <a:rPr lang="zh-TW" altLang="en-US" sz="1400" b="1" dirty="0"/>
              <a:t>幼兒園：</a:t>
            </a:r>
            <a:r>
              <a:rPr lang="en-US" altLang="zh-TW" sz="1400" b="1" dirty="0"/>
              <a:t>217  </a:t>
            </a:r>
            <a:r>
              <a:rPr lang="zh-TW" altLang="en-US" sz="1400" b="1" dirty="0"/>
              <a:t>健康中心：</a:t>
            </a:r>
            <a:r>
              <a:rPr lang="en-US" altLang="zh-TW" sz="1400" b="1" dirty="0"/>
              <a:t>317 </a:t>
            </a:r>
            <a:r>
              <a:rPr lang="zh-TW" altLang="en-US" sz="1400" b="1" dirty="0"/>
              <a:t>彩虹班：</a:t>
            </a:r>
            <a:r>
              <a:rPr lang="en-US" altLang="zh-TW" sz="1400" b="1" dirty="0"/>
              <a:t>630</a:t>
            </a:r>
          </a:p>
        </p:txBody>
      </p:sp>
    </p:spTree>
    <p:extLst>
      <p:ext uri="{BB962C8B-B14F-4D97-AF65-F5344CB8AC3E}">
        <p14:creationId xmlns:p14="http://schemas.microsoft.com/office/powerpoint/2010/main" val="14178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2"/>
          <p:cNvSpPr txBox="1">
            <a:spLocks noChangeArrowheads="1"/>
          </p:cNvSpPr>
          <p:nvPr/>
        </p:nvSpPr>
        <p:spPr bwMode="auto">
          <a:xfrm>
            <a:off x="2285984" y="285728"/>
            <a:ext cx="4214842" cy="63402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F0D1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  <a:defRPr/>
            </a:pPr>
            <a:r>
              <a:rPr lang="zh-TW" altLang="en-US" sz="4400" b="1" dirty="0">
                <a:solidFill>
                  <a:srgbClr val="91644B">
                    <a:lumMod val="75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班級事務討論</a:t>
            </a:r>
          </a:p>
        </p:txBody>
      </p:sp>
      <p:pic>
        <p:nvPicPr>
          <p:cNvPr id="15367" name="Picture 12" descr="bt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143000"/>
            <a:ext cx="6624637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>
            <a:spLocks noGrp="1" noChangeArrowheads="1"/>
          </p:cNvSpPr>
          <p:nvPr>
            <p:ph sz="half" idx="1"/>
          </p:nvPr>
        </p:nvSpPr>
        <p:spPr>
          <a:xfrm>
            <a:off x="636042" y="1916832"/>
            <a:ext cx="8352928" cy="2573012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40000"/>
              </a:lnSpc>
              <a:spcBef>
                <a:spcPts val="600"/>
              </a:spcBef>
            </a:pPr>
            <a:r>
              <a:rPr lang="zh-TW" altLang="en-US" sz="3600" dirty="0">
                <a:latin typeface="微軟正黑體" pitchFamily="34" charset="-120"/>
              </a:rPr>
              <a:t>班級校外教學</a:t>
            </a:r>
            <a:r>
              <a:rPr lang="en-US" altLang="zh-TW" sz="3600" dirty="0">
                <a:latin typeface="微軟正黑體" pitchFamily="34" charset="-120"/>
              </a:rPr>
              <a:t>:</a:t>
            </a:r>
            <a:r>
              <a:rPr lang="zh-TW" altLang="en-US" sz="3600" dirty="0">
                <a:latin typeface="微軟正黑體" pitchFamily="34" charset="-120"/>
              </a:rPr>
              <a:t>期中、期末考後</a:t>
            </a:r>
            <a:endParaRPr lang="en-US" altLang="zh-TW" sz="3600" dirty="0">
              <a:latin typeface="微軟正黑體" pitchFamily="34" charset="-120"/>
            </a:endParaRPr>
          </a:p>
          <a:p>
            <a:pPr eaLnBrk="1" hangingPunct="1">
              <a:lnSpc>
                <a:spcPct val="140000"/>
              </a:lnSpc>
              <a:spcBef>
                <a:spcPts val="600"/>
              </a:spcBef>
            </a:pPr>
            <a:r>
              <a:rPr lang="zh-TW" altLang="en-US" sz="3600" dirty="0">
                <a:latin typeface="微軟正黑體" pitchFamily="34" charset="-120"/>
              </a:rPr>
              <a:t>班級活動</a:t>
            </a:r>
            <a:r>
              <a:rPr lang="en-US" altLang="zh-TW" sz="3600" dirty="0">
                <a:latin typeface="微軟正黑體" pitchFamily="34" charset="-120"/>
              </a:rPr>
              <a:t>:</a:t>
            </a:r>
            <a:r>
              <a:rPr lang="zh-TW" altLang="en-US" sz="3600" dirty="0">
                <a:latin typeface="微軟正黑體" pitchFamily="34" charset="-120"/>
              </a:rPr>
              <a:t>節慶活動、科學活動</a:t>
            </a:r>
            <a:endParaRPr lang="en-US" altLang="zh-TW" sz="3600" dirty="0">
              <a:latin typeface="微軟正黑體" pitchFamily="34" charset="-120"/>
            </a:endParaRPr>
          </a:p>
          <a:p>
            <a:pPr eaLnBrk="1" hangingPunct="1">
              <a:lnSpc>
                <a:spcPct val="140000"/>
              </a:lnSpc>
              <a:spcBef>
                <a:spcPts val="600"/>
              </a:spcBef>
            </a:pPr>
            <a:endParaRPr lang="zh-TW" altLang="en-US" sz="3600" dirty="0">
              <a:latin typeface="微軟正黑體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C5AA4A1-32D8-4ED8-8A0A-FE9A9F86A9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42" t="13412" r="6930" b="9051"/>
          <a:stretch/>
        </p:blipFill>
        <p:spPr>
          <a:xfrm>
            <a:off x="1505546" y="3573016"/>
            <a:ext cx="4234398" cy="313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7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7504" y="620688"/>
            <a:ext cx="5357850" cy="28623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6000" b="1" dirty="0">
                <a:ln w="17780" cmpd="sng">
                  <a:solidFill>
                    <a:srgbClr val="93C052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標楷體" pitchFamily="65" charset="-120"/>
              </a:rPr>
              <a:t>自由座談時間</a:t>
            </a:r>
            <a:endParaRPr lang="en-US" altLang="zh-TW" sz="6000" b="1" dirty="0">
              <a:ln w="17780" cmpd="sng">
                <a:solidFill>
                  <a:srgbClr val="93C052"/>
                </a:solidFill>
                <a:prstDash val="solid"/>
                <a:miter lim="800000"/>
              </a:ln>
              <a:solidFill>
                <a:srgbClr val="FF6600"/>
              </a:solidFill>
              <a:effectLst>
                <a:outerShdw blurRad="50800" algn="tl" rotWithShape="0">
                  <a:srgbClr val="000000"/>
                </a:outerShdw>
              </a:effectLst>
              <a:ea typeface="標楷體" pitchFamily="65" charset="-120"/>
            </a:endParaRPr>
          </a:p>
          <a:p>
            <a:pPr algn="ctr">
              <a:lnSpc>
                <a:spcPct val="200000"/>
              </a:lnSpc>
              <a:defRPr/>
            </a:pPr>
            <a:r>
              <a:rPr lang="zh-TW" altLang="en-US" sz="6000" b="1" dirty="0">
                <a:ln w="17780" cmpd="sng">
                  <a:solidFill>
                    <a:srgbClr val="93C052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標楷體" pitchFamily="65" charset="-120"/>
              </a:rPr>
              <a:t>家長互動</a:t>
            </a:r>
            <a:endParaRPr lang="en-US" altLang="zh-TW" sz="6000" b="1" dirty="0">
              <a:ln w="17780" cmpd="sng">
                <a:solidFill>
                  <a:srgbClr val="93C052"/>
                </a:solidFill>
                <a:prstDash val="solid"/>
                <a:miter lim="800000"/>
              </a:ln>
              <a:solidFill>
                <a:srgbClr val="FF6600"/>
              </a:solidFill>
              <a:effectLst>
                <a:outerShdw blurRad="50800" algn="tl" rotWithShape="0">
                  <a:srgbClr val="000000"/>
                </a:outerShdw>
              </a:effectLst>
              <a:ea typeface="標楷體" pitchFamily="65" charset="-12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68732" y="3573016"/>
            <a:ext cx="8857108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zh-TW" altLang="en-US" sz="5000" b="1" dirty="0">
                <a:solidFill>
                  <a:srgbClr val="FF6699"/>
                </a:solidFill>
                <a:latin typeface="標楷體" pitchFamily="65" charset="-120"/>
                <a:ea typeface="標楷體" pitchFamily="65" charset="-120"/>
              </a:rPr>
              <a:t>感謝您今日的蒞臨</a:t>
            </a:r>
            <a:r>
              <a:rPr lang="en-US" altLang="zh-TW" sz="5000" b="1" dirty="0">
                <a:solidFill>
                  <a:srgbClr val="FF6699"/>
                </a:solidFill>
                <a:latin typeface="標楷體" pitchFamily="65" charset="-120"/>
                <a:ea typeface="標楷體" pitchFamily="65" charset="-120"/>
              </a:rPr>
              <a:t>~</a:t>
            </a:r>
          </a:p>
          <a:p>
            <a:r>
              <a:rPr lang="zh-TW" altLang="en-US" sz="5000" b="1" dirty="0">
                <a:solidFill>
                  <a:srgbClr val="FF6699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zh-TW" sz="3200" b="1" dirty="0">
                <a:ln>
                  <a:solidFill>
                    <a:srgbClr val="EBD531"/>
                  </a:solidFill>
                </a:ln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親師合作可以豐富孩子的童年，增加學習效果。請家長多參與、關心孩子的學習，相信孩子必能感受我們的愛、我們的用心，而成長的路上也必然多采多姿！！</a:t>
            </a:r>
            <a:endParaRPr lang="zh-TW" altLang="en-US" sz="3200" b="1" dirty="0">
              <a:ln>
                <a:solidFill>
                  <a:srgbClr val="EBD531"/>
                </a:solidFill>
              </a:ln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565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187796">
            <a:off x="146870" y="596990"/>
            <a:ext cx="4159878" cy="12629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微軟正黑體" pitchFamily="34" charset="-120"/>
              </a:rPr>
              <a:t>任課老師介紹</a:t>
            </a:r>
            <a:endParaRPr lang="zh-HK" altLang="en-US" sz="4000" dirty="0">
              <a:solidFill>
                <a:schemeClr val="accent1">
                  <a:lumMod val="75000"/>
                </a:schemeClr>
              </a:solidFill>
              <a:effectLst/>
              <a:latin typeface="微軟正黑體" pitchFamily="34" charset="-120"/>
            </a:endParaRPr>
          </a:p>
        </p:txBody>
      </p:sp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336550" y="2114550"/>
            <a:ext cx="390683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Blip>
                <a:blip r:embed="rId4"/>
              </a:buBlip>
            </a:pPr>
            <a:r>
              <a:rPr kumimoji="0" lang="zh-TW" altLang="en-US" sz="24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級任導師</a:t>
            </a:r>
            <a:r>
              <a:rPr kumimoji="0" lang="en-US" altLang="zh-TW" sz="24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kumimoji="0" lang="zh-TW" altLang="en-US" sz="24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蕭涵之</a:t>
            </a:r>
            <a:endParaRPr kumimoji="0" lang="en-US" altLang="zh-TW" sz="2400" b="1" dirty="0">
              <a:solidFill>
                <a:srgbClr val="A24A48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50000"/>
              </a:lnSpc>
              <a:buFontTx/>
              <a:buBlip>
                <a:blip r:embed="rId4"/>
              </a:buBlip>
            </a:pPr>
            <a:r>
              <a:rPr kumimoji="0" lang="zh-TW" altLang="en-US" sz="24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臺北市立教育大學環境教育與資源研究所畢業</a:t>
            </a:r>
            <a:endParaRPr kumimoji="0" lang="zh-HK" altLang="en-US" sz="2400" b="1" dirty="0">
              <a:solidFill>
                <a:srgbClr val="A24A48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48" name="TextBox 6"/>
          <p:cNvSpPr txBox="1">
            <a:spLocks noChangeArrowheads="1"/>
          </p:cNvSpPr>
          <p:nvPr/>
        </p:nvSpPr>
        <p:spPr bwMode="auto">
          <a:xfrm>
            <a:off x="4857750" y="642938"/>
            <a:ext cx="3906838" cy="573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lvl="1" eaLnBrk="1" hangingPunct="1">
              <a:spcBef>
                <a:spcPts val="400"/>
              </a:spcBef>
              <a:spcAft>
                <a:spcPts val="400"/>
              </a:spcAft>
              <a:buFontTx/>
              <a:buBlip>
                <a:blip r:embed="rId4"/>
              </a:buBlip>
            </a:pP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英語</a:t>
            </a:r>
            <a:r>
              <a:rPr kumimoji="0" lang="en-US" altLang="zh-TW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每週</a:t>
            </a:r>
            <a:r>
              <a:rPr kumimoji="0" lang="en-US" altLang="zh-TW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節</a:t>
            </a:r>
            <a:r>
              <a:rPr kumimoji="0" lang="en-US" altLang="zh-TW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0" lvl="1" eaLnBrk="1" hangingPunct="1">
              <a:spcBef>
                <a:spcPts val="400"/>
              </a:spcBef>
              <a:spcAft>
                <a:spcPts val="400"/>
              </a:spcAft>
            </a:pP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   任課老師</a:t>
            </a:r>
            <a:r>
              <a:rPr kumimoji="0" lang="en-US" altLang="zh-TW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李懿融老師</a:t>
            </a:r>
            <a:endParaRPr kumimoji="0" lang="en-US" altLang="zh-TW" sz="2000" b="1" dirty="0">
              <a:solidFill>
                <a:srgbClr val="A24A48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1" eaLnBrk="1" hangingPunct="1">
              <a:spcBef>
                <a:spcPts val="400"/>
              </a:spcBef>
              <a:spcAft>
                <a:spcPts val="400"/>
              </a:spcAft>
              <a:buFontTx/>
              <a:buBlip>
                <a:blip r:embed="rId4"/>
              </a:buBlip>
            </a:pP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音樂</a:t>
            </a:r>
            <a:r>
              <a:rPr kumimoji="0" lang="en-US" altLang="zh-TW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每週</a:t>
            </a:r>
            <a:r>
              <a:rPr kumimoji="0" lang="en-US" altLang="zh-TW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節</a:t>
            </a:r>
            <a:r>
              <a:rPr kumimoji="0" lang="en-US" altLang="zh-TW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0" lvl="1" eaLnBrk="1" hangingPunct="1">
              <a:spcBef>
                <a:spcPts val="400"/>
              </a:spcBef>
              <a:spcAft>
                <a:spcPts val="400"/>
              </a:spcAft>
            </a:pP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   任課老師</a:t>
            </a:r>
            <a:r>
              <a:rPr kumimoji="0" lang="en-US" altLang="zh-TW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陳文方老師</a:t>
            </a:r>
            <a:endParaRPr kumimoji="0" lang="en-US" altLang="zh-TW" sz="2000" b="1" dirty="0">
              <a:solidFill>
                <a:srgbClr val="A24A48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1" eaLnBrk="1" hangingPunct="1">
              <a:spcBef>
                <a:spcPts val="400"/>
              </a:spcBef>
              <a:spcAft>
                <a:spcPts val="400"/>
              </a:spcAft>
              <a:buFontTx/>
              <a:buBlip>
                <a:blip r:embed="rId4"/>
              </a:buBlip>
            </a:pP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自然</a:t>
            </a:r>
            <a:r>
              <a:rPr kumimoji="0" lang="en-US" altLang="zh-TW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每週</a:t>
            </a:r>
            <a:r>
              <a:rPr kumimoji="0" lang="en-US" altLang="zh-TW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節</a:t>
            </a:r>
            <a:r>
              <a:rPr kumimoji="0" lang="en-US" altLang="zh-TW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0" lvl="1" eaLnBrk="1" hangingPunct="1">
              <a:spcBef>
                <a:spcPts val="400"/>
              </a:spcBef>
              <a:spcAft>
                <a:spcPts val="400"/>
              </a:spcAft>
            </a:pP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   任課老師</a:t>
            </a:r>
            <a:r>
              <a:rPr kumimoji="0" lang="en-US" altLang="zh-TW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葉光純老師</a:t>
            </a:r>
            <a:endParaRPr kumimoji="0" lang="en-US" altLang="zh-TW" sz="2000" b="1" dirty="0">
              <a:solidFill>
                <a:srgbClr val="A24A48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ts val="400"/>
              </a:spcBef>
              <a:spcAft>
                <a:spcPts val="400"/>
              </a:spcAft>
              <a:buFontTx/>
              <a:buBlip>
                <a:blip r:embed="rId4"/>
              </a:buBlip>
            </a:pP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美勞</a:t>
            </a:r>
            <a:r>
              <a:rPr kumimoji="0" lang="en-US" altLang="zh-TW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每週</a:t>
            </a:r>
            <a:r>
              <a:rPr kumimoji="0" lang="en-US" altLang="zh-TW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節</a:t>
            </a:r>
            <a:r>
              <a:rPr kumimoji="0" lang="en-US" altLang="zh-TW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eaLnBrk="1" hangingPunct="1">
              <a:spcBef>
                <a:spcPts val="400"/>
              </a:spcBef>
              <a:spcAft>
                <a:spcPts val="400"/>
              </a:spcAft>
            </a:pP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   任課老師</a:t>
            </a:r>
            <a:r>
              <a:rPr kumimoji="0" lang="en-US" altLang="zh-TW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蕭涵之老師</a:t>
            </a:r>
            <a:endParaRPr kumimoji="0" lang="en-US" altLang="zh-TW" sz="2000" b="1" dirty="0">
              <a:solidFill>
                <a:srgbClr val="A24A48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ts val="400"/>
              </a:spcBef>
              <a:spcAft>
                <a:spcPts val="400"/>
              </a:spcAft>
              <a:buFontTx/>
              <a:buBlip>
                <a:blip r:embed="rId4"/>
              </a:buBlip>
            </a:pP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體育</a:t>
            </a:r>
            <a:r>
              <a:rPr kumimoji="0" lang="en-US" altLang="zh-TW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每週</a:t>
            </a:r>
            <a:r>
              <a:rPr kumimoji="0" lang="en-US" altLang="zh-TW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節</a:t>
            </a:r>
            <a:r>
              <a:rPr kumimoji="0" lang="en-US" altLang="zh-TW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eaLnBrk="1" hangingPunct="1">
              <a:spcBef>
                <a:spcPts val="400"/>
              </a:spcBef>
              <a:spcAft>
                <a:spcPts val="400"/>
              </a:spcAft>
            </a:pP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   任課老師</a:t>
            </a:r>
            <a:r>
              <a:rPr kumimoji="0" lang="en-US" altLang="zh-TW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徐世芸老師</a:t>
            </a:r>
            <a:endParaRPr kumimoji="0" lang="en-US" altLang="zh-TW" sz="2000" b="1" dirty="0">
              <a:solidFill>
                <a:srgbClr val="A24A48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ts val="400"/>
              </a:spcBef>
              <a:spcAft>
                <a:spcPts val="400"/>
              </a:spcAft>
              <a:buFontTx/>
              <a:buBlip>
                <a:blip r:embed="rId4"/>
              </a:buBlip>
            </a:pP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電腦</a:t>
            </a:r>
            <a:r>
              <a:rPr kumimoji="0" lang="en-US" altLang="zh-TW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每週</a:t>
            </a:r>
            <a:r>
              <a:rPr kumimoji="0" lang="en-US" altLang="zh-TW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節</a:t>
            </a:r>
            <a:r>
              <a:rPr kumimoji="0" lang="en-US" altLang="zh-TW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eaLnBrk="1" hangingPunct="1">
              <a:spcBef>
                <a:spcPts val="400"/>
              </a:spcBef>
              <a:spcAft>
                <a:spcPts val="400"/>
              </a:spcAft>
            </a:pP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   任課老師</a:t>
            </a:r>
            <a:r>
              <a:rPr kumimoji="0" lang="en-US" altLang="zh-TW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李青蓉老師</a:t>
            </a:r>
            <a:endParaRPr kumimoji="0" lang="en-US" altLang="zh-TW" sz="2000" b="1" dirty="0">
              <a:solidFill>
                <a:srgbClr val="A24A48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ts val="400"/>
              </a:spcBef>
              <a:spcAft>
                <a:spcPts val="400"/>
              </a:spcAft>
              <a:buFontTx/>
              <a:buBlip>
                <a:blip r:embed="rId4"/>
              </a:buBlip>
            </a:pP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社會</a:t>
            </a:r>
            <a:r>
              <a:rPr kumimoji="0" lang="en-US" altLang="zh-TW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每週</a:t>
            </a:r>
            <a:r>
              <a:rPr kumimoji="0" lang="en-US" altLang="zh-TW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節</a:t>
            </a:r>
            <a:r>
              <a:rPr kumimoji="0" lang="en-US" altLang="zh-TW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eaLnBrk="1" hangingPunct="1">
              <a:spcBef>
                <a:spcPts val="400"/>
              </a:spcBef>
              <a:spcAft>
                <a:spcPts val="400"/>
              </a:spcAft>
            </a:pP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    任課老師</a:t>
            </a:r>
            <a:r>
              <a:rPr kumimoji="0" lang="en-US" altLang="zh-TW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kumimoji="0" lang="zh-TW" altLang="en-US" sz="20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高芸瑾老師</a:t>
            </a:r>
            <a:endParaRPr kumimoji="0" lang="en-US" altLang="zh-TW" sz="2000" b="1" dirty="0">
              <a:solidFill>
                <a:srgbClr val="A24A48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49" name="TextBox 3"/>
          <p:cNvSpPr txBox="1">
            <a:spLocks noChangeArrowheads="1"/>
          </p:cNvSpPr>
          <p:nvPr/>
        </p:nvSpPr>
        <p:spPr bwMode="auto">
          <a:xfrm>
            <a:off x="357188" y="4071938"/>
            <a:ext cx="39068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Blip>
                <a:blip r:embed="rId4"/>
              </a:buBlip>
            </a:pPr>
            <a:r>
              <a:rPr kumimoji="0" lang="zh-TW" altLang="en-US" sz="24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任教科目</a:t>
            </a:r>
            <a:r>
              <a:rPr kumimoji="0" lang="en-US" altLang="zh-TW" sz="24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kumimoji="0" lang="zh-TW" altLang="en-US" sz="2400" b="1" dirty="0">
                <a:solidFill>
                  <a:srgbClr val="A24A48"/>
                </a:solidFill>
                <a:latin typeface="微軟正黑體" pitchFamily="34" charset="-120"/>
                <a:ea typeface="微軟正黑體" pitchFamily="34" charset="-120"/>
              </a:rPr>
              <a:t>國語、數學、綜合活動、健康等</a:t>
            </a:r>
            <a:endParaRPr kumimoji="0" lang="zh-HK" altLang="en-US" sz="2400" b="1" dirty="0">
              <a:solidFill>
                <a:srgbClr val="A24A48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Picture 11" descr="bt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714488"/>
            <a:ext cx="4429124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300000"/>
            </a:camera>
            <a:lightRig rig="threePt" dir="t"/>
          </a:scene3d>
        </p:spPr>
      </p:pic>
      <p:pic>
        <p:nvPicPr>
          <p:cNvPr id="6151" name="Picture 46" descr="shunrai_purpl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357188"/>
            <a:ext cx="92868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391823"/>
      </p:ext>
    </p:ext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sz="6000" b="1" dirty="0">
                <a:solidFill>
                  <a:srgbClr val="660033"/>
                </a:solidFill>
                <a:ea typeface="標楷體" panose="03000509000000000000" pitchFamily="65" charset="-120"/>
              </a:rPr>
              <a:t>            </a:t>
            </a:r>
            <a:r>
              <a:rPr lang="zh-TW" altLang="en-US" sz="6000" b="1" dirty="0" smtClean="0">
                <a:solidFill>
                  <a:srgbClr val="660033"/>
                </a:solidFill>
                <a:ea typeface="標楷體" panose="03000509000000000000" pitchFamily="65" charset="-120"/>
              </a:rPr>
              <a:t>老師聯絡方式</a:t>
            </a:r>
            <a:endParaRPr lang="zh-TW" altLang="en-US" sz="6000" b="1" dirty="0">
              <a:solidFill>
                <a:srgbClr val="660033"/>
              </a:solidFill>
              <a:ea typeface="標楷體" panose="03000509000000000000" pitchFamily="65" charset="-12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50825" y="1557338"/>
            <a:ext cx="8893175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20000"/>
              </a:spcBef>
              <a:buClr>
                <a:srgbClr val="00007A"/>
              </a:buClr>
              <a:buSzPct val="80000"/>
              <a:buFont typeface="Wingdings" panose="05000000000000000000" pitchFamily="2" charset="2"/>
              <a:buAutoNum type="arabicPeriod"/>
            </a:pPr>
            <a:r>
              <a:rPr lang="zh-TW" altLang="en-US" sz="32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個人</a:t>
            </a:r>
            <a:r>
              <a:rPr lang="zh-TW" altLang="en-US" sz="3200" b="1" dirty="0">
                <a:latin typeface="Arial" panose="020B0604020202020204" pitchFamily="34" charset="0"/>
                <a:ea typeface="標楷體" panose="03000509000000000000" pitchFamily="65" charset="-120"/>
              </a:rPr>
              <a:t>手機：</a:t>
            </a:r>
            <a:r>
              <a:rPr lang="en-US" altLang="zh-TW" sz="3200" b="1" dirty="0">
                <a:latin typeface="Arial" panose="020B0604020202020204" pitchFamily="34" charset="0"/>
                <a:ea typeface="標楷體" panose="03000509000000000000" pitchFamily="65" charset="-120"/>
              </a:rPr>
              <a:t>0910-335-340  (</a:t>
            </a:r>
            <a:r>
              <a:rPr lang="zh-TW" altLang="en-US" sz="3200" b="1" dirty="0">
                <a:latin typeface="Arial" panose="020B0604020202020204" pitchFamily="34" charset="0"/>
                <a:ea typeface="標楷體" panose="03000509000000000000" pitchFamily="65" charset="-120"/>
              </a:rPr>
              <a:t>個人</a:t>
            </a:r>
            <a:r>
              <a:rPr lang="en-US" altLang="zh-TW" sz="3200" b="1" dirty="0">
                <a:latin typeface="Arial" panose="020B0604020202020204" pitchFamily="34" charset="0"/>
                <a:ea typeface="標楷體" panose="03000509000000000000" pitchFamily="65" charset="-120"/>
              </a:rPr>
              <a:t>line</a:t>
            </a:r>
            <a:r>
              <a:rPr lang="zh-TW" altLang="en-US" sz="3200" b="1" dirty="0">
                <a:latin typeface="Arial" panose="020B0604020202020204" pitchFamily="34" charset="0"/>
                <a:ea typeface="標楷體" panose="03000509000000000000" pitchFamily="65" charset="-120"/>
              </a:rPr>
              <a:t>亦可用手機搜尋加入</a:t>
            </a:r>
            <a:r>
              <a:rPr lang="en-US" altLang="zh-TW" sz="3200" b="1" dirty="0">
                <a:latin typeface="Arial" panose="020B0604020202020204" pitchFamily="34" charset="0"/>
                <a:ea typeface="標楷體" panose="03000509000000000000" pitchFamily="65" charset="-120"/>
              </a:rPr>
              <a:t>)</a:t>
            </a:r>
          </a:p>
          <a:p>
            <a:pPr>
              <a:spcBef>
                <a:spcPct val="20000"/>
              </a:spcBef>
              <a:buClr>
                <a:srgbClr val="00007A"/>
              </a:buClr>
              <a:buSzPct val="80000"/>
              <a:buFont typeface="Wingdings" panose="05000000000000000000" pitchFamily="2" charset="2"/>
              <a:buAutoNum type="arabicPeriod"/>
            </a:pPr>
            <a:r>
              <a:rPr lang="en-US" altLang="zh-TW" sz="32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Line</a:t>
            </a:r>
            <a:r>
              <a:rPr lang="en-US" altLang="zh-TW" sz="3200" b="1" dirty="0">
                <a:latin typeface="Arial" panose="020B0604020202020204" pitchFamily="34" charset="0"/>
                <a:ea typeface="標楷體" panose="03000509000000000000" pitchFamily="65" charset="-120"/>
              </a:rPr>
              <a:t>@</a:t>
            </a:r>
            <a:r>
              <a:rPr lang="zh-TW" altLang="en-US" sz="3200" b="1" dirty="0">
                <a:latin typeface="Arial" panose="020B0604020202020204" pitchFamily="34" charset="0"/>
                <a:ea typeface="標楷體" panose="03000509000000000000" pitchFamily="65" charset="-120"/>
              </a:rPr>
              <a:t>生活圈</a:t>
            </a:r>
            <a:r>
              <a:rPr lang="en-US" altLang="zh-TW" sz="3200" b="1" dirty="0">
                <a:latin typeface="Arial" panose="020B0604020202020204" pitchFamily="34" charset="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latin typeface="Arial" panose="020B0604020202020204" pitchFamily="34" charset="0"/>
                <a:ea typeface="標楷體" panose="03000509000000000000" pitchFamily="65" charset="-120"/>
              </a:rPr>
              <a:t>仁和</a:t>
            </a:r>
            <a:r>
              <a:rPr lang="en-US" altLang="zh-TW" sz="3200" b="1" dirty="0">
                <a:latin typeface="Arial" panose="020B0604020202020204" pitchFamily="34" charset="0"/>
                <a:ea typeface="標楷體" panose="03000509000000000000" pitchFamily="65" charset="-120"/>
              </a:rPr>
              <a:t>503) ID</a:t>
            </a:r>
            <a:r>
              <a:rPr lang="zh-TW" altLang="en-US" sz="3200" b="1" dirty="0">
                <a:latin typeface="Arial" panose="020B0604020202020204" pitchFamily="34" charset="0"/>
                <a:ea typeface="標楷體" panose="03000509000000000000" pitchFamily="65" charset="-120"/>
              </a:rPr>
              <a:t>：</a:t>
            </a:r>
            <a:r>
              <a:rPr lang="en-US" altLang="zh-TW" sz="3200" b="1" dirty="0">
                <a:latin typeface="Arial" panose="020B0604020202020204" pitchFamily="34" charset="0"/>
                <a:ea typeface="標楷體" panose="03000509000000000000" pitchFamily="65" charset="-120"/>
              </a:rPr>
              <a:t>@</a:t>
            </a:r>
            <a:r>
              <a:rPr lang="en-US" altLang="zh-TW" sz="3200" b="1" dirty="0" err="1" smtClean="0">
                <a:latin typeface="Arial" panose="020B0604020202020204" pitchFamily="34" charset="0"/>
                <a:ea typeface="標楷體" panose="03000509000000000000" pitchFamily="65" charset="-120"/>
              </a:rPr>
              <a:t>139akxbd</a:t>
            </a:r>
            <a:endParaRPr lang="en-US" altLang="zh-TW" sz="3200" b="1" dirty="0" smtClean="0">
              <a:latin typeface="Arial" panose="020B0604020202020204" pitchFamily="34" charset="0"/>
              <a:ea typeface="標楷體" panose="03000509000000000000" pitchFamily="65" charset="-120"/>
            </a:endParaRPr>
          </a:p>
          <a:p>
            <a:pPr marL="0" indent="0">
              <a:spcBef>
                <a:spcPct val="20000"/>
              </a:spcBef>
              <a:buClr>
                <a:srgbClr val="00007A"/>
              </a:buClr>
              <a:buSzPct val="80000"/>
            </a:pPr>
            <a:r>
              <a:rPr lang="zh-TW" altLang="en-US" sz="32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專屬</a:t>
            </a:r>
            <a:r>
              <a:rPr lang="zh-TW" altLang="en-US" sz="3200" b="1" dirty="0">
                <a:latin typeface="Arial" panose="020B0604020202020204" pitchFamily="34" charset="0"/>
                <a:ea typeface="標楷體" panose="03000509000000000000" pitchFamily="65" charset="-120"/>
              </a:rPr>
              <a:t>於仁和</a:t>
            </a:r>
            <a:r>
              <a:rPr lang="en-US" altLang="zh-TW" sz="3200" b="1" dirty="0">
                <a:latin typeface="Arial" panose="020B0604020202020204" pitchFamily="34" charset="0"/>
                <a:ea typeface="標楷體" panose="03000509000000000000" pitchFamily="65" charset="-120"/>
              </a:rPr>
              <a:t>503</a:t>
            </a:r>
            <a:r>
              <a:rPr lang="zh-TW" altLang="en-US" sz="3200" b="1" dirty="0">
                <a:latin typeface="Arial" panose="020B0604020202020204" pitchFamily="34" charset="0"/>
                <a:ea typeface="標楷體" panose="03000509000000000000" pitchFamily="65" charset="-120"/>
              </a:rPr>
              <a:t>親師生的互動園地，日後班級消息都會公告在此</a:t>
            </a:r>
            <a:r>
              <a:rPr lang="zh-TW" altLang="en-US" sz="32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，能</a:t>
            </a:r>
            <a:r>
              <a:rPr lang="zh-TW" altLang="en-US" sz="3200" b="1" dirty="0">
                <a:latin typeface="Arial" panose="020B0604020202020204" pitchFamily="34" charset="0"/>
                <a:ea typeface="標楷體" panose="03000509000000000000" pitchFamily="65" charset="-120"/>
              </a:rPr>
              <a:t>兼顧個人隱私，又不怕打擾到其他家長。</a:t>
            </a:r>
          </a:p>
          <a:p>
            <a:pPr marL="0" indent="0">
              <a:spcBef>
                <a:spcPct val="20000"/>
              </a:spcBef>
              <a:buClr>
                <a:srgbClr val="00007A"/>
              </a:buClr>
              <a:buSzPct val="80000"/>
            </a:pPr>
            <a:endParaRPr lang="en-US" altLang="zh-TW" sz="3200" b="1" dirty="0" smtClean="0">
              <a:latin typeface="Arial" panose="020B0604020202020204" pitchFamily="34" charset="0"/>
              <a:ea typeface="標楷體" panose="03000509000000000000" pitchFamily="65" charset="-120"/>
            </a:endParaRPr>
          </a:p>
          <a:p>
            <a:pPr marL="0" indent="0">
              <a:spcBef>
                <a:spcPct val="20000"/>
              </a:spcBef>
              <a:buClr>
                <a:srgbClr val="00007A"/>
              </a:buClr>
              <a:buSzPct val="80000"/>
            </a:pPr>
            <a:r>
              <a:rPr lang="zh-TW" altLang="en-US" sz="3200" b="1" dirty="0" smtClean="0">
                <a:latin typeface="Arial" panose="020B0604020202020204" pitchFamily="34" charset="0"/>
                <a:ea typeface="標楷體" panose="03000509000000000000" pitchFamily="65" charset="-120"/>
              </a:rPr>
              <a:t>班級</a:t>
            </a:r>
            <a:r>
              <a:rPr lang="zh-TW" altLang="en-US" sz="3200" b="1" dirty="0">
                <a:latin typeface="Arial" panose="020B0604020202020204" pitchFamily="34" charset="0"/>
                <a:ea typeface="標楷體" panose="03000509000000000000" pitchFamily="65" charset="-120"/>
              </a:rPr>
              <a:t>網頁</a:t>
            </a:r>
            <a:r>
              <a:rPr lang="en-US" altLang="zh-TW" sz="3200" b="1" dirty="0">
                <a:latin typeface="Arial" panose="020B0604020202020204" pitchFamily="34" charset="0"/>
                <a:ea typeface="標楷體" panose="03000509000000000000" pitchFamily="65" charset="-120"/>
              </a:rPr>
              <a:t>: https://</a:t>
            </a:r>
            <a:r>
              <a:rPr lang="en-US" altLang="zh-TW" sz="3200" b="1" dirty="0" err="1">
                <a:latin typeface="Arial" panose="020B0604020202020204" pitchFamily="34" charset="0"/>
                <a:ea typeface="標楷體" panose="03000509000000000000" pitchFamily="65" charset="-120"/>
              </a:rPr>
              <a:t>class.tn.edu.tw</a:t>
            </a:r>
            <a:r>
              <a:rPr lang="en-US" altLang="zh-TW" sz="3200" b="1" dirty="0">
                <a:latin typeface="Arial" panose="020B0604020202020204" pitchFamily="34" charset="0"/>
                <a:ea typeface="標楷體" panose="03000509000000000000" pitchFamily="65" charset="-120"/>
              </a:rPr>
              <a:t>/5901</a:t>
            </a:r>
          </a:p>
          <a:p>
            <a:pPr>
              <a:spcBef>
                <a:spcPct val="20000"/>
              </a:spcBef>
              <a:buClr>
                <a:srgbClr val="00007A"/>
              </a:buClr>
              <a:buSzPct val="80000"/>
              <a:buFont typeface="Wingdings" panose="05000000000000000000" pitchFamily="2" charset="2"/>
              <a:buChar char="®"/>
            </a:pPr>
            <a:endParaRPr lang="en-US" altLang="zh-TW" sz="3200" b="1" dirty="0">
              <a:solidFill>
                <a:srgbClr val="00000C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  <a:p>
            <a:pPr>
              <a:spcBef>
                <a:spcPct val="20000"/>
              </a:spcBef>
              <a:buClr>
                <a:srgbClr val="00007A"/>
              </a:buClr>
              <a:buSzPct val="80000"/>
              <a:buFont typeface="Wingdings" panose="05000000000000000000" pitchFamily="2" charset="2"/>
              <a:buChar char="®"/>
            </a:pPr>
            <a:endParaRPr lang="en-US" altLang="zh-TW" sz="3200" b="1" dirty="0">
              <a:solidFill>
                <a:srgbClr val="00000C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  <a:p>
            <a:pPr>
              <a:spcBef>
                <a:spcPct val="20000"/>
              </a:spcBef>
              <a:buClr>
                <a:srgbClr val="00007A"/>
              </a:buClr>
              <a:buSzPct val="80000"/>
              <a:buFont typeface="Wingdings" panose="05000000000000000000" pitchFamily="2" charset="2"/>
              <a:buChar char="®"/>
            </a:pPr>
            <a:endParaRPr lang="en-US" altLang="zh-TW" sz="3200" b="1" dirty="0">
              <a:solidFill>
                <a:srgbClr val="00000C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  <a:p>
            <a:pPr>
              <a:spcBef>
                <a:spcPct val="20000"/>
              </a:spcBef>
              <a:buClr>
                <a:srgbClr val="00007A"/>
              </a:buClr>
              <a:buSzPct val="80000"/>
              <a:buFont typeface="Wingdings" panose="05000000000000000000" pitchFamily="2" charset="2"/>
              <a:buChar char="®"/>
            </a:pPr>
            <a:endParaRPr lang="en-US" altLang="zh-TW" sz="3200" b="1" dirty="0">
              <a:solidFill>
                <a:srgbClr val="00000C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  <a:p>
            <a:pPr>
              <a:spcBef>
                <a:spcPct val="20000"/>
              </a:spcBef>
              <a:buClr>
                <a:srgbClr val="00007A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TW" sz="3200" b="1" dirty="0">
                <a:solidFill>
                  <a:srgbClr val="00000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                      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365104"/>
            <a:ext cx="1484555" cy="148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05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2"/>
          <p:cNvSpPr txBox="1">
            <a:spLocks noChangeArrowheads="1"/>
          </p:cNvSpPr>
          <p:nvPr/>
        </p:nvSpPr>
        <p:spPr bwMode="auto">
          <a:xfrm>
            <a:off x="2285984" y="285728"/>
            <a:ext cx="4214842" cy="63402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F0D1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zh-TW" sz="4400" b="1" dirty="0">
                <a:solidFill>
                  <a:srgbClr val="91644B">
                    <a:lumMod val="75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503</a:t>
            </a:r>
            <a:r>
              <a:rPr lang="zh-TW" altLang="en-US" sz="4400" b="1" dirty="0">
                <a:solidFill>
                  <a:srgbClr val="91644B">
                    <a:lumMod val="75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功課表</a:t>
            </a:r>
          </a:p>
        </p:txBody>
      </p:sp>
      <p:pic>
        <p:nvPicPr>
          <p:cNvPr id="15367" name="Picture 12" descr="bt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143000"/>
            <a:ext cx="6624637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348C1F0-AE6C-413E-AB8D-55CFA81FAC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75" t="31800" r="39763" b="16400"/>
          <a:stretch/>
        </p:blipFill>
        <p:spPr>
          <a:xfrm>
            <a:off x="1151620" y="1609368"/>
            <a:ext cx="6840760" cy="496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79248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sz="6000" b="1" dirty="0">
                <a:solidFill>
                  <a:srgbClr val="660033"/>
                </a:solidFill>
                <a:ea typeface="標楷體" panose="03000509000000000000" pitchFamily="65" charset="-120"/>
              </a:rPr>
              <a:t>            學校生活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50825" y="1557338"/>
            <a:ext cx="8893175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6020202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20000"/>
              </a:spcBef>
              <a:buClr>
                <a:srgbClr val="00007A"/>
              </a:buClr>
              <a:buSzPct val="80000"/>
              <a:buFont typeface="Wingdings" panose="05000000000000000000" pitchFamily="2" charset="2"/>
              <a:buAutoNum type="arabicPeriod"/>
            </a:pPr>
            <a:r>
              <a:rPr lang="zh-TW" altLang="en-US" sz="3200" b="1" dirty="0">
                <a:solidFill>
                  <a:srgbClr val="CC0099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上學時間</a:t>
            </a:r>
            <a:r>
              <a:rPr lang="en-US" altLang="zh-TW" sz="3200" b="1" dirty="0">
                <a:solidFill>
                  <a:srgbClr val="00000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: 7:50</a:t>
            </a:r>
            <a:r>
              <a:rPr lang="zh-TW" altLang="en-US" sz="3200" b="1" dirty="0">
                <a:solidFill>
                  <a:srgbClr val="00000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前到校，請先在家用完早餐</a:t>
            </a:r>
          </a:p>
          <a:p>
            <a:pPr>
              <a:spcBef>
                <a:spcPct val="20000"/>
              </a:spcBef>
              <a:buClr>
                <a:srgbClr val="00007A"/>
              </a:buClr>
              <a:buSzPct val="80000"/>
              <a:buFont typeface="Wingdings" panose="05000000000000000000" pitchFamily="2" charset="2"/>
              <a:buAutoNum type="arabicPeriod"/>
            </a:pPr>
            <a:r>
              <a:rPr lang="zh-TW" altLang="en-US" sz="3200" b="1" dirty="0">
                <a:solidFill>
                  <a:srgbClr val="CC0099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放學時間</a:t>
            </a:r>
            <a:r>
              <a:rPr lang="en-US" altLang="zh-TW" sz="3200" b="1" dirty="0">
                <a:solidFill>
                  <a:srgbClr val="00000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: </a:t>
            </a:r>
            <a:r>
              <a:rPr lang="zh-TW" altLang="en-US" sz="3200" b="1" dirty="0">
                <a:solidFill>
                  <a:srgbClr val="00000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星期三 </a:t>
            </a:r>
            <a:r>
              <a:rPr lang="en-US" altLang="zh-TW" sz="3200" b="1" dirty="0">
                <a:solidFill>
                  <a:srgbClr val="00000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12:30</a:t>
            </a:r>
            <a:r>
              <a:rPr lang="zh-TW" altLang="en-US" sz="3200" b="1" dirty="0">
                <a:solidFill>
                  <a:srgbClr val="00000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放學</a:t>
            </a:r>
            <a:endParaRPr lang="en-US" altLang="zh-TW" sz="3200" b="1" dirty="0">
              <a:solidFill>
                <a:srgbClr val="00000C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  <a:p>
            <a:pPr>
              <a:spcBef>
                <a:spcPct val="20000"/>
              </a:spcBef>
              <a:buClr>
                <a:srgbClr val="00007A"/>
              </a:buClr>
              <a:buSzPct val="80000"/>
              <a:buFont typeface="Wingdings" panose="05000000000000000000" pitchFamily="2" charset="2"/>
              <a:buNone/>
            </a:pPr>
            <a:r>
              <a:rPr lang="zh-TW" altLang="en-US" sz="3200" b="1" dirty="0">
                <a:solidFill>
                  <a:srgbClr val="00000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                      其餘時間 </a:t>
            </a:r>
            <a:r>
              <a:rPr lang="en-US" altLang="zh-TW" sz="3200" b="1" dirty="0">
                <a:solidFill>
                  <a:srgbClr val="00000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15:30</a:t>
            </a:r>
            <a:r>
              <a:rPr lang="zh-TW" altLang="en-US" sz="3200" b="1" dirty="0">
                <a:solidFill>
                  <a:srgbClr val="00000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放學</a:t>
            </a:r>
          </a:p>
          <a:p>
            <a:pPr>
              <a:spcBef>
                <a:spcPct val="20000"/>
              </a:spcBef>
              <a:buClr>
                <a:srgbClr val="00007A"/>
              </a:buClr>
              <a:buSzPct val="80000"/>
              <a:buFont typeface="Wingdings" panose="05000000000000000000" pitchFamily="2" charset="2"/>
              <a:buAutoNum type="arabicPeriod" startAt="3"/>
            </a:pPr>
            <a:r>
              <a:rPr lang="zh-TW" altLang="en-US" sz="3200" b="1" dirty="0">
                <a:solidFill>
                  <a:srgbClr val="00000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每週</a:t>
            </a:r>
            <a:r>
              <a:rPr lang="zh-TW" altLang="en-US" sz="3200" b="1" dirty="0">
                <a:solidFill>
                  <a:srgbClr val="CC0099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一、五</a:t>
            </a:r>
            <a:r>
              <a:rPr lang="zh-TW" altLang="en-US" sz="3200" b="1" dirty="0">
                <a:solidFill>
                  <a:srgbClr val="00000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穿體育服及運動鞋或布鞋。</a:t>
            </a:r>
          </a:p>
          <a:p>
            <a:pPr>
              <a:spcBef>
                <a:spcPct val="20000"/>
              </a:spcBef>
              <a:buClr>
                <a:srgbClr val="00007A"/>
              </a:buClr>
              <a:buSzPct val="80000"/>
              <a:buFont typeface="Wingdings" panose="05000000000000000000" pitchFamily="2" charset="2"/>
              <a:buAutoNum type="arabicPeriod" startAt="3"/>
            </a:pPr>
            <a:r>
              <a:rPr lang="zh-TW" altLang="en-US" sz="3200" b="1" dirty="0">
                <a:solidFill>
                  <a:srgbClr val="00000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每週</a:t>
            </a:r>
            <a:r>
              <a:rPr lang="zh-TW" altLang="en-US" sz="3200" b="1" dirty="0">
                <a:solidFill>
                  <a:srgbClr val="CC0099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三</a:t>
            </a:r>
            <a:r>
              <a:rPr lang="zh-TW" altLang="en-US" sz="3200" b="1" dirty="0">
                <a:solidFill>
                  <a:srgbClr val="00000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飲用牛奶或豆漿。</a:t>
            </a:r>
            <a:endParaRPr lang="en-US" altLang="zh-TW" sz="3200" b="1" dirty="0">
              <a:solidFill>
                <a:srgbClr val="00000C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  <a:p>
            <a:pPr>
              <a:spcBef>
                <a:spcPct val="20000"/>
              </a:spcBef>
              <a:buClr>
                <a:srgbClr val="00007A"/>
              </a:buClr>
              <a:buSzPct val="80000"/>
              <a:buFont typeface="Wingdings" panose="05000000000000000000" pitchFamily="2" charset="2"/>
              <a:buChar char="®"/>
            </a:pPr>
            <a:endParaRPr lang="en-US" altLang="zh-TW" sz="3200" b="1" dirty="0">
              <a:solidFill>
                <a:srgbClr val="00000C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  <a:p>
            <a:pPr>
              <a:spcBef>
                <a:spcPct val="20000"/>
              </a:spcBef>
              <a:buClr>
                <a:srgbClr val="00007A"/>
              </a:buClr>
              <a:buSzPct val="80000"/>
              <a:buFont typeface="Wingdings" panose="05000000000000000000" pitchFamily="2" charset="2"/>
              <a:buChar char="®"/>
            </a:pPr>
            <a:endParaRPr lang="en-US" altLang="zh-TW" sz="3200" b="1" dirty="0">
              <a:solidFill>
                <a:srgbClr val="00000C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  <a:p>
            <a:pPr>
              <a:spcBef>
                <a:spcPct val="20000"/>
              </a:spcBef>
              <a:buClr>
                <a:srgbClr val="00007A"/>
              </a:buClr>
              <a:buSzPct val="80000"/>
              <a:buFont typeface="Wingdings" panose="05000000000000000000" pitchFamily="2" charset="2"/>
              <a:buChar char="®"/>
            </a:pPr>
            <a:endParaRPr lang="en-US" altLang="zh-TW" sz="3200" b="1" dirty="0">
              <a:solidFill>
                <a:srgbClr val="00000C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  <a:p>
            <a:pPr>
              <a:spcBef>
                <a:spcPct val="20000"/>
              </a:spcBef>
              <a:buClr>
                <a:srgbClr val="00007A"/>
              </a:buClr>
              <a:buSzPct val="80000"/>
              <a:buFont typeface="Wingdings" panose="05000000000000000000" pitchFamily="2" charset="2"/>
              <a:buChar char="®"/>
            </a:pPr>
            <a:endParaRPr lang="en-US" altLang="zh-TW" sz="3200" b="1" dirty="0">
              <a:solidFill>
                <a:srgbClr val="00000C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  <a:p>
            <a:pPr>
              <a:spcBef>
                <a:spcPct val="20000"/>
              </a:spcBef>
              <a:buClr>
                <a:srgbClr val="00007A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TW" sz="3200" b="1" dirty="0">
                <a:solidFill>
                  <a:srgbClr val="00000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012204345"/>
      </p:ext>
    </p:extLst>
  </p:cSld>
  <p:clrMapOvr>
    <a:masterClrMapping/>
  </p:clrMapOvr>
  <p:transition spd="slow">
    <p:whee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2"/>
          <p:cNvSpPr txBox="1">
            <a:spLocks noChangeArrowheads="1"/>
          </p:cNvSpPr>
          <p:nvPr/>
        </p:nvSpPr>
        <p:spPr bwMode="auto">
          <a:xfrm>
            <a:off x="2195736" y="404664"/>
            <a:ext cx="4734288" cy="63402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F0D1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  <a:defRPr/>
            </a:pPr>
            <a:r>
              <a:rPr lang="zh-TW" altLang="en-US" sz="4400" b="1" dirty="0">
                <a:solidFill>
                  <a:srgbClr val="91644B">
                    <a:lumMod val="75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五年級學習重點</a:t>
            </a:r>
          </a:p>
        </p:txBody>
      </p:sp>
      <p:pic>
        <p:nvPicPr>
          <p:cNvPr id="15367" name="Picture 12" descr="bt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143000"/>
            <a:ext cx="6624637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>
            <a:spLocks noGrp="1" noChangeArrowheads="1"/>
          </p:cNvSpPr>
          <p:nvPr>
            <p:ph sz="half" idx="1"/>
          </p:nvPr>
        </p:nvSpPr>
        <p:spPr>
          <a:xfrm>
            <a:off x="405650" y="2132856"/>
            <a:ext cx="6264696" cy="3855223"/>
          </a:xfrm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140000"/>
              </a:lnSpc>
              <a:spcBef>
                <a:spcPts val="600"/>
              </a:spcBef>
              <a:buNone/>
            </a:pPr>
            <a:r>
              <a:rPr lang="zh-TW" altLang="en-US" sz="3600" b="1" dirty="0">
                <a:latin typeface="微軟正黑體" pitchFamily="34" charset="-120"/>
              </a:rPr>
              <a:t>態度方面：</a:t>
            </a:r>
            <a:endParaRPr lang="en-US" altLang="zh-TW" sz="3600" b="1" dirty="0">
              <a:latin typeface="微軟正黑體" pitchFamily="34" charset="-120"/>
            </a:endParaRPr>
          </a:p>
          <a:p>
            <a:pPr lvl="1" eaLnBrk="1" hangingPunct="1">
              <a:lnSpc>
                <a:spcPct val="140000"/>
              </a:lnSpc>
              <a:spcBef>
                <a:spcPts val="600"/>
              </a:spcBef>
            </a:pPr>
            <a:r>
              <a:rPr lang="zh-TW" altLang="en-US" sz="3200" b="1" dirty="0">
                <a:latin typeface="微軟正黑體" pitchFamily="34" charset="-120"/>
              </a:rPr>
              <a:t>主動學習</a:t>
            </a:r>
            <a:endParaRPr lang="en-US" altLang="zh-TW" sz="3200" b="1" dirty="0">
              <a:latin typeface="微軟正黑體" pitchFamily="34" charset="-120"/>
            </a:endParaRPr>
          </a:p>
          <a:p>
            <a:pPr lvl="1" eaLnBrk="1" hangingPunct="1">
              <a:lnSpc>
                <a:spcPct val="140000"/>
              </a:lnSpc>
              <a:spcBef>
                <a:spcPts val="600"/>
              </a:spcBef>
            </a:pPr>
            <a:r>
              <a:rPr lang="zh-TW" altLang="en-US" sz="3200" b="1" dirty="0">
                <a:latin typeface="微軟正黑體" pitchFamily="34" charset="-120"/>
              </a:rPr>
              <a:t>價值判斷思考</a:t>
            </a:r>
            <a:endParaRPr lang="en-US" altLang="zh-TW" sz="3200" b="1" dirty="0">
              <a:latin typeface="微軟正黑體" pitchFamily="34" charset="-120"/>
            </a:endParaRPr>
          </a:p>
          <a:p>
            <a:pPr lvl="1" eaLnBrk="1" hangingPunct="1">
              <a:lnSpc>
                <a:spcPct val="140000"/>
              </a:lnSpc>
              <a:spcBef>
                <a:spcPts val="600"/>
              </a:spcBef>
            </a:pPr>
            <a:r>
              <a:rPr lang="zh-TW" altLang="en-US" sz="3200" b="1" dirty="0">
                <a:latin typeface="微軟正黑體" pitchFamily="34" charset="-120"/>
              </a:rPr>
              <a:t>負責，並能自我管理</a:t>
            </a:r>
            <a:endParaRPr lang="en-US" altLang="zh-TW" sz="3200" b="1" dirty="0">
              <a:latin typeface="微軟正黑體" pitchFamily="34" charset="-120"/>
            </a:endParaRPr>
          </a:p>
          <a:p>
            <a:pPr lvl="1" eaLnBrk="1" hangingPunct="1">
              <a:lnSpc>
                <a:spcPct val="140000"/>
              </a:lnSpc>
              <a:spcBef>
                <a:spcPts val="600"/>
              </a:spcBef>
            </a:pPr>
            <a:r>
              <a:rPr lang="zh-TW" altLang="en-US" sz="3200" b="1" dirty="0">
                <a:latin typeface="微軟正黑體" pitchFamily="34" charset="-120"/>
              </a:rPr>
              <a:t>發現，並解決問題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F943249-154F-48E5-BAE8-A5589B2E57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66" t="21412" r="3510" b="3801"/>
          <a:stretch/>
        </p:blipFill>
        <p:spPr>
          <a:xfrm rot="259418">
            <a:off x="4514430" y="1733653"/>
            <a:ext cx="4311832" cy="289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33766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Stuck On An Escalator - Take Action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21" y="854150"/>
            <a:ext cx="9089008" cy="5112568"/>
          </a:xfrm>
        </p:spPr>
      </p:pic>
    </p:spTree>
    <p:extLst>
      <p:ext uri="{BB962C8B-B14F-4D97-AF65-F5344CB8AC3E}">
        <p14:creationId xmlns:p14="http://schemas.microsoft.com/office/powerpoint/2010/main" val="112362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black">
          <a:xfrm>
            <a:off x="362519" y="1196752"/>
            <a:ext cx="845820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buClrTx/>
              <a:buFontTx/>
              <a:buChar char="•"/>
            </a:pPr>
            <a:r>
              <a:rPr lang="zh-TW" altLang="en-US" sz="2600" b="1" u="sng" kern="0" dirty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重視理解</a:t>
            </a:r>
            <a:r>
              <a:rPr lang="zh-TW" altLang="en-US" sz="2600" b="1" u="sng" kern="0" dirty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、應用、創新的能力</a:t>
            </a:r>
            <a:r>
              <a:rPr lang="en-US" altLang="zh-TW" sz="2600" b="1" kern="0" dirty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: </a:t>
            </a:r>
            <a:r>
              <a:rPr lang="zh-TW" altLang="en-US" sz="2600" kern="0" dirty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例如查生字與造句作業</a:t>
            </a:r>
            <a:r>
              <a:rPr lang="zh-TW" altLang="en-US" sz="2600" kern="0" dirty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，只可仿作，不可抄襲。</a:t>
            </a:r>
          </a:p>
          <a:p>
            <a:pPr>
              <a:lnSpc>
                <a:spcPct val="150000"/>
              </a:lnSpc>
              <a:buClrTx/>
              <a:buFontTx/>
              <a:buChar char="•"/>
            </a:pPr>
            <a:r>
              <a:rPr lang="zh-TW" altLang="en-US" sz="2600" b="1" u="sng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鼓勵表達與思考</a:t>
            </a:r>
            <a:r>
              <a:rPr lang="en-US" altLang="zh-TW" sz="2600" b="1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: </a:t>
            </a:r>
            <a:r>
              <a:rPr lang="zh-TW" altLang="en-US" sz="2600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課堂中經常性的問答與對話，不僅訓練孩子思考，也培養口語表達的能力。</a:t>
            </a:r>
          </a:p>
          <a:p>
            <a:pPr>
              <a:lnSpc>
                <a:spcPct val="150000"/>
              </a:lnSpc>
              <a:buClrTx/>
              <a:buFontTx/>
              <a:buChar char="•"/>
            </a:pPr>
            <a:r>
              <a:rPr lang="zh-TW" altLang="en-US" sz="2600" b="1" u="sng" kern="0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培養正確而積極的學習態度</a:t>
            </a:r>
            <a:r>
              <a:rPr lang="en-US" altLang="zh-TW" sz="2600" b="1" kern="0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: </a:t>
            </a:r>
            <a:r>
              <a:rPr lang="zh-TW" altLang="en-US" sz="2600" kern="0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例如上課做筆記</a:t>
            </a:r>
            <a:r>
              <a:rPr lang="zh-TW" altLang="en-US" sz="2600" kern="0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、應用字典或其他學習工具、主動檢視及訂正作業</a:t>
            </a:r>
            <a:r>
              <a:rPr lang="zh-TW" altLang="en-US" sz="2600" kern="0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>
              <a:lnSpc>
                <a:spcPct val="150000"/>
              </a:lnSpc>
              <a:buClrTx/>
              <a:buFontTx/>
              <a:buChar char="•"/>
            </a:pPr>
            <a:r>
              <a:rPr lang="zh-TW" altLang="en-US" sz="2600" b="1" kern="0" dirty="0">
                <a:solidFill>
                  <a:srgbClr val="808080">
                    <a:lumMod val="50000"/>
                  </a:srgbClr>
                </a:solidFill>
                <a:latin typeface="標楷體" pitchFamily="65" charset="-120"/>
                <a:ea typeface="標楷體" pitchFamily="65" charset="-120"/>
              </a:rPr>
              <a:t>回家作業</a:t>
            </a:r>
            <a:r>
              <a:rPr lang="en-US" altLang="zh-TW" sz="2600" b="1" kern="0" dirty="0">
                <a:solidFill>
                  <a:srgbClr val="808080">
                    <a:lumMod val="50000"/>
                  </a:srgbClr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600" b="1" kern="0" dirty="0">
                <a:solidFill>
                  <a:srgbClr val="808080">
                    <a:lumMod val="50000"/>
                  </a:srgbClr>
                </a:solidFill>
                <a:latin typeface="標楷體" pitchFamily="65" charset="-120"/>
                <a:ea typeface="標楷體" pitchFamily="65" charset="-120"/>
              </a:rPr>
              <a:t>目的在復習當日所學課程，每天的原則是一國一數，完成時間在一個半小時內，希望能保留較多的親子交流時間。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4464496" cy="720080"/>
          </a:xfrm>
        </p:spPr>
        <p:txBody>
          <a:bodyPr/>
          <a:lstStyle/>
          <a:p>
            <a:pPr algn="l"/>
            <a:r>
              <a:rPr lang="zh-TW" altLang="en-US" b="1" dirty="0">
                <a:solidFill>
                  <a:srgbClr val="CCFFFF"/>
                </a:solidFill>
                <a:latin typeface="標楷體" pitchFamily="65" charset="-120"/>
                <a:ea typeface="標楷體" pitchFamily="65" charset="-120"/>
              </a:rPr>
              <a:t>教學理念</a:t>
            </a:r>
          </a:p>
        </p:txBody>
      </p:sp>
    </p:spTree>
    <p:extLst>
      <p:ext uri="{BB962C8B-B14F-4D97-AF65-F5344CB8AC3E}">
        <p14:creationId xmlns:p14="http://schemas.microsoft.com/office/powerpoint/2010/main" val="1408904778"/>
      </p:ext>
    </p:extLst>
  </p:cSld>
  <p:clrMapOvr>
    <a:masterClrMapping/>
  </p:clrMapOvr>
</p:sld>
</file>

<file path=ppt/theme/theme1.xml><?xml version="1.0" encoding="utf-8"?>
<a:theme xmlns:a="http://schemas.openxmlformats.org/drawingml/2006/main" name="wondershare_20060525b">
  <a:themeElements>
    <a:clrScheme name="wondershare_2006052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ondershare_20060525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lnDef>
  </a:objectDefaults>
  <a:extraClrSchemeLst>
    <a:extraClrScheme>
      <a:clrScheme name="wondershare_2006052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ndershare_2006052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ndershare_2006052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ndershare_2006052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ndershare_2006052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ndershare_2006052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2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2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2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2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2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2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wondershare_20060525b">
  <a:themeElements>
    <a:clrScheme name="wondershare_2006052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ondershare_20060525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lnDef>
  </a:objectDefaults>
  <a:extraClrSchemeLst>
    <a:extraClrScheme>
      <a:clrScheme name="wondershare_2006052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ndershare_2006052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ndershare_2006052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ndershare_2006052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ndershare_2006052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ndershare_2006052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2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2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2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2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2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2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wondershare_20060525b">
  <a:themeElements>
    <a:clrScheme name="wondershare_2006052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ondershare_20060525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lnDef>
  </a:objectDefaults>
  <a:extraClrSchemeLst>
    <a:extraClrScheme>
      <a:clrScheme name="wondershare_2006052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ndershare_2006052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ndershare_2006052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ndershare_2006052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ndershare_2006052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ndershare_2006052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2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2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2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2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2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2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wondershare_20060525b">
  <a:themeElements>
    <a:clrScheme name="wondershare_2006052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ondershare_20060525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lnDef>
  </a:objectDefaults>
  <a:extraClrSchemeLst>
    <a:extraClrScheme>
      <a:clrScheme name="wondershare_2006052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ndershare_2006052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ndershare_2006052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ndershare_2006052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ndershare_2006052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ndershare_2006052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2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2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2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2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2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2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0_wondershare_20060525b">
  <a:themeElements>
    <a:clrScheme name="wondershare_2006052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ondershare_20060525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lnDef>
  </a:objectDefaults>
  <a:extraClrSchemeLst>
    <a:extraClrScheme>
      <a:clrScheme name="wondershare_2006052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ndershare_2006052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ndershare_2006052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ndershare_2006052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ndershare_2006052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ndershare_2006052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2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2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2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2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2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ndershare_2006052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SC_MS_EA_Academic_ID07">
  <a:themeElements>
    <a:clrScheme name="Calligraphy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Factory">
  <a:themeElements>
    <a:clrScheme name="Factory 1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wondershare_20060525b</Template>
  <TotalTime>1780</TotalTime>
  <Words>1845</Words>
  <Application>Microsoft Office PowerPoint</Application>
  <PresentationFormat>如螢幕大小 (4:3)</PresentationFormat>
  <Paragraphs>207</Paragraphs>
  <Slides>25</Slides>
  <Notes>23</Notes>
  <HiddenSlides>0</HiddenSlides>
  <MMClips>1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7</vt:i4>
      </vt:variant>
      <vt:variant>
        <vt:lpstr>投影片標題</vt:lpstr>
      </vt:variant>
      <vt:variant>
        <vt:i4>25</vt:i4>
      </vt:variant>
    </vt:vector>
  </HeadingPairs>
  <TitlesOfParts>
    <vt:vector size="44" baseType="lpstr">
      <vt:lpstr>宋体</vt:lpstr>
      <vt:lpstr>華康唐風隸</vt:lpstr>
      <vt:lpstr>微軟正黑體</vt:lpstr>
      <vt:lpstr>新細明體</vt:lpstr>
      <vt:lpstr>標楷體</vt:lpstr>
      <vt:lpstr>Arial</vt:lpstr>
      <vt:lpstr>Calibri</vt:lpstr>
      <vt:lpstr>Franklin Gothic Book</vt:lpstr>
      <vt:lpstr>Franklin Gothic Medium</vt:lpstr>
      <vt:lpstr>Tahoma</vt:lpstr>
      <vt:lpstr>Times New Roman</vt:lpstr>
      <vt:lpstr>Wingdings</vt:lpstr>
      <vt:lpstr>wondershare_20060525b</vt:lpstr>
      <vt:lpstr>2_wondershare_20060525b</vt:lpstr>
      <vt:lpstr>5_wondershare_20060525b</vt:lpstr>
      <vt:lpstr>8_wondershare_20060525b</vt:lpstr>
      <vt:lpstr>10_wondershare_20060525b</vt:lpstr>
      <vt:lpstr>MSC_MS_EA_Academic_ID07</vt:lpstr>
      <vt:lpstr>Factory</vt:lpstr>
      <vt:lpstr>五年3班班親會相見歡</vt:lpstr>
      <vt:lpstr>PowerPoint 簡報</vt:lpstr>
      <vt:lpstr>任課老師介紹</vt:lpstr>
      <vt:lpstr>            老師聯絡方式</vt:lpstr>
      <vt:lpstr>PowerPoint 簡報</vt:lpstr>
      <vt:lpstr>            學校生活</vt:lpstr>
      <vt:lpstr>PowerPoint 簡報</vt:lpstr>
      <vt:lpstr>PowerPoint 簡報</vt:lpstr>
      <vt:lpstr>教學理念</vt:lpstr>
      <vt:lpstr>語文方面</vt:lpstr>
      <vt:lpstr>因材網</vt:lpstr>
      <vt:lpstr>閱讀教學</vt:lpstr>
      <vt:lpstr>專題CEO</vt:lpstr>
      <vt:lpstr>PowerPoint 簡報</vt:lpstr>
      <vt:lpstr>班級經營願景</vt:lpstr>
      <vt:lpstr>PowerPoint 簡報</vt:lpstr>
      <vt:lpstr>PowerPoint 簡報</vt:lpstr>
      <vt:lpstr>課程計畫與評量</vt:lpstr>
      <vt:lpstr>PowerPoint 簡報</vt:lpstr>
      <vt:lpstr>家長配合事項</vt:lpstr>
      <vt:lpstr>學期重要活動</vt:lpstr>
      <vt:lpstr>轉達學校重要事項</vt:lpstr>
      <vt:lpstr>轉達學校重要事項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teacher</dc:creator>
  <cp:lastModifiedBy>USER</cp:lastModifiedBy>
  <cp:revision>197</cp:revision>
  <dcterms:created xsi:type="dcterms:W3CDTF">2012-02-15T23:34:56Z</dcterms:created>
  <dcterms:modified xsi:type="dcterms:W3CDTF">2020-09-11T08:05:26Z</dcterms:modified>
</cp:coreProperties>
</file>