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  <p:sldMasterId id="2147483708" r:id="rId4"/>
  </p:sldMasterIdLst>
  <p:sldIdLst>
    <p:sldId id="256" r:id="rId5"/>
    <p:sldId id="258" r:id="rId6"/>
    <p:sldId id="326" r:id="rId7"/>
    <p:sldId id="317" r:id="rId8"/>
    <p:sldId id="318" r:id="rId9"/>
    <p:sldId id="325" r:id="rId10"/>
    <p:sldId id="257" r:id="rId11"/>
    <p:sldId id="320" r:id="rId12"/>
    <p:sldId id="321" r:id="rId13"/>
    <p:sldId id="319" r:id="rId14"/>
    <p:sldId id="324" r:id="rId15"/>
    <p:sldId id="259" r:id="rId16"/>
    <p:sldId id="322" r:id="rId17"/>
    <p:sldId id="32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9CF"/>
    <a:srgbClr val="F6D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9AA5-8ACC-461C-B445-BC47B1E5EF4D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AB9B-94A4-4518-ADFB-EF0EB952F7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9706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9AA5-8ACC-461C-B445-BC47B1E5EF4D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AB9B-94A4-4518-ADFB-EF0EB952F7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970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9AA5-8ACC-461C-B445-BC47B1E5EF4D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AB9B-94A4-4518-ADFB-EF0EB952F7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4127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9AA5-8ACC-461C-B445-BC47B1E5EF4D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AB9B-94A4-4518-ADFB-EF0EB952F76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2836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9AA5-8ACC-461C-B445-BC47B1E5EF4D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AB9B-94A4-4518-ADFB-EF0EB952F7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6437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9AA5-8ACC-461C-B445-BC47B1E5EF4D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AB9B-94A4-4518-ADFB-EF0EB952F7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2026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9AA5-8ACC-461C-B445-BC47B1E5EF4D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AB9B-94A4-4518-ADFB-EF0EB952F7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761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9AA5-8ACC-461C-B445-BC47B1E5EF4D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AB9B-94A4-4518-ADFB-EF0EB952F7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5730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9AA5-8ACC-461C-B445-BC47B1E5EF4D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AB9B-94A4-4518-ADFB-EF0EB952F7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7634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3A55EB-954E-43BD-A327-2CE0C4BA5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0D01A77-D6BC-44B2-85FD-3923F3967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5DFA80A-56A2-42F8-B3A7-4FBD20E50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87F9-3A9B-4134-A15D-C7CC0715BC22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9ED9172-4401-4E35-AE47-80FDE79A5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868AF86-D549-4447-9B5B-BA233726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6D18-E936-4D96-BF86-633E88144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5971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47C084-6280-4851-BEE3-889C3CFBA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8CB55B-B8E1-4C1D-80BB-8FBAE1529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B85F6BC-E12C-447F-90DB-A75286B4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87F9-3A9B-4134-A15D-C7CC0715BC22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6BA567-5191-4B22-AE4B-345648688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FA192BD-D705-4214-90A8-1DC98E157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6D18-E936-4D96-BF86-633E88144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113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9AA5-8ACC-461C-B445-BC47B1E5EF4D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AB9B-94A4-4518-ADFB-EF0EB952F7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5405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7B8ED4-161F-4F7C-9CCF-831E044D7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4DD9957-C94E-48EA-B746-0ACA7E46D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5C2C492-5B28-402A-9939-F2D13363E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87F9-3A9B-4134-A15D-C7CC0715BC22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103951-5308-408A-B506-F8ADC4750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1F4F00F-3AB5-4103-941F-657C5A9F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6D18-E936-4D96-BF86-633E88144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5312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31B9A0-0E7F-46B2-95E7-C6AE8AA9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B1588B6-F8C8-4460-B6E9-D8BDECE04B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37240C0-5C40-4550-9AAE-8CC866A19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6B594FD-1B08-45CB-A0C3-74643546E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87F9-3A9B-4134-A15D-C7CC0715BC22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68DA88E-6701-4A9F-9DF0-8DFEBA1F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1FBEBF2-C3A6-4C56-A892-7D9F7F26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6D18-E936-4D96-BF86-633E88144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9816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C5923E-6E5F-46F4-80BB-5B163CD45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B686075-2C8F-4C39-9541-5FBE4205C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F741036-4250-408D-9189-B0110981D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CD00369-79EA-4EBF-ACEC-8A2CC5918F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1A103A8-E8BC-449C-8E4C-6C25998E9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6881EBA-59FE-41CD-9174-069B60398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87F9-3A9B-4134-A15D-C7CC0715BC22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E393C69-C286-49D2-BED5-186695581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E209F8C-9890-4FD9-8E10-C31DAF24D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6D18-E936-4D96-BF86-633E88144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473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64B2B8-D88B-47D5-B251-F9D7389B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80AEA7D-225A-46C4-BB01-0F2FCD9A2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87F9-3A9B-4134-A15D-C7CC0715BC22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412F0BC-3732-41D3-A147-84D4B4922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6B7F466-B583-407E-8183-D6AEE22F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6D18-E936-4D96-BF86-633E88144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8674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8D0755F-9474-48B3-A6AA-4082B0619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87F9-3A9B-4134-A15D-C7CC0715BC22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3941C18-A4B6-46AF-A63A-70DB6CD7B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484AEE4-2186-49F0-94B7-4EB84407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6D18-E936-4D96-BF86-633E88144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8483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CD0BF6-1C77-483A-8429-AD4B607E7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80BC9C-CF1F-4F8A-87E6-6FD2DF456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32C576B-E7B0-4B84-A3F0-E13A80786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85680E5-760E-4B84-9B80-CE538CB03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87F9-3A9B-4134-A15D-C7CC0715BC22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DB35E6D-67CC-4764-AC6D-9FA444101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AE3908D-7572-4BB4-BEF0-C749E971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6D18-E936-4D96-BF86-633E88144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373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8FF046-E516-4014-9BD9-D0F0C790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D0D2E0F-DF56-4B91-BE94-B8C45C3632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8EBBB5E-D3E7-4E80-845C-0E10AE7F8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F33FC79-5695-496F-AB16-38A562C2B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87F9-3A9B-4134-A15D-C7CC0715BC22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43F00E0-803E-4599-AB96-48C70457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F071BC2-3052-4640-9A86-3AB0BFBAA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6D18-E936-4D96-BF86-633E88144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897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717C9C-47D2-4D08-AE73-9998659EE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7B764ED-90A5-4FAE-BEA3-0EAD94929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AD5CBFB-D978-4138-974D-B62F01F88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87F9-3A9B-4134-A15D-C7CC0715BC22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139E81D-7CCB-4308-9BD7-038DEEB37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DB9A328-236C-445D-8305-DA8B48A3E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6D18-E936-4D96-BF86-633E88144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0355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B5FEADC-F7F5-4F28-8CF6-A05385C5A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E2C5C70-5E44-441D-A1CB-C69D8BADA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88C186-B641-4A39-B313-14E3B018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87F9-3A9B-4134-A15D-C7CC0715BC22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B64055D-9A4B-4D46-904A-E7E600A9F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B4320FA-47BA-4032-8682-009050D18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6D18-E936-4D96-BF86-633E88144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6289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34BABFF5-9610-4537-8F49-B107AD102A27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04B45D3-C652-4AFD-BECD-EE7680D1F09A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71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9AA5-8ACC-461C-B445-BC47B1E5EF4D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AB9B-94A4-4518-ADFB-EF0EB952F7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3587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FF5-9610-4537-8F49-B107AD102A27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B45D3-C652-4AFD-BECD-EE7680D1F0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346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FF5-9610-4537-8F49-B107AD102A27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B45D3-C652-4AFD-BECD-EE7680D1F09A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398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FF5-9610-4537-8F49-B107AD102A27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B45D3-C652-4AFD-BECD-EE7680D1F0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3210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FF5-9610-4537-8F49-B107AD102A27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B45D3-C652-4AFD-BECD-EE7680D1F09A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802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FF5-9610-4537-8F49-B107AD102A27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B45D3-C652-4AFD-BECD-EE7680D1F09A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181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FF5-9610-4537-8F49-B107AD102A27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B45D3-C652-4AFD-BECD-EE7680D1F0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0913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FF5-9610-4537-8F49-B107AD102A27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B45D3-C652-4AFD-BECD-EE7680D1F09A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119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FF5-9610-4537-8F49-B107AD102A27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B45D3-C652-4AFD-BECD-EE7680D1F0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4386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FF5-9610-4537-8F49-B107AD102A27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B45D3-C652-4AFD-BECD-EE7680D1F0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690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FF5-9610-4537-8F49-B107AD102A27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B45D3-C652-4AFD-BECD-EE7680D1F09A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3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9AA5-8ACC-461C-B445-BC47B1E5EF4D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AB9B-94A4-4518-ADFB-EF0EB952F7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9720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FF5-9610-4537-8F49-B107AD102A27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B45D3-C652-4AFD-BECD-EE7680D1F09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1453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FF5-9610-4537-8F49-B107AD102A27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B45D3-C652-4AFD-BECD-EE7680D1F0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4899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FF5-9610-4537-8F49-B107AD102A27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B45D3-C652-4AFD-BECD-EE7680D1F09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617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FF5-9610-4537-8F49-B107AD102A27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B45D3-C652-4AFD-BECD-EE7680D1F09A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891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FF5-9610-4537-8F49-B107AD102A27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B45D3-C652-4AFD-BECD-EE7680D1F09A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2596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FF5-9610-4537-8F49-B107AD102A27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B45D3-C652-4AFD-BECD-EE7680D1F09A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9329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9/15/2023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75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9/15/2023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8980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9/15/2023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788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9/15/2023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77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9AA5-8ACC-461C-B445-BC47B1E5EF4D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AB9B-94A4-4518-ADFB-EF0EB952F7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30577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9/15/2023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764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9/15/2023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711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9/15/2023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62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9/15/2023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922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9/15/2023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75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9/15/2023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4457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9/15/2023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07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9AA5-8ACC-461C-B445-BC47B1E5EF4D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AB9B-94A4-4518-ADFB-EF0EB952F7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9546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9AA5-8ACC-461C-B445-BC47B1E5EF4D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AB9B-94A4-4518-ADFB-EF0EB952F7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0963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9AA5-8ACC-461C-B445-BC47B1E5EF4D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AB9B-94A4-4518-ADFB-EF0EB952F7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187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9AA5-8ACC-461C-B445-BC47B1E5EF4D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AB9B-94A4-4518-ADFB-EF0EB952F7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640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A469AA5-8ACC-461C-B445-BC47B1E5EF4D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3AB9B-94A4-4518-ADFB-EF0EB952F7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89813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8B34770-5202-48B6-961D-59E9B434A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C2156D5-D6DD-43FF-BBD1-67319D090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21A305-8B9F-4B7E-A41D-8D8F553132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887F9-3A9B-4134-A15D-C7CC0715BC22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E4153A8-A344-47A8-8F1B-8C4BB686E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D02791-AC52-4783-B88D-D4AAD75C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A6D18-E936-4D96-BF86-633E88144E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253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4BABFF5-9610-4537-8F49-B107AD102A27}" type="datetimeFigureOut">
              <a:rPr lang="zh-TW" altLang="en-US" smtClean="0"/>
              <a:t>2023/9/15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04B45D3-C652-4AFD-BECD-EE7680D1F0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227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9/15/2023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5297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A06B91-7108-40BE-AD15-E823258B2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472" y="444156"/>
            <a:ext cx="8825658" cy="1550087"/>
          </a:xfrm>
        </p:spPr>
        <p:txBody>
          <a:bodyPr/>
          <a:lstStyle/>
          <a:p>
            <a:r>
              <a:rPr lang="zh-TW" altLang="en-US" sz="6600" dirty="0">
                <a:latin typeface="Gen Jyuu Gothic P Bold" panose="020B0602020203020207" pitchFamily="34" charset="-120"/>
                <a:ea typeface="Gen Jyuu Gothic P Bold" panose="020B0602020203020207" pitchFamily="34" charset="-120"/>
                <a:cs typeface="Gen Jyuu Gothic P Bold" panose="020B0602020203020207" pitchFamily="34" charset="-120"/>
              </a:rPr>
              <a:t>歡迎蒞臨</a:t>
            </a:r>
            <a:r>
              <a:rPr lang="en-US" altLang="zh-TW" sz="6600" dirty="0">
                <a:latin typeface="Gen Jyuu Gothic P Bold" panose="020B0602020203020207" pitchFamily="34" charset="-120"/>
                <a:ea typeface="Gen Jyuu Gothic P Bold" panose="020B0602020203020207" pitchFamily="34" charset="-120"/>
                <a:cs typeface="Gen Jyuu Gothic P Bold" panose="020B0602020203020207" pitchFamily="34" charset="-120"/>
              </a:rPr>
              <a:t>602</a:t>
            </a:r>
            <a:r>
              <a:rPr lang="zh-TW" altLang="en-US" sz="6600" dirty="0">
                <a:latin typeface="Gen Jyuu Gothic P Bold" panose="020B0602020203020207" pitchFamily="34" charset="-120"/>
                <a:ea typeface="Gen Jyuu Gothic P Bold" panose="020B0602020203020207" pitchFamily="34" charset="-120"/>
                <a:cs typeface="Gen Jyuu Gothic P Bold" panose="020B0602020203020207" pitchFamily="34" charset="-120"/>
              </a:rPr>
              <a:t>班親會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7036B3C-6B71-49EF-802E-9CED4E9A04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7730" y="2610768"/>
            <a:ext cx="5012763" cy="1636464"/>
          </a:xfrm>
        </p:spPr>
        <p:txBody>
          <a:bodyPr>
            <a:normAutofit/>
          </a:bodyPr>
          <a:lstStyle/>
          <a:p>
            <a:r>
              <a:rPr lang="en-US" altLang="zh-TW" sz="2400" dirty="0">
                <a:solidFill>
                  <a:schemeClr val="tx1"/>
                </a:solidFill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6:30~35</a:t>
            </a:r>
            <a:r>
              <a:rPr lang="zh-TW" altLang="en-US" sz="2400" dirty="0">
                <a:solidFill>
                  <a:schemeClr val="tx1"/>
                </a:solidFill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 報到</a:t>
            </a:r>
            <a:endParaRPr lang="en-US" altLang="zh-TW" sz="2400" dirty="0">
              <a:solidFill>
                <a:schemeClr val="tx1"/>
              </a:solidFill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  <a:p>
            <a:r>
              <a:rPr lang="en-US" altLang="zh-TW" sz="2400" dirty="0">
                <a:solidFill>
                  <a:schemeClr val="tx1"/>
                </a:solidFill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6:35~7:00</a:t>
            </a:r>
            <a:r>
              <a:rPr lang="zh-TW" altLang="en-US" sz="2400" dirty="0">
                <a:solidFill>
                  <a:schemeClr val="tx1"/>
                </a:solidFill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 校務工作報告</a:t>
            </a:r>
            <a:endParaRPr lang="en-US" altLang="zh-TW" sz="2400" dirty="0">
              <a:solidFill>
                <a:schemeClr val="tx1"/>
              </a:solidFill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  <a:p>
            <a:r>
              <a:rPr lang="en-US" altLang="zh-TW" sz="2400" dirty="0">
                <a:solidFill>
                  <a:schemeClr val="tx1"/>
                </a:solidFill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7:00~8:00</a:t>
            </a:r>
            <a:r>
              <a:rPr lang="zh-TW" altLang="en-US" sz="2400" dirty="0">
                <a:solidFill>
                  <a:schemeClr val="tx1"/>
                </a:solidFill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 導師</a:t>
            </a:r>
            <a:r>
              <a:rPr lang="en-US" altLang="zh-TW" sz="2400" dirty="0">
                <a:solidFill>
                  <a:schemeClr val="tx1"/>
                </a:solidFill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/</a:t>
            </a:r>
            <a:r>
              <a:rPr lang="zh-TW" altLang="en-US" sz="2400" dirty="0">
                <a:solidFill>
                  <a:schemeClr val="tx1"/>
                </a:solidFill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科任綜合座談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F5416B8-D30F-460B-A7AB-300289E6B773}"/>
              </a:ext>
            </a:extLst>
          </p:cNvPr>
          <p:cNvSpPr txBox="1"/>
          <p:nvPr/>
        </p:nvSpPr>
        <p:spPr>
          <a:xfrm>
            <a:off x="10981764" y="4247232"/>
            <a:ext cx="11474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導</a:t>
            </a:r>
            <a:endParaRPr lang="en-US" altLang="zh-TW" sz="2400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  <a:p>
            <a:pPr algn="ctr"/>
            <a:r>
              <a:rPr lang="zh-TW" altLang="en-US" sz="24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師</a:t>
            </a:r>
            <a:endParaRPr lang="en-US" altLang="zh-TW" sz="2400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  <a:p>
            <a:pPr algn="ctr"/>
            <a:r>
              <a:rPr lang="en-US" altLang="zh-TW" sz="24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</a:p>
          <a:p>
            <a:pPr algn="ctr"/>
            <a:r>
              <a:rPr lang="zh-TW" altLang="en-US" sz="24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薛</a:t>
            </a:r>
            <a:endParaRPr lang="en-US" altLang="zh-TW" sz="2400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  <a:p>
            <a:pPr algn="ctr"/>
            <a:r>
              <a:rPr lang="zh-TW" altLang="en-US" sz="24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琮</a:t>
            </a:r>
            <a:endParaRPr lang="en-US" altLang="zh-TW" sz="2400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  <a:p>
            <a:pPr algn="ctr"/>
            <a:r>
              <a:rPr lang="zh-TW" altLang="en-US" sz="24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翰</a:t>
            </a:r>
          </a:p>
        </p:txBody>
      </p:sp>
      <p:sp>
        <p:nvSpPr>
          <p:cNvPr id="9" name="書卷: 水平 8">
            <a:extLst>
              <a:ext uri="{FF2B5EF4-FFF2-40B4-BE49-F238E27FC236}">
                <a16:creationId xmlns:a16="http://schemas.microsoft.com/office/drawing/2014/main" id="{827EF151-CE2C-442E-808C-0C4C1F907D72}"/>
              </a:ext>
            </a:extLst>
          </p:cNvPr>
          <p:cNvSpPr/>
          <p:nvPr/>
        </p:nvSpPr>
        <p:spPr>
          <a:xfrm>
            <a:off x="4128247" y="4336879"/>
            <a:ext cx="6606988" cy="2308324"/>
          </a:xfrm>
          <a:prstGeom prst="horizontalScroll">
            <a:avLst/>
          </a:prstGeom>
          <a:solidFill>
            <a:srgbClr val="FAF9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6A0E232-0F41-4429-807E-C73C877A7803}"/>
              </a:ext>
            </a:extLst>
          </p:cNvPr>
          <p:cNvSpPr txBox="1"/>
          <p:nvPr/>
        </p:nvSpPr>
        <p:spPr>
          <a:xfrm>
            <a:off x="4643716" y="4708861"/>
            <a:ext cx="5889813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1"/>
                </a:solidFill>
                <a:latin typeface="清松手寫體2" panose="00000500000000000000" pitchFamily="2" charset="-120"/>
                <a:ea typeface="清松手寫體2" panose="00000500000000000000" pitchFamily="2" charset="-120"/>
                <a:cs typeface="Gen Jyuu Gothic Medium" panose="020B0402020203020207" pitchFamily="34" charset="-120"/>
              </a:rPr>
              <a:t>桌上的信是孩子五上寫的給一年後的自己</a:t>
            </a:r>
            <a:endParaRPr lang="en-US" altLang="zh-TW" sz="2000" b="1" dirty="0">
              <a:solidFill>
                <a:schemeClr val="bg1"/>
              </a:solidFill>
              <a:latin typeface="清松手寫體2" panose="00000500000000000000" pitchFamily="2" charset="-120"/>
              <a:ea typeface="清松手寫體2" panose="00000500000000000000" pitchFamily="2" charset="-120"/>
              <a:cs typeface="Gen Jyuu Gothic Medium" panose="020B0402020203020207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1"/>
                </a:solidFill>
                <a:latin typeface="清松手寫體2" panose="00000500000000000000" pitchFamily="2" charset="-120"/>
                <a:ea typeface="清松手寫體2" panose="00000500000000000000" pitchFamily="2" charset="-120"/>
                <a:cs typeface="Gen Jyuu Gothic Medium" panose="020B0402020203020207" pitchFamily="34" charset="-120"/>
              </a:rPr>
              <a:t>教室後佈置全數由學生完成</a:t>
            </a:r>
            <a:endParaRPr lang="en-US" altLang="zh-TW" sz="2000" b="1" dirty="0">
              <a:solidFill>
                <a:schemeClr val="bg1"/>
              </a:solidFill>
              <a:latin typeface="清松手寫體2" panose="00000500000000000000" pitchFamily="2" charset="-120"/>
              <a:ea typeface="清松手寫體2" panose="00000500000000000000" pitchFamily="2" charset="-120"/>
              <a:cs typeface="Gen Jyuu Gothic Medium" panose="020B0402020203020207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1"/>
                </a:solidFill>
                <a:latin typeface="清松手寫體2" panose="00000500000000000000" pitchFamily="2" charset="-120"/>
                <a:ea typeface="清松手寫體2" panose="00000500000000000000" pitchFamily="2" charset="-120"/>
                <a:cs typeface="Gen Jyuu Gothic Medium" panose="020B0402020203020207" pitchFamily="34" charset="-120"/>
              </a:rPr>
              <a:t>個人作品掃描 </a:t>
            </a:r>
            <a:r>
              <a:rPr lang="en-US" altLang="zh-TW" sz="2000" b="1" dirty="0" err="1">
                <a:solidFill>
                  <a:schemeClr val="bg1"/>
                </a:solidFill>
                <a:latin typeface="清松手寫體2" panose="00000500000000000000" pitchFamily="2" charset="-120"/>
                <a:ea typeface="清松手寫體2" panose="00000500000000000000" pitchFamily="2" charset="-120"/>
                <a:cs typeface="Gen Jyuu Gothic Medium" panose="020B0402020203020207" pitchFamily="34" charset="-120"/>
              </a:rPr>
              <a:t>qr</a:t>
            </a:r>
            <a:r>
              <a:rPr lang="en-US" altLang="zh-TW" sz="2000" b="1" dirty="0">
                <a:solidFill>
                  <a:schemeClr val="bg1"/>
                </a:solidFill>
                <a:latin typeface="清松手寫體2" panose="00000500000000000000" pitchFamily="2" charset="-120"/>
                <a:ea typeface="清松手寫體2" panose="00000500000000000000" pitchFamily="2" charset="-120"/>
                <a:cs typeface="Gen Jyuu Gothic Medium" panose="020B0402020203020207" pitchFamily="34" charset="-120"/>
              </a:rPr>
              <a:t> code</a:t>
            </a:r>
            <a:r>
              <a:rPr lang="zh-TW" altLang="en-US" sz="2000" b="1" dirty="0">
                <a:solidFill>
                  <a:schemeClr val="bg1"/>
                </a:solidFill>
                <a:latin typeface="清松手寫體2" panose="00000500000000000000" pitchFamily="2" charset="-120"/>
                <a:ea typeface="清松手寫體2" panose="00000500000000000000" pitchFamily="2" charset="-120"/>
                <a:cs typeface="Gen Jyuu Gothic Medium" panose="020B0402020203020207" pitchFamily="34" charset="-120"/>
              </a:rPr>
              <a:t>可連結班網觀看作品原型</a:t>
            </a:r>
          </a:p>
        </p:txBody>
      </p:sp>
    </p:spTree>
    <p:extLst>
      <p:ext uri="{BB962C8B-B14F-4D97-AF65-F5344CB8AC3E}">
        <p14:creationId xmlns:p14="http://schemas.microsoft.com/office/powerpoint/2010/main" val="1597365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45AF69-C85A-4E6D-B53B-FCF06BA91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六年級畢業注意事項</a:t>
            </a:r>
            <a:r>
              <a:rPr lang="en-US" altLang="zh-TW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  <a:endParaRPr lang="zh-TW" altLang="en-US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F4F652-79E6-48AC-9F91-6289CA94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685276" cy="41954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畢業紀念冊拍攝</a:t>
            </a:r>
            <a:r>
              <a:rPr lang="en-US" altLang="zh-TW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  <a:r>
              <a:rPr lang="zh-TW" altLang="en-US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六上</a:t>
            </a:r>
            <a:endParaRPr lang="en-US" altLang="zh-TW" sz="2800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畢業旅行</a:t>
            </a:r>
            <a:r>
              <a:rPr lang="en-US" altLang="zh-TW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:12/20~22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 </a:t>
            </a:r>
            <a:r>
              <a:rPr lang="en-US" altLang="zh-TW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(</a:t>
            </a:r>
            <a:r>
              <a:rPr lang="zh-TW" altLang="en-US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暫定行程</a:t>
            </a:r>
            <a:r>
              <a:rPr lang="en-US" altLang="zh-TW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  <a:r>
              <a:rPr lang="zh-TW" altLang="en-US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三天兩夜 台東         屏東        義大</a:t>
            </a:r>
            <a:r>
              <a:rPr lang="en-US" altLang="zh-TW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畢業考時間</a:t>
            </a:r>
            <a:r>
              <a:rPr lang="en-US" altLang="zh-TW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:6/3</a:t>
            </a:r>
            <a:r>
              <a:rPr lang="zh-TW" altLang="en-US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、</a:t>
            </a:r>
            <a:r>
              <a:rPr lang="en-US" altLang="zh-TW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6/4</a:t>
            </a: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畢業典禮</a:t>
            </a:r>
            <a:r>
              <a:rPr lang="en-US" altLang="zh-TW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:6/18</a:t>
            </a:r>
            <a:endParaRPr lang="zh-TW" altLang="en-US" sz="2800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</p:txBody>
      </p:sp>
      <p:sp>
        <p:nvSpPr>
          <p:cNvPr id="4" name="箭號: 向右 3">
            <a:extLst>
              <a:ext uri="{FF2B5EF4-FFF2-40B4-BE49-F238E27FC236}">
                <a16:creationId xmlns:a16="http://schemas.microsoft.com/office/drawing/2014/main" id="{5FF11FEB-CC1E-4348-BEF5-E83A5ADC1F42}"/>
              </a:ext>
            </a:extLst>
          </p:cNvPr>
          <p:cNvSpPr/>
          <p:nvPr/>
        </p:nvSpPr>
        <p:spPr>
          <a:xfrm>
            <a:off x="5244353" y="3780863"/>
            <a:ext cx="502024" cy="37203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12E59919-1657-44DD-A569-C91403343BA9}"/>
              </a:ext>
            </a:extLst>
          </p:cNvPr>
          <p:cNvSpPr/>
          <p:nvPr/>
        </p:nvSpPr>
        <p:spPr>
          <a:xfrm>
            <a:off x="6643173" y="3812237"/>
            <a:ext cx="502024" cy="37203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4413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45AF69-C85A-4E6D-B53B-FCF06BA91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六年級畢業注意事項</a:t>
            </a:r>
            <a:r>
              <a:rPr lang="en-US" altLang="zh-TW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  <a:endParaRPr lang="zh-TW" altLang="en-US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F4F652-79E6-48AC-9F91-6289CA94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685276" cy="4195481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zh-TW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畢業成績計算</a:t>
            </a:r>
            <a:r>
              <a:rPr lang="en-US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  <a:endParaRPr lang="zh-TW" altLang="zh-TW" sz="2800" kern="100" dirty="0">
              <a:effectLst/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 </a:t>
            </a:r>
            <a:r>
              <a:rPr lang="zh-TW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各年級占比例</a:t>
            </a:r>
            <a:r>
              <a:rPr lang="en-US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  <a:r>
              <a:rPr lang="zh-TW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一</a:t>
            </a:r>
            <a:r>
              <a:rPr lang="en-US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~</a:t>
            </a:r>
            <a:r>
              <a:rPr lang="zh-TW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二年級各</a:t>
            </a:r>
            <a:r>
              <a:rPr lang="en-US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10</a:t>
            </a:r>
            <a:r>
              <a:rPr lang="zh-TW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﹪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 </a:t>
            </a:r>
            <a:r>
              <a:rPr lang="zh-TW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三</a:t>
            </a:r>
            <a:r>
              <a:rPr lang="en-US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~</a:t>
            </a:r>
            <a:r>
              <a:rPr lang="zh-TW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四年級各</a:t>
            </a:r>
            <a:r>
              <a:rPr lang="en-US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15</a:t>
            </a:r>
            <a:r>
              <a:rPr lang="zh-TW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﹪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 </a:t>
            </a:r>
            <a:r>
              <a:rPr lang="zh-TW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五</a:t>
            </a:r>
            <a:r>
              <a:rPr lang="en-US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~</a:t>
            </a:r>
            <a:r>
              <a:rPr lang="zh-TW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六年級各</a:t>
            </a:r>
            <a:r>
              <a:rPr lang="en-US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25</a:t>
            </a:r>
            <a:r>
              <a:rPr lang="zh-TW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﹪，合計</a:t>
            </a:r>
            <a:r>
              <a:rPr lang="en-US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100</a:t>
            </a:r>
            <a:r>
              <a:rPr lang="zh-TW" altLang="zh-TW" sz="2800" kern="100" dirty="0">
                <a:effectLst/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﹪。</a:t>
            </a:r>
          </a:p>
          <a:p>
            <a:pPr>
              <a:lnSpc>
                <a:spcPct val="150000"/>
              </a:lnSpc>
            </a:pPr>
            <a:endParaRPr lang="zh-TW" altLang="en-US" sz="2800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6383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CE5D92-351B-4062-9520-43A064353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班費紀錄</a:t>
            </a:r>
            <a:r>
              <a:rPr lang="en-US" altLang="zh-TW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  <a:endParaRPr lang="zh-TW" altLang="en-US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C25FF4E-F813-4F50-9011-8CCB93BBA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49" y="1387922"/>
            <a:ext cx="10111502" cy="509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22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CE5D92-351B-4062-9520-43A064353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登革熱防治辦法</a:t>
            </a:r>
            <a:r>
              <a:rPr lang="en-US" altLang="zh-TW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  <a:endParaRPr lang="zh-TW" altLang="en-US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2521A-814E-4795-AAEF-6ADA5A954717}"/>
              </a:ext>
            </a:extLst>
          </p:cNvPr>
          <p:cNvSpPr txBox="1"/>
          <p:nvPr/>
        </p:nvSpPr>
        <p:spPr>
          <a:xfrm>
            <a:off x="918882" y="2043971"/>
            <a:ext cx="103542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0" i="0" dirty="0">
                <a:effectLst/>
                <a:latin typeface="Gen Jyuu Gothic P Medium" panose="020B0402020203020207" pitchFamily="34" charset="-120"/>
                <a:ea typeface="Gen Jyuu Gothic P Medium" panose="020B0402020203020207" pitchFamily="34" charset="-120"/>
                <a:cs typeface="Gen Jyuu Gothic P Medium" panose="020B0402020203020207" pitchFamily="34" charset="-120"/>
              </a:rPr>
              <a:t>登革熱為第二類法定傳染病，均須於</a:t>
            </a:r>
            <a:r>
              <a:rPr lang="en-US" altLang="zh-TW" sz="3200" b="0" i="0" dirty="0">
                <a:solidFill>
                  <a:srgbClr val="FFFF00"/>
                </a:solidFill>
                <a:effectLst/>
                <a:latin typeface="Gen Jyuu Gothic P Medium" panose="020B0402020203020207" pitchFamily="34" charset="-120"/>
                <a:ea typeface="Gen Jyuu Gothic P Medium" panose="020B0402020203020207" pitchFamily="34" charset="-120"/>
                <a:cs typeface="Gen Jyuu Gothic P Medium" panose="020B0402020203020207" pitchFamily="34" charset="-120"/>
              </a:rPr>
              <a:t>24 </a:t>
            </a:r>
            <a:r>
              <a:rPr lang="zh-TW" altLang="en-US" sz="3200" b="0" i="0" dirty="0">
                <a:solidFill>
                  <a:srgbClr val="FFFF00"/>
                </a:solidFill>
                <a:effectLst/>
                <a:latin typeface="Gen Jyuu Gothic P Medium" panose="020B0402020203020207" pitchFamily="34" charset="-120"/>
                <a:ea typeface="Gen Jyuu Gothic P Medium" panose="020B0402020203020207" pitchFamily="34" charset="-120"/>
                <a:cs typeface="Gen Jyuu Gothic P Medium" panose="020B0402020203020207" pitchFamily="34" charset="-120"/>
              </a:rPr>
              <a:t>小時內通報</a:t>
            </a:r>
            <a:r>
              <a:rPr lang="zh-TW" altLang="en-US" sz="3200" b="0" i="0" dirty="0">
                <a:effectLst/>
                <a:latin typeface="Gen Jyuu Gothic P Medium" panose="020B0402020203020207" pitchFamily="34" charset="-120"/>
                <a:ea typeface="Gen Jyuu Gothic P Medium" panose="020B0402020203020207" pitchFamily="34" charset="-120"/>
                <a:cs typeface="Gen Jyuu Gothic P Medium" panose="020B0402020203020207" pitchFamily="34" charset="-120"/>
              </a:rPr>
              <a:t>。 因此，衛生局（所）時應提醒轄區醫療機構及醫師，發現疑似病例時，應於</a:t>
            </a:r>
            <a:r>
              <a:rPr lang="en-US" altLang="zh-TW" sz="3200" b="0" i="0" dirty="0">
                <a:effectLst/>
                <a:latin typeface="Gen Jyuu Gothic P Medium" panose="020B0402020203020207" pitchFamily="34" charset="-120"/>
                <a:ea typeface="Gen Jyuu Gothic P Medium" panose="020B0402020203020207" pitchFamily="34" charset="-120"/>
                <a:cs typeface="Gen Jyuu Gothic P Medium" panose="020B0402020203020207" pitchFamily="34" charset="-120"/>
              </a:rPr>
              <a:t>24 </a:t>
            </a:r>
            <a:r>
              <a:rPr lang="zh-TW" altLang="en-US" sz="3200" b="0" i="0" dirty="0">
                <a:effectLst/>
                <a:latin typeface="Gen Jyuu Gothic P Medium" panose="020B0402020203020207" pitchFamily="34" charset="-120"/>
                <a:ea typeface="Gen Jyuu Gothic P Medium" panose="020B0402020203020207" pitchFamily="34" charset="-120"/>
                <a:cs typeface="Gen Jyuu Gothic P Medium" panose="020B0402020203020207" pitchFamily="34" charset="-120"/>
              </a:rPr>
              <a:t>小時內通報當地衛生主管機關</a:t>
            </a:r>
            <a:endParaRPr lang="zh-TW" altLang="en-US" sz="3200" dirty="0">
              <a:latin typeface="Gen Jyuu Gothic P Medium" panose="020B0402020203020207" pitchFamily="34" charset="-120"/>
              <a:ea typeface="Gen Jyuu Gothic P Medium" panose="020B0402020203020207" pitchFamily="34" charset="-120"/>
              <a:cs typeface="Gen Jyuu Gothic P Medium" panose="020B040202020302020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0877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CE5D92-351B-4062-9520-43A064353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聯絡資訊</a:t>
            </a:r>
            <a:r>
              <a:rPr lang="en-US" altLang="zh-TW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2521A-814E-4795-AAEF-6ADA5A954717}"/>
              </a:ext>
            </a:extLst>
          </p:cNvPr>
          <p:cNvSpPr txBox="1"/>
          <p:nvPr/>
        </p:nvSpPr>
        <p:spPr>
          <a:xfrm>
            <a:off x="918882" y="2043971"/>
            <a:ext cx="10354235" cy="2975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spc="300" dirty="0">
                <a:latin typeface="Gen Jyuu Gothic P Medium" panose="020B0402020203020207" pitchFamily="34" charset="-120"/>
                <a:ea typeface="Gen Jyuu Gothic P Medium" panose="020B0402020203020207" pitchFamily="34" charset="-120"/>
                <a:cs typeface="Gen Jyuu Gothic P Medium" panose="020B0402020203020207" pitchFamily="34" charset="-120"/>
              </a:rPr>
              <a:t>學校分機</a:t>
            </a:r>
            <a:r>
              <a:rPr lang="en-US" altLang="zh-TW" sz="3200" spc="300" dirty="0">
                <a:latin typeface="Gen Jyuu Gothic P Medium" panose="020B0402020203020207" pitchFamily="34" charset="-120"/>
                <a:ea typeface="Gen Jyuu Gothic P Medium" panose="020B0402020203020207" pitchFamily="34" charset="-120"/>
                <a:cs typeface="Gen Jyuu Gothic P Medium" panose="020B0402020203020207" pitchFamily="34" charset="-12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TW" sz="3200" spc="300" dirty="0">
                <a:latin typeface="Gen Jyuu Gothic P Medium" panose="020B0402020203020207" pitchFamily="34" charset="-120"/>
                <a:ea typeface="Gen Jyuu Gothic P Medium" panose="020B0402020203020207" pitchFamily="34" charset="-120"/>
                <a:cs typeface="Gen Jyuu Gothic P Medium" panose="020B0402020203020207" pitchFamily="34" charset="-120"/>
              </a:rPr>
              <a:t>06-2223369</a:t>
            </a:r>
            <a:r>
              <a:rPr lang="zh-TW" altLang="en-US" sz="3200" spc="300" dirty="0">
                <a:latin typeface="Gen Jyuu Gothic P Medium" panose="020B0402020203020207" pitchFamily="34" charset="-120"/>
                <a:ea typeface="Gen Jyuu Gothic P Medium" panose="020B0402020203020207" pitchFamily="34" charset="-120"/>
                <a:cs typeface="Gen Jyuu Gothic P Medium" panose="020B0402020203020207" pitchFamily="34" charset="-120"/>
              </a:rPr>
              <a:t>轉</a:t>
            </a:r>
            <a:r>
              <a:rPr lang="en-US" altLang="zh-TW" sz="3200" spc="300" dirty="0">
                <a:latin typeface="Gen Jyuu Gothic P Medium" panose="020B0402020203020207" pitchFamily="34" charset="-120"/>
                <a:ea typeface="Gen Jyuu Gothic P Medium" panose="020B0402020203020207" pitchFamily="34" charset="-120"/>
                <a:cs typeface="Gen Jyuu Gothic P Medium" panose="020B0402020203020207" pitchFamily="34" charset="-120"/>
              </a:rPr>
              <a:t>602</a:t>
            </a:r>
          </a:p>
          <a:p>
            <a:pPr>
              <a:lnSpc>
                <a:spcPct val="150000"/>
              </a:lnSpc>
            </a:pPr>
            <a:r>
              <a:rPr lang="zh-TW" altLang="en-US" sz="3200" spc="300" dirty="0">
                <a:latin typeface="Gen Jyuu Gothic P Medium" panose="020B0402020203020207" pitchFamily="34" charset="-120"/>
                <a:ea typeface="Gen Jyuu Gothic P Medium" panose="020B0402020203020207" pitchFamily="34" charset="-120"/>
                <a:cs typeface="Gen Jyuu Gothic P Medium" panose="020B0402020203020207" pitchFamily="34" charset="-120"/>
              </a:rPr>
              <a:t>手機</a:t>
            </a:r>
            <a:r>
              <a:rPr lang="en-US" altLang="zh-TW" sz="3200" spc="300" dirty="0">
                <a:latin typeface="Gen Jyuu Gothic P Medium" panose="020B0402020203020207" pitchFamily="34" charset="-120"/>
                <a:ea typeface="Gen Jyuu Gothic P Medium" panose="020B0402020203020207" pitchFamily="34" charset="-120"/>
                <a:cs typeface="Gen Jyuu Gothic P Medium" panose="020B0402020203020207" pitchFamily="34" charset="-12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TW" sz="3200" spc="300" dirty="0">
                <a:latin typeface="Gen Jyuu Gothic P Medium" panose="020B0402020203020207" pitchFamily="34" charset="-120"/>
                <a:ea typeface="Gen Jyuu Gothic P Medium" panose="020B0402020203020207" pitchFamily="34" charset="-120"/>
                <a:cs typeface="Gen Jyuu Gothic P Medium" panose="020B0402020203020207" pitchFamily="34" charset="-120"/>
              </a:rPr>
              <a:t>0938522720</a:t>
            </a:r>
          </a:p>
        </p:txBody>
      </p:sp>
    </p:spTree>
    <p:extLst>
      <p:ext uri="{BB962C8B-B14F-4D97-AF65-F5344CB8AC3E}">
        <p14:creationId xmlns:p14="http://schemas.microsoft.com/office/powerpoint/2010/main" val="3920897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9D40C1CC-6CD7-4D56-97C4-177420FD1BE7}"/>
              </a:ext>
            </a:extLst>
          </p:cNvPr>
          <p:cNvSpPr txBox="1"/>
          <p:nvPr/>
        </p:nvSpPr>
        <p:spPr>
          <a:xfrm>
            <a:off x="2222902" y="2091186"/>
            <a:ext cx="7233137" cy="3437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自然</a:t>
            </a:r>
            <a:r>
              <a:rPr lang="en-US" altLang="zh-TW" sz="3200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  <a:r>
              <a:rPr lang="zh-TW" altLang="en-US" sz="3200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李俊宏</a:t>
            </a:r>
            <a:endParaRPr lang="en-US" altLang="zh-TW" sz="3200" spc="300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社會</a:t>
            </a:r>
            <a:r>
              <a:rPr lang="en-US" altLang="zh-TW" sz="3200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  <a:r>
              <a:rPr lang="zh-TW" altLang="en-US" sz="3200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施博文</a:t>
            </a:r>
            <a:endParaRPr lang="en-US" altLang="zh-TW" sz="3200" spc="300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u="sng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英語</a:t>
            </a:r>
            <a:r>
              <a:rPr lang="en-US" altLang="zh-TW" sz="3200" u="sng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  <a:r>
              <a:rPr lang="zh-TW" altLang="en-US" sz="3200" u="sng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李佳雯</a:t>
            </a:r>
            <a:endParaRPr lang="en-US" altLang="zh-TW" sz="3200" u="sng" spc="300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spc="300" dirty="0">
                <a:solidFill>
                  <a:srgbClr val="FFFF00"/>
                </a:solidFill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(</a:t>
            </a:r>
            <a:r>
              <a:rPr lang="zh-TW" altLang="en-US" sz="2000" spc="300" dirty="0">
                <a:solidFill>
                  <a:srgbClr val="FFFF00"/>
                </a:solidFill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本學期起英語列入段考成績</a:t>
            </a:r>
            <a:r>
              <a:rPr lang="en-US" altLang="zh-TW" sz="2000" spc="300" dirty="0">
                <a:solidFill>
                  <a:srgbClr val="FFFF00"/>
                </a:solidFill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zh-TW" sz="3200" spc="300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53549A3-DEE4-4114-BAE1-620CE686550A}"/>
              </a:ext>
            </a:extLst>
          </p:cNvPr>
          <p:cNvSpPr/>
          <p:nvPr/>
        </p:nvSpPr>
        <p:spPr>
          <a:xfrm>
            <a:off x="6471140" y="2091187"/>
            <a:ext cx="3367626" cy="2956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u="sng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資訊</a:t>
            </a:r>
            <a:r>
              <a:rPr lang="en-US" altLang="zh-TW" sz="3200" u="sng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  <a:r>
              <a:rPr lang="zh-TW" altLang="en-US" sz="3200" u="sng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王定洋</a:t>
            </a:r>
            <a:endParaRPr lang="en-US" altLang="zh-TW" sz="3200" u="sng" spc="300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台語</a:t>
            </a:r>
            <a:r>
              <a:rPr lang="en-US" altLang="zh-TW" sz="3200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  <a:r>
              <a:rPr lang="zh-TW" altLang="en-US" sz="3200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黃熒喬</a:t>
            </a:r>
            <a:endParaRPr lang="en-US" altLang="zh-TW" sz="3200" spc="300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音樂</a:t>
            </a:r>
            <a:r>
              <a:rPr lang="en-US" altLang="zh-TW" sz="3200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  <a:r>
              <a:rPr lang="zh-TW" altLang="en-US" sz="3200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陳虹燕</a:t>
            </a:r>
            <a:endParaRPr lang="en-US" altLang="zh-TW" sz="3200" spc="300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u="sng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美勞</a:t>
            </a:r>
            <a:r>
              <a:rPr lang="en-US" altLang="zh-TW" sz="3200" u="sng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  <a:r>
              <a:rPr lang="zh-TW" altLang="en-US" sz="3200" u="sng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陳燕玲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BB2A774-5C93-42D4-91A0-AF4F06E2C8AD}"/>
              </a:ext>
            </a:extLst>
          </p:cNvPr>
          <p:cNvSpPr txBox="1"/>
          <p:nvPr/>
        </p:nvSpPr>
        <p:spPr>
          <a:xfrm>
            <a:off x="618220" y="409098"/>
            <a:ext cx="7233137" cy="755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科任老師介紹</a:t>
            </a:r>
            <a:r>
              <a:rPr lang="en-US" altLang="zh-TW" sz="3200" spc="3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2213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0C55E31-01CA-43F1-AE5D-5F3846A2EB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5" t="53811" r="14582" b="16696"/>
          <a:stretch/>
        </p:blipFill>
        <p:spPr>
          <a:xfrm>
            <a:off x="519952" y="-61285"/>
            <a:ext cx="11008659" cy="691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61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4975" y="229890"/>
            <a:ext cx="12192000" cy="648831"/>
          </a:xfrm>
        </p:spPr>
        <p:txBody>
          <a:bodyPr>
            <a:noAutofit/>
          </a:bodyPr>
          <a:lstStyle/>
          <a:p>
            <a:r>
              <a:rPr lang="zh-TW" altLang="en-US" b="1" dirty="0"/>
              <a:t>六上 </a:t>
            </a:r>
            <a:r>
              <a:rPr lang="en-US" altLang="zh-TW" b="1" dirty="0"/>
              <a:t>[</a:t>
            </a:r>
            <a:r>
              <a:rPr lang="zh-TW" altLang="en-US" b="1" dirty="0"/>
              <a:t>英語課</a:t>
            </a:r>
            <a:r>
              <a:rPr lang="en-US" altLang="zh-TW" b="1" dirty="0"/>
              <a:t>] </a:t>
            </a:r>
            <a:r>
              <a:rPr lang="zh-TW" altLang="en-US" b="1" dirty="0"/>
              <a:t>上課重點       </a:t>
            </a:r>
            <a:r>
              <a:rPr lang="zh-TW" altLang="en-US" sz="3200" b="1" dirty="0"/>
              <a:t>英語老師</a:t>
            </a:r>
            <a:r>
              <a:rPr lang="en-US" altLang="zh-TW" sz="3200" b="1" dirty="0"/>
              <a:t>:</a:t>
            </a:r>
            <a:r>
              <a:rPr lang="zh-TW" altLang="en-US" sz="3200" b="1" dirty="0"/>
              <a:t>  </a:t>
            </a:r>
            <a:r>
              <a:rPr lang="en-US" altLang="zh-TW" sz="3200" b="1" dirty="0"/>
              <a:t> </a:t>
            </a:r>
            <a:r>
              <a:rPr lang="zh-TW" altLang="en-US" sz="3200" b="1" dirty="0"/>
              <a:t>李佳雯 陳麗珍</a:t>
            </a:r>
            <a:r>
              <a:rPr lang="zh-TW" altLang="en-US" sz="3200" b="1" dirty="0">
                <a:solidFill>
                  <a:schemeClr val="bg1"/>
                </a:solidFill>
              </a:rPr>
              <a:t>張美陽 </a:t>
            </a:r>
            <a:r>
              <a:rPr lang="en-US" altLang="zh-TW" sz="3200" b="1" dirty="0">
                <a:solidFill>
                  <a:schemeClr val="bg1"/>
                </a:solidFill>
              </a:rPr>
              <a:t>Cher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</p:nvPr>
        </p:nvGraphicFramePr>
        <p:xfrm>
          <a:off x="313708" y="5194281"/>
          <a:ext cx="11502045" cy="1470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3884">
                  <a:extLst>
                    <a:ext uri="{9D8B030D-6E8A-4147-A177-3AD203B41FA5}">
                      <a16:colId xmlns:a16="http://schemas.microsoft.com/office/drawing/2014/main" val="15128419"/>
                    </a:ext>
                  </a:extLst>
                </a:gridCol>
                <a:gridCol w="9263235">
                  <a:extLst>
                    <a:ext uri="{9D8B030D-6E8A-4147-A177-3AD203B41FA5}">
                      <a16:colId xmlns:a16="http://schemas.microsoft.com/office/drawing/2014/main" val="607028764"/>
                    </a:ext>
                  </a:extLst>
                </a:gridCol>
                <a:gridCol w="1134926">
                  <a:extLst>
                    <a:ext uri="{9D8B030D-6E8A-4147-A177-3AD203B41FA5}">
                      <a16:colId xmlns:a16="http://schemas.microsoft.com/office/drawing/2014/main" val="586764772"/>
                    </a:ext>
                  </a:extLst>
                </a:gridCol>
              </a:tblGrid>
              <a:tr h="43140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/>
                        <a:t>1</a:t>
                      </a:r>
                      <a:endParaRPr lang="zh-TW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/>
                        <a:t>Class</a:t>
                      </a:r>
                      <a:r>
                        <a:rPr lang="zh-TW" altLang="en-US" sz="2400" b="1" dirty="0">
                          <a:solidFill>
                            <a:srgbClr val="0070C0"/>
                          </a:solidFill>
                        </a:rPr>
                        <a:t>上課表現  </a:t>
                      </a:r>
                      <a:r>
                        <a:rPr lang="en-US" altLang="zh-TW" sz="2400" b="1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zh-TW" altLang="en-US" sz="2400" b="1" dirty="0">
                          <a:solidFill>
                            <a:schemeClr val="bg1"/>
                          </a:solidFill>
                        </a:rPr>
                        <a:t>口試</a:t>
                      </a:r>
                      <a:r>
                        <a:rPr lang="en-US" altLang="zh-TW" sz="2400" b="1" dirty="0">
                          <a:solidFill>
                            <a:schemeClr val="bg1"/>
                          </a:solidFill>
                        </a:rPr>
                        <a:t>20%</a:t>
                      </a:r>
                      <a:r>
                        <a:rPr lang="zh-TW" altLang="en-US" sz="2400" b="1" dirty="0">
                          <a:solidFill>
                            <a:schemeClr val="bg1"/>
                          </a:solidFill>
                        </a:rPr>
                        <a:t>紙筆</a:t>
                      </a:r>
                      <a:r>
                        <a:rPr lang="en-US" altLang="zh-TW" sz="2400" b="1" dirty="0">
                          <a:solidFill>
                            <a:schemeClr val="bg1"/>
                          </a:solidFill>
                        </a:rPr>
                        <a:t>10%</a:t>
                      </a:r>
                      <a:r>
                        <a:rPr lang="zh-TW" altLang="en-US" sz="2400" b="1" dirty="0">
                          <a:solidFill>
                            <a:schemeClr val="bg1"/>
                          </a:solidFill>
                        </a:rPr>
                        <a:t>作業</a:t>
                      </a:r>
                      <a:r>
                        <a:rPr lang="en-US" altLang="zh-TW" sz="2400" b="1" dirty="0">
                          <a:solidFill>
                            <a:schemeClr val="bg1"/>
                          </a:solidFill>
                        </a:rPr>
                        <a:t>10%</a:t>
                      </a:r>
                      <a:r>
                        <a:rPr lang="zh-TW" altLang="en-US" sz="2400" b="1" dirty="0">
                          <a:solidFill>
                            <a:schemeClr val="bg1"/>
                          </a:solidFill>
                        </a:rPr>
                        <a:t>實踐</a:t>
                      </a:r>
                      <a:r>
                        <a:rPr lang="en-US" altLang="zh-TW" sz="2400" b="1" dirty="0">
                          <a:solidFill>
                            <a:schemeClr val="bg1"/>
                          </a:solidFill>
                        </a:rPr>
                        <a:t>10%)</a:t>
                      </a:r>
                      <a:endParaRPr lang="zh-TW" alt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371816"/>
                  </a:ext>
                </a:extLst>
              </a:tr>
              <a:tr h="49727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/>
                        <a:t>2</a:t>
                      </a:r>
                      <a:endParaRPr lang="zh-TW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/>
                        <a:t>1</a:t>
                      </a:r>
                      <a:r>
                        <a:rPr lang="en-US" altLang="zh-TW" sz="2400" b="1" baseline="30000" dirty="0"/>
                        <a:t>st</a:t>
                      </a:r>
                      <a:r>
                        <a:rPr lang="en-US" altLang="zh-TW" sz="2400" b="1" dirty="0"/>
                        <a:t> Test </a:t>
                      </a:r>
                      <a:r>
                        <a:rPr lang="zh-TW" altLang="en-US" sz="2400" b="1" dirty="0"/>
                        <a:t>第一次成績考查 </a:t>
                      </a:r>
                      <a:r>
                        <a:rPr lang="en-US" altLang="zh-TW" sz="2400" b="1" dirty="0"/>
                        <a:t>(Written Test </a:t>
                      </a:r>
                      <a:r>
                        <a:rPr lang="zh-TW" altLang="en-US" sz="2400" b="1" dirty="0">
                          <a:solidFill>
                            <a:schemeClr val="tx1"/>
                          </a:solidFill>
                        </a:rPr>
                        <a:t>筆試</a:t>
                      </a:r>
                      <a:r>
                        <a:rPr lang="en-US" altLang="zh-TW" sz="2400" b="1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TW" alt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</a:rPr>
                        <a:t>25%</a:t>
                      </a:r>
                      <a:endParaRPr lang="zh-TW" alt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341075"/>
                  </a:ext>
                </a:extLst>
              </a:tr>
              <a:tr h="51644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/>
                        <a:t>3</a:t>
                      </a:r>
                      <a:endParaRPr lang="zh-TW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/>
                        <a:t>2</a:t>
                      </a:r>
                      <a:r>
                        <a:rPr lang="en-US" altLang="zh-TW" sz="2400" b="1" baseline="30000" dirty="0"/>
                        <a:t>nd</a:t>
                      </a:r>
                      <a:r>
                        <a:rPr lang="en-US" altLang="zh-TW" sz="2400" b="1" dirty="0"/>
                        <a:t> Test</a:t>
                      </a:r>
                      <a:r>
                        <a:rPr lang="zh-TW" altLang="en-US" sz="2400" b="1" dirty="0"/>
                        <a:t> 第二次成績考查 </a:t>
                      </a:r>
                      <a:r>
                        <a:rPr lang="en-US" altLang="zh-TW" sz="2400" b="1" dirty="0"/>
                        <a:t>(Written Test </a:t>
                      </a:r>
                      <a:r>
                        <a:rPr lang="zh-TW" altLang="en-US" sz="2400" b="1" dirty="0">
                          <a:solidFill>
                            <a:schemeClr val="tx1"/>
                          </a:solidFill>
                        </a:rPr>
                        <a:t>筆試</a:t>
                      </a:r>
                      <a:r>
                        <a:rPr lang="en-US" altLang="zh-TW" sz="2400" b="1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TW" alt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</a:rPr>
                        <a:t>25%</a:t>
                      </a:r>
                      <a:endParaRPr lang="zh-TW" alt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384176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313708" y="4570463"/>
          <a:ext cx="11502045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2045">
                  <a:extLst>
                    <a:ext uri="{9D8B030D-6E8A-4147-A177-3AD203B41FA5}">
                      <a16:colId xmlns:a16="http://schemas.microsoft.com/office/drawing/2014/main" val="42484524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英語學期成績評定方式 </a:t>
                      </a:r>
                      <a:r>
                        <a:rPr lang="en-US" altLang="zh-TW" sz="2800" dirty="0"/>
                        <a:t>Grading </a:t>
                      </a:r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392932"/>
                  </a:ext>
                </a:extLst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44978" y="775297"/>
          <a:ext cx="11502044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4977">
                  <a:extLst>
                    <a:ext uri="{9D8B030D-6E8A-4147-A177-3AD203B41FA5}">
                      <a16:colId xmlns:a16="http://schemas.microsoft.com/office/drawing/2014/main" val="1629995936"/>
                    </a:ext>
                  </a:extLst>
                </a:gridCol>
                <a:gridCol w="2806045">
                  <a:extLst>
                    <a:ext uri="{9D8B030D-6E8A-4147-A177-3AD203B41FA5}">
                      <a16:colId xmlns:a16="http://schemas.microsoft.com/office/drawing/2014/main" val="2015760288"/>
                    </a:ext>
                  </a:extLst>
                </a:gridCol>
                <a:gridCol w="2875511">
                  <a:extLst>
                    <a:ext uri="{9D8B030D-6E8A-4147-A177-3AD203B41FA5}">
                      <a16:colId xmlns:a16="http://schemas.microsoft.com/office/drawing/2014/main" val="4225397597"/>
                    </a:ext>
                  </a:extLst>
                </a:gridCol>
                <a:gridCol w="2875511">
                  <a:extLst>
                    <a:ext uri="{9D8B030D-6E8A-4147-A177-3AD203B41FA5}">
                      <a16:colId xmlns:a16="http://schemas.microsoft.com/office/drawing/2014/main" val="1908775754"/>
                    </a:ext>
                  </a:extLst>
                </a:gridCol>
              </a:tblGrid>
              <a:tr h="68216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1" i="0" dirty="0"/>
                        <a:t>課   本</a:t>
                      </a:r>
                      <a:endParaRPr lang="zh-TW" altLang="en-US" sz="4000" i="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4000" b="1" i="0" dirty="0"/>
                        <a:t>補                充</a:t>
                      </a:r>
                      <a:endParaRPr lang="zh-TW" altLang="en-US" sz="4000" i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487025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313709" y="1640171"/>
          <a:ext cx="11502044" cy="2792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246">
                  <a:extLst>
                    <a:ext uri="{9D8B030D-6E8A-4147-A177-3AD203B41FA5}">
                      <a16:colId xmlns:a16="http://schemas.microsoft.com/office/drawing/2014/main" val="3296187094"/>
                    </a:ext>
                  </a:extLst>
                </a:gridCol>
                <a:gridCol w="2774776">
                  <a:extLst>
                    <a:ext uri="{9D8B030D-6E8A-4147-A177-3AD203B41FA5}">
                      <a16:colId xmlns:a16="http://schemas.microsoft.com/office/drawing/2014/main" val="3019731204"/>
                    </a:ext>
                  </a:extLst>
                </a:gridCol>
                <a:gridCol w="2875511">
                  <a:extLst>
                    <a:ext uri="{9D8B030D-6E8A-4147-A177-3AD203B41FA5}">
                      <a16:colId xmlns:a16="http://schemas.microsoft.com/office/drawing/2014/main" val="149590432"/>
                    </a:ext>
                  </a:extLst>
                </a:gridCol>
                <a:gridCol w="2875511">
                  <a:extLst>
                    <a:ext uri="{9D8B030D-6E8A-4147-A177-3AD203B41FA5}">
                      <a16:colId xmlns:a16="http://schemas.microsoft.com/office/drawing/2014/main" val="761046241"/>
                    </a:ext>
                  </a:extLst>
                </a:gridCol>
              </a:tblGrid>
              <a:tr h="1195092">
                <a:tc>
                  <a:txBody>
                    <a:bodyPr/>
                    <a:lstStyle/>
                    <a:p>
                      <a:r>
                        <a:rPr lang="en-US" altLang="zh-TW" sz="2800" b="1" dirty="0"/>
                        <a:t>Dino</a:t>
                      </a:r>
                      <a:r>
                        <a:rPr lang="zh-TW" altLang="en-US" sz="2800" b="1" dirty="0"/>
                        <a:t> </a:t>
                      </a:r>
                      <a:r>
                        <a:rPr lang="en-US" altLang="zh-TW" sz="2800" b="1" dirty="0"/>
                        <a:t>9</a:t>
                      </a:r>
                    </a:p>
                    <a:p>
                      <a:endParaRPr lang="en-US" altLang="zh-TW" sz="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/>
                        <a:t>閱讀</a:t>
                      </a:r>
                      <a:r>
                        <a:rPr lang="en-US" altLang="zh-TW" sz="2800" b="1" dirty="0"/>
                        <a:t>:</a:t>
                      </a:r>
                    </a:p>
                    <a:p>
                      <a:r>
                        <a:rPr lang="zh-TW" altLang="en-US" sz="2400" b="1" dirty="0"/>
                        <a:t>布可星球英語繪本</a:t>
                      </a:r>
                      <a:r>
                        <a:rPr lang="en-US" altLang="zh-TW" sz="2400" b="1" dirty="0"/>
                        <a:t>-</a:t>
                      </a:r>
                      <a:r>
                        <a:rPr lang="zh-TW" altLang="en-US" sz="2400" b="1" dirty="0"/>
                        <a:t>高</a:t>
                      </a:r>
                      <a:r>
                        <a:rPr lang="zh-TW" altLang="en-US" sz="2400" b="1"/>
                        <a:t>年級 </a:t>
                      </a:r>
                      <a:endParaRPr lang="zh-TW" alt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聽力</a:t>
                      </a:r>
                      <a:r>
                        <a:rPr lang="en-US" altLang="zh-TW" sz="2400" dirty="0"/>
                        <a:t>: </a:t>
                      </a:r>
                    </a:p>
                    <a:p>
                      <a:r>
                        <a:rPr lang="en-US" altLang="zh-TW" sz="2400" dirty="0" err="1"/>
                        <a:t>ICRT</a:t>
                      </a:r>
                      <a:r>
                        <a:rPr lang="en-US" altLang="zh-TW" sz="2400" dirty="0"/>
                        <a:t> News for Kids  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/>
                        <a:t>情意</a:t>
                      </a:r>
                      <a:r>
                        <a:rPr lang="en-US" altLang="zh-TW" sz="2400" b="1" dirty="0"/>
                        <a:t>: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/>
                        <a:t>英語歌曲</a:t>
                      </a:r>
                      <a:endParaRPr lang="zh-TW" altLang="en-US" sz="2400" dirty="0"/>
                    </a:p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956674"/>
                  </a:ext>
                </a:extLst>
              </a:tr>
              <a:tr h="1542980">
                <a:tc>
                  <a:txBody>
                    <a:bodyPr/>
                    <a:lstStyle/>
                    <a:p>
                      <a:endParaRPr lang="en-US" altLang="zh-TW" dirty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491062"/>
                  </a:ext>
                </a:extLst>
              </a:tr>
            </a:tbl>
          </a:graphicData>
        </a:graphic>
      </p:graphicFrame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539" y="3036501"/>
            <a:ext cx="2887957" cy="114351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19271"/>
            <a:ext cx="2796005" cy="133232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4"/>
          <a:srcRect t="3070" b="16478"/>
          <a:stretch/>
        </p:blipFill>
        <p:spPr>
          <a:xfrm>
            <a:off x="1016013" y="2796135"/>
            <a:ext cx="1459228" cy="157043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787492E-665A-4FA0-AFA3-7F99DA0C1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3957" y="3052288"/>
            <a:ext cx="2720911" cy="121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04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3466" y="589084"/>
            <a:ext cx="10669424" cy="1284507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/>
              <a:t>六年級閩南語科上課重點 </a:t>
            </a:r>
            <a:r>
              <a:rPr lang="en-US" altLang="zh-TW" sz="3100" dirty="0"/>
              <a:t>601.602.603.604.605.606.607</a:t>
            </a:r>
            <a:br>
              <a:rPr lang="en-US" altLang="zh-TW" sz="4800" dirty="0"/>
            </a:br>
            <a:r>
              <a:rPr lang="zh-TW" altLang="en-US" sz="3200" dirty="0"/>
              <a:t>閩南語老師</a:t>
            </a:r>
            <a:r>
              <a:rPr lang="en-US" altLang="zh-TW" sz="3200" dirty="0"/>
              <a:t>:</a:t>
            </a:r>
            <a:r>
              <a:rPr lang="zh-TW" altLang="en-US" sz="3200" dirty="0"/>
              <a:t>黃嫈喬         </a:t>
            </a:r>
            <a:r>
              <a:rPr lang="en-US" altLang="zh-TW" sz="3200" dirty="0"/>
              <a:t>112</a:t>
            </a:r>
            <a:r>
              <a:rPr lang="zh-TW" altLang="en-US" sz="3200" dirty="0"/>
              <a:t>學年閩語線上教室代碼</a:t>
            </a:r>
            <a:r>
              <a:rPr lang="en-US" altLang="zh-TW" dirty="0" err="1">
                <a:latin typeface="Bahnschrift Light SemiCondensed" panose="020B0502040204020203" pitchFamily="34" charset="0"/>
                <a:cs typeface="Arial" panose="020B0604020202020204" pitchFamily="34" charset="0"/>
              </a:rPr>
              <a:t>qcm3bgb</a:t>
            </a:r>
            <a:endParaRPr lang="zh-TW" altLang="en-US" sz="3200" dirty="0"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sz="half" idx="1"/>
          </p:nvPr>
        </p:nvGraphicFramePr>
        <p:xfrm>
          <a:off x="615462" y="2014615"/>
          <a:ext cx="5547899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7899">
                  <a:extLst>
                    <a:ext uri="{9D8B030D-6E8A-4147-A177-3AD203B41FA5}">
                      <a16:colId xmlns:a16="http://schemas.microsoft.com/office/drawing/2014/main" val="1549902785"/>
                    </a:ext>
                  </a:extLst>
                </a:gridCol>
              </a:tblGrid>
              <a:tr h="579566">
                <a:tc>
                  <a:txBody>
                    <a:bodyPr/>
                    <a:lstStyle/>
                    <a:p>
                      <a:r>
                        <a:rPr lang="zh-TW" altLang="en-US" sz="3600" dirty="0"/>
                        <a:t>閩南語學期成績評量方式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418921"/>
                  </a:ext>
                </a:extLst>
              </a:tr>
              <a:tr h="2897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u="sng" dirty="0"/>
                        <a:t>一、</a:t>
                      </a:r>
                      <a:r>
                        <a:rPr lang="zh-TW" altLang="en-US" sz="3600" u="sng" dirty="0"/>
                        <a:t>上課表現</a:t>
                      </a:r>
                      <a:r>
                        <a:rPr lang="en-US" altLang="zh-TW" sz="3600" u="sng" dirty="0"/>
                        <a:t>40%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u="none" dirty="0"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（</a:t>
                      </a:r>
                      <a:r>
                        <a:rPr lang="zh-TW" altLang="en-US" sz="2400" u="none" dirty="0"/>
                        <a:t>守時、小組合作和課本小考</a:t>
                      </a:r>
                      <a:r>
                        <a:rPr lang="en-US" altLang="zh-TW" sz="2400" u="none" dirty="0">
                          <a:latin typeface="新細明體" panose="02020500000000000000" pitchFamily="18" charset="-120"/>
                          <a:ea typeface="+mn-ea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u="sng" dirty="0"/>
                        <a:t>二、</a:t>
                      </a:r>
                      <a:r>
                        <a:rPr lang="zh-TW" altLang="en-US" sz="3600" u="sng" dirty="0"/>
                        <a:t>期中口說</a:t>
                      </a:r>
                      <a:r>
                        <a:rPr lang="en-US" altLang="zh-TW" sz="3600" u="sng" dirty="0"/>
                        <a:t>30%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u="none" dirty="0"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（自選第一課或者第二課</a:t>
                      </a:r>
                      <a:r>
                        <a:rPr lang="zh-TW" altLang="en-US" sz="2400" dirty="0"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課文，</a:t>
                      </a:r>
                      <a:endParaRPr lang="en-US" altLang="zh-TW" sz="2400" dirty="0"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    </a:t>
                      </a:r>
                      <a:r>
                        <a:rPr lang="zh-TW" altLang="en-US" sz="2400" dirty="0"/>
                        <a:t>上課時唸給老師聽</a:t>
                      </a:r>
                      <a:r>
                        <a:rPr lang="en-US" altLang="zh-TW" sz="2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u="sng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三、</a:t>
                      </a:r>
                      <a:r>
                        <a:rPr lang="zh-TW" altLang="en-US" sz="3600" u="sng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期末口說</a:t>
                      </a:r>
                      <a:r>
                        <a:rPr lang="en-US" altLang="zh-TW" sz="3600" u="sng" dirty="0"/>
                        <a:t>30%</a:t>
                      </a:r>
                      <a:endParaRPr lang="en-US" altLang="zh-TW" sz="3600" b="1" u="sng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（期末</a:t>
                      </a:r>
                      <a:r>
                        <a:rPr lang="en-US" altLang="zh-TW" sz="2400" dirty="0"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-----</a:t>
                      </a:r>
                      <a:r>
                        <a:rPr lang="zh-TW" altLang="en-US" sz="2400" dirty="0"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自選課文與期中不重複</a:t>
                      </a:r>
                      <a:r>
                        <a:rPr lang="en-US" altLang="zh-TW" sz="2400" dirty="0">
                          <a:latin typeface="新細明體" panose="02020500000000000000" pitchFamily="18" charset="-120"/>
                          <a:ea typeface="+mn-ea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894123"/>
                  </a:ext>
                </a:extLst>
              </a:tr>
              <a:tr h="469173">
                <a:tc>
                  <a:txBody>
                    <a:bodyPr/>
                    <a:lstStyle/>
                    <a:p>
                      <a:pPr algn="ctr"/>
                      <a:endParaRPr lang="en-US" altLang="zh-TW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078274"/>
                  </a:ext>
                </a:extLst>
              </a:tr>
            </a:tbl>
          </a:graphicData>
        </a:graphic>
      </p:graphicFrame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" t="5434" r="5168" b="4605"/>
          <a:stretch/>
        </p:blipFill>
        <p:spPr>
          <a:xfrm rot="5400000">
            <a:off x="5486964" y="2691012"/>
            <a:ext cx="3902608" cy="2549815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66561" y="1699684"/>
            <a:ext cx="2091398" cy="272126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6654" y="3650989"/>
            <a:ext cx="1811211" cy="272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20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3923" y="1841988"/>
            <a:ext cx="8695101" cy="4655527"/>
          </a:xfrm>
        </p:spPr>
        <p:txBody>
          <a:bodyPr>
            <a:normAutofit fontScale="90000"/>
          </a:bodyPr>
          <a:lstStyle/>
          <a:p>
            <a:pPr algn="l">
              <a:lnSpc>
                <a:spcPts val="3500"/>
              </a:lnSpc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根據不同年級進行認譜與音感教學。</a:t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培養個人歌唱的基本能力，養成與人合唱的興趣與能力。</a:t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演奏教學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高音直笛吹奏。</a:t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進行欣賞教學：中年級對不同形式、不同音色的中、外聲樂曲和器樂曲有更深入的聆賞；高年級進入大型規模的聲樂曲、器樂合奏以及二者綜合的作品，並加入更多欣賞的元素。</a:t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評量方式：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a-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歌曲演唱     </a:t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b-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高音直笛吹奏</a:t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c-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平時成績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包含◆學用品攜帶齊全來上課</a:t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◆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課堂上書寫練習及隨堂測驗</a:t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2070" y="182443"/>
            <a:ext cx="5290271" cy="624252"/>
          </a:xfrm>
        </p:spPr>
        <p:txBody>
          <a:bodyPr>
            <a:noAutofit/>
          </a:bodyPr>
          <a:lstStyle/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 音樂課程介紹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653455" y="958365"/>
            <a:ext cx="312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授課教師：陳虹燕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739" y="2256018"/>
            <a:ext cx="1717500" cy="229051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75054" y="4705533"/>
            <a:ext cx="2281602" cy="171120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963" y="46007"/>
            <a:ext cx="1751764" cy="233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6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45AF69-C85A-4E6D-B53B-FCF06BA91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89" y="569674"/>
            <a:ext cx="9404723" cy="1400530"/>
          </a:xfrm>
        </p:spPr>
        <p:txBody>
          <a:bodyPr/>
          <a:lstStyle/>
          <a:p>
            <a:r>
              <a:rPr lang="zh-TW" altLang="en-US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六年級上課方式</a:t>
            </a:r>
            <a:r>
              <a:rPr lang="en-US" altLang="zh-TW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  <a:endParaRPr lang="zh-TW" altLang="en-US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F4F652-79E6-48AC-9F91-6289CA94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95" y="1568825"/>
            <a:ext cx="4634099" cy="140053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著重於</a:t>
            </a:r>
            <a:r>
              <a:rPr lang="zh-TW" altLang="en-US" sz="2800" dirty="0">
                <a:solidFill>
                  <a:srgbClr val="FFFF00"/>
                </a:solidFill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統整</a:t>
            </a:r>
            <a:r>
              <a:rPr lang="zh-TW" altLang="en-US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及</a:t>
            </a:r>
            <a:r>
              <a:rPr lang="zh-TW" altLang="en-US" sz="2800" dirty="0">
                <a:solidFill>
                  <a:srgbClr val="FFFF00"/>
                </a:solidFill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發表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F0B7F6F-0E89-427E-8C6B-61349E3E0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636" y="4646767"/>
            <a:ext cx="3110104" cy="175114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B7F3ABA-8106-4DC7-895A-9AF99A3FD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318" y="4646768"/>
            <a:ext cx="3110103" cy="175114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FADEC58-DCF3-4B61-A2B1-71FB41FC9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7" y="4654139"/>
            <a:ext cx="3110102" cy="1751143"/>
          </a:xfrm>
          <a:prstGeom prst="rect">
            <a:avLst/>
          </a:prstGeom>
        </p:spPr>
      </p:pic>
      <p:pic>
        <p:nvPicPr>
          <p:cNvPr id="11" name="22710f66-5ee7-4b5a-a9be-3a2013e7c065">
            <a:hlinkClick r:id="" action="ppaction://media"/>
            <a:extLst>
              <a:ext uri="{FF2B5EF4-FFF2-40B4-BE49-F238E27FC236}">
                <a16:creationId xmlns:a16="http://schemas.microsoft.com/office/drawing/2014/main" id="{06B05122-FE35-4E3B-B08D-0439C4EEC8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4547" y="384021"/>
            <a:ext cx="7046864" cy="396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1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45AF69-C85A-4E6D-B53B-FCF06BA91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科技融入教學</a:t>
            </a:r>
            <a:r>
              <a:rPr lang="en-US" altLang="zh-TW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/</a:t>
            </a:r>
            <a:r>
              <a:rPr lang="zh-TW" altLang="en-US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多媒體課程</a:t>
            </a:r>
            <a:r>
              <a:rPr lang="en-US" altLang="zh-TW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  <a:endParaRPr lang="zh-TW" altLang="en-US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F4F652-79E6-48AC-9F91-6289CA94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500" y="1207873"/>
            <a:ext cx="7090429" cy="140053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每兩週借用一次平板作為上課輔助用具。</a:t>
            </a:r>
            <a:endParaRPr lang="zh-TW" altLang="en-US" sz="2800" dirty="0">
              <a:solidFill>
                <a:srgbClr val="FFFF00"/>
              </a:solidFill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FBF7E73-DCF9-44F2-9DF8-35D9DCA38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77" y="1993223"/>
            <a:ext cx="3834844" cy="215901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D734FB5-3A21-4113-A091-98057B84E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" y="4413401"/>
            <a:ext cx="3889285" cy="218772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6E9689E-1F6C-4F0D-B3FB-3CFD9A8E4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517" y="4413401"/>
            <a:ext cx="4145195" cy="233167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E62CB78-0553-4B04-9B98-BFB6BB8E2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517" y="104403"/>
            <a:ext cx="4145195" cy="414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29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45AF69-C85A-4E6D-B53B-FCF06BA91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運動日成效</a:t>
            </a:r>
            <a:r>
              <a:rPr lang="en-US" altLang="zh-TW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:</a:t>
            </a:r>
            <a:endParaRPr lang="zh-TW" altLang="en-US" dirty="0"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F4F652-79E6-48AC-9F91-6289CA94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500" y="1207873"/>
            <a:ext cx="7834500" cy="140053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2800" dirty="0">
                <a:latin typeface="Gen Jyuu Gothic Medium" panose="020B0402020203020207" pitchFamily="34" charset="-120"/>
                <a:ea typeface="Gen Jyuu Gothic Medium" panose="020B0402020203020207" pitchFamily="34" charset="-120"/>
                <a:cs typeface="Gen Jyuu Gothic Medium" panose="020B0402020203020207" pitchFamily="34" charset="-120"/>
              </a:rPr>
              <a:t>培養運動習慣及搭配健康飲食，體能有明顯進步。</a:t>
            </a:r>
            <a:endParaRPr lang="zh-TW" altLang="en-US" sz="2800" dirty="0">
              <a:solidFill>
                <a:srgbClr val="FFFF00"/>
              </a:solidFill>
              <a:latin typeface="Gen Jyuu Gothic Medium" panose="020B0402020203020207" pitchFamily="34" charset="-120"/>
              <a:ea typeface="Gen Jyuu Gothic Medium" panose="020B0402020203020207" pitchFamily="34" charset="-120"/>
              <a:cs typeface="Gen Jyuu Gothic Medium" panose="020B0402020203020207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DA9DB37-2770-4DD8-809C-511678A08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2020982"/>
            <a:ext cx="3961983" cy="222861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61E1FFC-E6DD-43C8-ADE4-E3EE28D1C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4411562"/>
            <a:ext cx="3961983" cy="222861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22F9B38-FD01-439B-BC4E-A70C7E522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601" y="1180054"/>
            <a:ext cx="3084069" cy="547743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9749BBF-73A3-4E88-9421-295B84652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96" y="2020982"/>
            <a:ext cx="3961985" cy="222861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C77CD6D-1F3E-4BBC-8DA1-6B7E72431F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1" b="10406"/>
          <a:stretch/>
        </p:blipFill>
        <p:spPr>
          <a:xfrm>
            <a:off x="4849894" y="4411562"/>
            <a:ext cx="3961982" cy="224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412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離子">
  <a:themeElements>
    <a:clrScheme name="離子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離子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離子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435</TotalTime>
  <Words>614</Words>
  <Application>Microsoft Office PowerPoint</Application>
  <PresentationFormat>寬螢幕</PresentationFormat>
  <Paragraphs>79</Paragraphs>
  <Slides>14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14</vt:i4>
      </vt:variant>
    </vt:vector>
  </HeadingPairs>
  <TitlesOfParts>
    <vt:vector size="34" baseType="lpstr">
      <vt:lpstr>Gen Jyuu Gothic Medium</vt:lpstr>
      <vt:lpstr>Gen Jyuu Gothic P Bold</vt:lpstr>
      <vt:lpstr>Gen Jyuu Gothic P Medium</vt:lpstr>
      <vt:lpstr>清松手寫體2</vt:lpstr>
      <vt:lpstr>新細明體</vt:lpstr>
      <vt:lpstr>新細明體</vt:lpstr>
      <vt:lpstr>標楷體</vt:lpstr>
      <vt:lpstr>Arial</vt:lpstr>
      <vt:lpstr>Bahnschrift Light SemiCondensed</vt:lpstr>
      <vt:lpstr>Calibri</vt:lpstr>
      <vt:lpstr>Calibri Light</vt:lpstr>
      <vt:lpstr>Century Gothic</vt:lpstr>
      <vt:lpstr>Garamond</vt:lpstr>
      <vt:lpstr>MS Shell Dlg 2</vt:lpstr>
      <vt:lpstr>Wingdings</vt:lpstr>
      <vt:lpstr>Wingdings 3</vt:lpstr>
      <vt:lpstr>離子</vt:lpstr>
      <vt:lpstr>Office 佈景主題</vt:lpstr>
      <vt:lpstr>有機</vt:lpstr>
      <vt:lpstr>Madison</vt:lpstr>
      <vt:lpstr>歡迎蒞臨602班親會</vt:lpstr>
      <vt:lpstr>PowerPoint 簡報</vt:lpstr>
      <vt:lpstr>PowerPoint 簡報</vt:lpstr>
      <vt:lpstr>六上 [英語課] 上課重點       英語老師:   李佳雯 陳麗珍張美陽 Cher</vt:lpstr>
      <vt:lpstr>六年級閩南語科上課重點 601.602.603.604.605.606.607 閩南語老師:黃嫈喬         112學年閩語線上教室代碼qcm3bgb</vt:lpstr>
      <vt:lpstr>1.根據不同年級進行認譜與音感教學。 2.培養個人歌唱的基本能力，養成與人合唱的興趣與能力。 3.演奏教學—高音直笛吹奏。 4.進行欣賞教學：中年級對不同形式、不同音色的中、外聲樂曲和器樂曲有更深入的聆賞；高年級進入大型規模的聲樂曲、器樂合奏以及二者綜合的作品，並加入更多欣賞的元素。 5評量方式：a-歌曲演唱                 b-高音直笛吹奏            c-平時成績~包含◆學用品攜帶齊全來上課                           ◆課堂上書寫練習及隨堂測驗                           </vt:lpstr>
      <vt:lpstr>六年級上課方式:</vt:lpstr>
      <vt:lpstr>科技融入教學/多媒體課程:</vt:lpstr>
      <vt:lpstr>運動日成效:</vt:lpstr>
      <vt:lpstr>六年級畢業注意事項:</vt:lpstr>
      <vt:lpstr>六年級畢業注意事項:</vt:lpstr>
      <vt:lpstr>班費紀錄:</vt:lpstr>
      <vt:lpstr>登革熱防治辦法:</vt:lpstr>
      <vt:lpstr>聯絡資訊: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歡迎蒞臨602班親會</dc:title>
  <dc:creator>Roki</dc:creator>
  <cp:lastModifiedBy>Roki</cp:lastModifiedBy>
  <cp:revision>35</cp:revision>
  <dcterms:created xsi:type="dcterms:W3CDTF">2023-09-08T02:33:18Z</dcterms:created>
  <dcterms:modified xsi:type="dcterms:W3CDTF">2023-09-15T05:15:16Z</dcterms:modified>
</cp:coreProperties>
</file>