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78" r:id="rId6"/>
    <p:sldId id="262" r:id="rId7"/>
    <p:sldId id="279" r:id="rId8"/>
    <p:sldId id="263" r:id="rId9"/>
    <p:sldId id="280" r:id="rId10"/>
    <p:sldId id="264" r:id="rId11"/>
    <p:sldId id="281" r:id="rId12"/>
    <p:sldId id="265" r:id="rId13"/>
    <p:sldId id="282" r:id="rId14"/>
    <p:sldId id="266" r:id="rId15"/>
    <p:sldId id="298" r:id="rId16"/>
    <p:sldId id="283" r:id="rId17"/>
    <p:sldId id="296" r:id="rId18"/>
    <p:sldId id="267" r:id="rId19"/>
    <p:sldId id="284" r:id="rId20"/>
    <p:sldId id="269" r:id="rId21"/>
    <p:sldId id="285" r:id="rId22"/>
    <p:sldId id="271" r:id="rId23"/>
    <p:sldId id="286" r:id="rId24"/>
    <p:sldId id="273" r:id="rId25"/>
    <p:sldId id="295" r:id="rId26"/>
    <p:sldId id="274" r:id="rId27"/>
    <p:sldId id="287" r:id="rId28"/>
    <p:sldId id="275" r:id="rId29"/>
    <p:sldId id="276" r:id="rId30"/>
    <p:sldId id="288" r:id="rId31"/>
    <p:sldId id="297" r:id="rId32"/>
    <p:sldId id="289" r:id="rId33"/>
    <p:sldId id="291" r:id="rId34"/>
    <p:sldId id="277" r:id="rId35"/>
    <p:sldId id="290" r:id="rId36"/>
    <p:sldId id="292" r:id="rId37"/>
    <p:sldId id="293" r:id="rId38"/>
    <p:sldId id="294" r:id="rId39"/>
    <p:sldId id="299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006600"/>
    <a:srgbClr val="9933FF"/>
    <a:srgbClr val="6600CC"/>
    <a:srgbClr val="00DA00"/>
    <a:srgbClr val="FF6600"/>
    <a:srgbClr val="FF3F3F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3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0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17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9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57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04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9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82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22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13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604C-68EF-497E-9637-31ABD0DBA921}" type="datetimeFigureOut">
              <a:rPr lang="zh-TW" altLang="en-US" smtClean="0"/>
              <a:t>2017/1/1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8FBA-FE3E-4779-810E-008D9DD86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27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83768" y="4869160"/>
            <a:ext cx="6476256" cy="1470025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華康少女文字W7(P)" pitchFamily="82" charset="-120"/>
                <a:ea typeface="華康少女文字W7(P)" pitchFamily="82" charset="-120"/>
              </a:rPr>
              <a:t>與</a:t>
            </a:r>
            <a:r>
              <a:rPr lang="zh-TW" altLang="en-US" sz="8000" b="1" dirty="0">
                <a:latin typeface="華康少女文字W7(P)" pitchFamily="82" charset="-120"/>
                <a:ea typeface="華康少女文字W7(P)" pitchFamily="82" charset="-120"/>
              </a:rPr>
              <a:t>國際</a:t>
            </a:r>
            <a:r>
              <a:rPr lang="zh-TW" altLang="en-US" sz="8000" b="1" dirty="0" smtClean="0">
                <a:latin typeface="華康少女文字W7(P)" pitchFamily="82" charset="-120"/>
                <a:ea typeface="華康少女文字W7(P)" pitchFamily="82" charset="-120"/>
              </a:rPr>
              <a:t>接軌</a:t>
            </a:r>
            <a:endParaRPr lang="zh-TW" altLang="en-US" sz="8000" b="1" dirty="0">
              <a:latin typeface="華康少女文字W7(P)" pitchFamily="82" charset="-120"/>
              <a:ea typeface="華康少女文字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2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復興號的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起源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1980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座椅未如莒光號的絨布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高級，改為普通皮椅，走道地毯也換成塑膠墊，內裝較為簡樸，故票價亦較便宜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復興號在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1995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年開始遭莒光號陸續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取代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http://club.ntu.edu.tw/~club20322/train/Taiwan_trains/photo/Fuhsing/F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22" y="2564904"/>
            <a:ext cx="560062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台灣鐵路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區間車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區間車是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新設，連帶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使得「電車」及「冷氣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柴客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」等名稱廢止併入區間車內，同時亦納入當時的屏東線通勤復興號，有著順應台鐵「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簡化車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種」政策的意味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車有兩個特點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全列車非對號入座及各站皆停的運行模式，主要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在服務短途通勤旅客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http://club.ntu.edu.tw/~club20322/train/Taiwan_trains/photo/District/EMU400-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544616" cy="38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台灣鐵路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高鐵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7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高鐵是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台灣的高速鐵路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線縱貫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台灣西部地區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全長約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349.5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最初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引進西門子技術，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年德國的高鐵事故，後轉向日本新幹線，變成了日歐技術的複合體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年逐漸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成為台灣西部重要的長途運輸工具之一，亦為台灣軌道工業指標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「高鐵介紹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51324"/>
            <a:ext cx="5584665" cy="31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273630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奠定台灣鐵路認知</a:t>
            </a: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拓展國際鐵路視野</a:t>
            </a:r>
            <a:endParaRPr lang="zh-TW" altLang="en-US" b="1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1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鐵路文化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日本新幹線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是世界高鐵的創始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上第一條高鐵東海道新幹線於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1964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年正式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開通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日本新幹線技術成熟，運行穩定，安全性較高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日本新幹線共擁有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條，另有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條迷你新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幹線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4" name="Picture 2" descr="「日本新幹線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4" y="2996952"/>
            <a:ext cx="783927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1964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東京－大阪東海道新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幹線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最高營運時速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公里進行商業運轉，成為世界上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新型的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2007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年運行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，其最高時速達每小時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公里，使新幹線成為日本城際運輸路網的骨幹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大阪東海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道新幹線幾乎每隔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分鐘就發一班車，是全球輸送能力最大的高鐵路線。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0" name="Picture 2" descr="https://i2.read01.com/image.php?url=0DLlYW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472608" cy="35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大陸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鐵路文化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和諧號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課程目標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拉近國與國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solidFill>
                  <a:srgbClr val="FF3F3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拓展新視野</a:t>
            </a:r>
            <a:endParaRPr lang="en-US" altLang="zh-TW" b="1" dirty="0" smtClean="0">
              <a:solidFill>
                <a:srgbClr val="FF3F3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界 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無遠佛界情</a:t>
            </a:r>
            <a:endParaRPr lang="en-US" altLang="zh-TW" b="1" dirty="0" smtClean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 </a:t>
            </a:r>
            <a:r>
              <a:rPr lang="en-US" altLang="zh-TW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solidFill>
                  <a:srgbClr val="00D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彼此連接心</a:t>
            </a:r>
            <a:endParaRPr lang="en-US" altLang="zh-TW" b="1" dirty="0" smtClean="0">
              <a:solidFill>
                <a:srgbClr val="00DA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軌 </a:t>
            </a:r>
            <a:r>
              <a:rPr lang="en-US" altLang="zh-TW" b="1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只為接軌佳</a:t>
            </a:r>
            <a:endParaRPr lang="zh-TW" altLang="en-US" b="1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26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擁有世界上最長、路網最廣的已開通營業高鐵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里程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年北京奧運開幕前啟用京津城際鐵路，這條連接北京和天津的高速鐵路以世界最快（輪軌系統）的營業時速－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350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公里奔馳於首都於渤海門戶之間，僅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分鐘的車程讓天津成為北京的衛星城市。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8" name="Picture 2" descr="P10403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11028"/>
            <a:ext cx="5904656" cy="39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韓國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鐵路文化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—KTX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韓國高鐵始建於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1994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年，線路一頭是韓國首都，另一頭是釜山，目前韓國高鐵里程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661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TGV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技術的南韓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KTX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年通車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KTX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京釜線連接首爾與釜山、湖南線則連接首爾與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木浦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一代列車取名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海霧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最高速度每小時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430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0" name="Picture 2" descr="「KTX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19602"/>
            <a:ext cx="6338173" cy="39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英國鐵路文化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歐洲之星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英國是世界鐵路的誕生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但英國僅有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一段「歐洲之星」，只能算法國北部高鐵的延長線，里程不足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歐洲之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星與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TGV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使用相同軌道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434" name="Picture 2" descr="https://i2.read01.com/image.php?url=0DLlYW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96" y="2420888"/>
            <a:ext cx="639521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德國鐵路文化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—ICE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4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德國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ICE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年正式推出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兩條新建路線，一條從漢諾威到符茲堡，全長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327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公里；另一條從曼海姆到斯圖加特，全長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公里，路線營運速度每小時可達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280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人口與及中型城市分佈較為平均，所以德國境內的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ICE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線路旨在連接各大城市形成完整路網，而非求取點對點間的最短行車時間。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AutoShape 2" descr="「德國IC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44" name="Picture 4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8" y="3395588"/>
            <a:ext cx="6148304" cy="32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鐵路文化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—TGV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1981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完成巴黎－里昂間之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TGV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東南線，成為歐洲第一條高速鐵路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最高營運速度每小時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270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大西洋線、北線、地中海線等，鐵路網已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1542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TGV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最高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營運速度為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300km/h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「TGV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4579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 descr="Europe 2011 6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47822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urope 2011 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56" y="332656"/>
            <a:ext cx="46630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教學目標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隨著便利鐵路的建置，各國各地已將鐵路建發展便利化，並且拉進國與國的距離</a:t>
            </a:r>
            <a:endParaRPr lang="en-US" altLang="zh-TW" sz="2800" dirty="0" smtClean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透過課程，帶領學生從台灣的傳統鐵路列車和高鐵看出去，認識各國各地的高速列車</a:t>
            </a: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課程，不僅提升學生的鐵路之認知、情意與技能，更過展學生的國際視野，達到課程宗旨</a:t>
            </a: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與國際接軌</a:t>
            </a:r>
            <a:endParaRPr lang="en-US" altLang="zh-TW" sz="2800" dirty="0" smtClean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32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鐵路文化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—Acela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雖然有遍佈全大陸的鐵路網，然而城際交通卻長期由公路和航空運輸所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主導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於波士頓、紐約與華盛頓這條東北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走廊的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Acela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快車證明了高鐵的高效率與吸客能力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TGV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技術、最高時速達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240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Acela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快車已經在市佔率上扳倒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航空公司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386" name="Picture 2" descr="「Acela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106664"/>
            <a:ext cx="7128792" cy="36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0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西班牙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鐵路文化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—AVE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58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引進高鐵之前，西班牙傳統上特有的旅客列車稱為 </a:t>
            </a:r>
            <a:r>
              <a:rPr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Talgo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，採搖擺式車體技術，最高營運速度為每小時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公里。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4" descr="「Talgo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40" y="2420888"/>
            <a:ext cx="64093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年引進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外國技術興建完成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混合法國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TGV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車輛系統及德國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ICE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供電與號誌系統，配合新闢路線之興建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，改善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了西班牙中部到南部的交通情況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AVE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路線全程由首都馬德里到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1992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年萬國博覽會址塞維爾，全程有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471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公里，最高營運時速訂為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300km/h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「西班牙Talgo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54" y="2780928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義大利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鐵路文化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—ETR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1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ETR 1988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年採用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「傾斜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」車體技術，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訴求在高速行駛於既有半徑較小之曲線路段上，不讓乘客有任何不適感覺，來達成提昇運轉速度之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新型最高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營運速度達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275km/h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 descr="「ETR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0" y="3212976"/>
            <a:ext cx="8313440" cy="30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42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土耳其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鐵路文化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89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土耳其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年起開始建設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高鐵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年通車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期工程有中國鐵建公司參與建設，是中國建設的首條國外高速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鐵路。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 descr="https://i1.read01.com/image.php?url=0DLlYW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8" y="2492896"/>
            <a:ext cx="70120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「END」的圖片搜尋結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22609" r="8712" b="32276"/>
          <a:stretch/>
        </p:blipFill>
        <p:spPr bwMode="auto">
          <a:xfrm>
            <a:off x="2780134" y="1650999"/>
            <a:ext cx="3975100" cy="17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「火車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770"/>
            <a:ext cx="62960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台灣鐵路文化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車種介紹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58" name="Picture 2" descr="「台鐵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3795" r="4037" b="3891"/>
          <a:stretch/>
        </p:blipFill>
        <p:spPr bwMode="auto">
          <a:xfrm>
            <a:off x="3492500" y="28702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台灣鐵路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自強號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自強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號始於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1978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年推拉式自強號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引進前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，自強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號不僅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停靠站少且旅行時間短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當時台鐵城際運輸的主力車種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推拉式自強號大舉上線後，自強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號變得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不再稀有且停靠站開始越來越多，速度與時間的優勢逐漸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喪失。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區隔市場只能繼續大量增停中型城鎮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車站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://club.ntu.edu.tw/~club20322/train/Taiwan_trains/photo/Tzechiang/E1000-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36" y="3125192"/>
            <a:ext cx="51861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台灣鐵路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莒光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03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莒光號車種誕生於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1970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台鐵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第一代採用寬大玻璃窗設計與設有空調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系統對號列車。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莒光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號目前主要擔負東西幹線長程與跨線區間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運輸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http://club.ntu.edu.tw/~club20322/train/Taiwan_trains/photo/Chukuang/CK-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15" y="2420888"/>
            <a:ext cx="5775970" cy="39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現代化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台灣鐵路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復興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1220</Words>
  <Application>Microsoft Office PowerPoint</Application>
  <PresentationFormat>如螢幕大小 (4:3)</PresentationFormat>
  <Paragraphs>83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與國際接軌</vt:lpstr>
      <vt:lpstr>課程目標</vt:lpstr>
      <vt:lpstr>教學目標</vt:lpstr>
      <vt:lpstr>台灣鐵路文化—車種介紹</vt:lpstr>
      <vt:lpstr>台灣鐵路—自強號</vt:lpstr>
      <vt:lpstr>PowerPoint 簡報</vt:lpstr>
      <vt:lpstr>台灣鐵路—莒光號</vt:lpstr>
      <vt:lpstr>PowerPoint 簡報</vt:lpstr>
      <vt:lpstr>台灣鐵路—復興號</vt:lpstr>
      <vt:lpstr>PowerPoint 簡報</vt:lpstr>
      <vt:lpstr>台灣鐵路—區間車</vt:lpstr>
      <vt:lpstr>PowerPoint 簡報</vt:lpstr>
      <vt:lpstr>台灣鐵路—高鐵</vt:lpstr>
      <vt:lpstr>PowerPoint 簡報</vt:lpstr>
      <vt:lpstr>奠定台灣鐵路認知  拓展國際鐵路視野</vt:lpstr>
      <vt:lpstr>日本鐵路文化—日本新幹線</vt:lpstr>
      <vt:lpstr>PowerPoint 簡報</vt:lpstr>
      <vt:lpstr>PowerPoint 簡報</vt:lpstr>
      <vt:lpstr>大陸鐵路文化—和諧號</vt:lpstr>
      <vt:lpstr>PowerPoint 簡報</vt:lpstr>
      <vt:lpstr>韓國鐵路文化—KTX</vt:lpstr>
      <vt:lpstr>PowerPoint 簡報</vt:lpstr>
      <vt:lpstr>英國鐵路文化—歐洲之星</vt:lpstr>
      <vt:lpstr>PowerPoint 簡報</vt:lpstr>
      <vt:lpstr>德國鐵路文化—ICE</vt:lpstr>
      <vt:lpstr>PowerPoint 簡報</vt:lpstr>
      <vt:lpstr>法國鐵路文化—TGV</vt:lpstr>
      <vt:lpstr>PowerPoint 簡報</vt:lpstr>
      <vt:lpstr>PowerPoint 簡報</vt:lpstr>
      <vt:lpstr>美國鐵路文化—Acela</vt:lpstr>
      <vt:lpstr>PowerPoint 簡報</vt:lpstr>
      <vt:lpstr>西班牙鐵路文化—AVE</vt:lpstr>
      <vt:lpstr>PowerPoint 簡報</vt:lpstr>
      <vt:lpstr>PowerPoint 簡報</vt:lpstr>
      <vt:lpstr>義大利鐵路文化—ETR</vt:lpstr>
      <vt:lpstr>PowerPoint 簡報</vt:lpstr>
      <vt:lpstr>土耳其鐵路文化</vt:lpstr>
      <vt:lpstr>PowerPoint 簡報</vt:lpstr>
      <vt:lpstr>PowerPoint 簡報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</cp:lastModifiedBy>
  <cp:revision>29</cp:revision>
  <dcterms:created xsi:type="dcterms:W3CDTF">2016-12-27T13:02:21Z</dcterms:created>
  <dcterms:modified xsi:type="dcterms:W3CDTF">2017-01-01T13:59:23Z</dcterms:modified>
</cp:coreProperties>
</file>