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4" r:id="rId6"/>
    <p:sldId id="265" r:id="rId7"/>
    <p:sldId id="268" r:id="rId8"/>
    <p:sldId id="282" r:id="rId9"/>
    <p:sldId id="281" r:id="rId10"/>
    <p:sldId id="283" r:id="rId11"/>
    <p:sldId id="270" r:id="rId12"/>
    <p:sldId id="271" r:id="rId13"/>
    <p:sldId id="284" r:id="rId14"/>
    <p:sldId id="272" r:id="rId15"/>
    <p:sldId id="285" r:id="rId16"/>
    <p:sldId id="286" r:id="rId17"/>
    <p:sldId id="273" r:id="rId18"/>
    <p:sldId id="277" r:id="rId19"/>
    <p:sldId id="278" r:id="rId20"/>
  </p:sldIdLst>
  <p:sldSz cx="18288000" cy="10287000"/>
  <p:notesSz cx="6858000" cy="9144000"/>
  <p:embeddedFontLst>
    <p:embeddedFont>
      <p:font typeface="王漢宗顏楷體" panose="02020500000000000000" charset="-12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onlight" panose="02020500000000000000" charset="0"/>
      <p:regular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oppins Bold" panose="00000800000000000000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B5E6C-86A1-450A-9DE3-FE92681A074F}" type="datetimeFigureOut">
              <a:rPr lang="zh-TW" altLang="en-US" smtClean="0"/>
              <a:t>2024/9/12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1F2EF-AB3B-4D29-BD33-2BC6CC46F8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51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1F2EF-AB3B-4D29-BD33-2BC6CC46F8B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61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9.jpe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57.jpeg"/><Relationship Id="rId5" Type="http://schemas.openxmlformats.org/officeDocument/2006/relationships/image" Target="../media/image18.png"/><Relationship Id="rId10" Type="http://schemas.openxmlformats.org/officeDocument/2006/relationships/image" Target="../media/image56.jpeg"/><Relationship Id="rId4" Type="http://schemas.openxmlformats.org/officeDocument/2006/relationships/image" Target="../media/image47.sv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46.png"/><Relationship Id="rId7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12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68.png"/><Relationship Id="rId5" Type="http://schemas.openxmlformats.org/officeDocument/2006/relationships/image" Target="../media/image30.png"/><Relationship Id="rId10" Type="http://schemas.openxmlformats.org/officeDocument/2006/relationships/image" Target="../media/image11.svg"/><Relationship Id="rId4" Type="http://schemas.openxmlformats.org/officeDocument/2006/relationships/image" Target="../media/image23.sv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70.png"/><Relationship Id="rId5" Type="http://schemas.openxmlformats.org/officeDocument/2006/relationships/image" Target="../media/image32.png"/><Relationship Id="rId10" Type="http://schemas.openxmlformats.org/officeDocument/2006/relationships/image" Target="../media/image69.svg"/><Relationship Id="rId4" Type="http://schemas.openxmlformats.org/officeDocument/2006/relationships/image" Target="../media/image23.sv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69.svg"/><Relationship Id="rId4" Type="http://schemas.openxmlformats.org/officeDocument/2006/relationships/image" Target="../media/image23.sv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12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68.png"/><Relationship Id="rId5" Type="http://schemas.openxmlformats.org/officeDocument/2006/relationships/image" Target="../media/image30.png"/><Relationship Id="rId10" Type="http://schemas.openxmlformats.org/officeDocument/2006/relationships/image" Target="../media/image11.svg"/><Relationship Id="rId4" Type="http://schemas.openxmlformats.org/officeDocument/2006/relationships/image" Target="../media/image23.sv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4.png"/><Relationship Id="rId7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72.svg"/><Relationship Id="rId4" Type="http://schemas.openxmlformats.org/officeDocument/2006/relationships/image" Target="../media/image35.sv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0.png"/><Relationship Id="rId7" Type="http://schemas.openxmlformats.org/officeDocument/2006/relationships/image" Target="../media/image7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76.png"/><Relationship Id="rId4" Type="http://schemas.openxmlformats.org/officeDocument/2006/relationships/image" Target="../media/image11.sv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11.svg"/><Relationship Id="rId4" Type="http://schemas.openxmlformats.org/officeDocument/2006/relationships/image" Target="../media/image23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2.svg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12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0.gif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0.gi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12" Type="http://schemas.openxmlformats.org/officeDocument/2006/relationships/image" Target="../media/image4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11.svg"/><Relationship Id="rId4" Type="http://schemas.openxmlformats.org/officeDocument/2006/relationships/image" Target="../media/image23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7.svg"/><Relationship Id="rId9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53.jpeg"/><Relationship Id="rId5" Type="http://schemas.openxmlformats.org/officeDocument/2006/relationships/image" Target="../media/image18.png"/><Relationship Id="rId10" Type="http://schemas.openxmlformats.org/officeDocument/2006/relationships/image" Target="../media/image52.jpeg"/><Relationship Id="rId4" Type="http://schemas.openxmlformats.org/officeDocument/2006/relationships/image" Target="../media/image47.sv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690540" cy="10690540"/>
          </a:xfrm>
          <a:custGeom>
            <a:avLst/>
            <a:gdLst/>
            <a:ahLst/>
            <a:cxnLst/>
            <a:rect l="l" t="t" r="r" b="b"/>
            <a:pathLst>
              <a:path w="10690540" h="10690540">
                <a:moveTo>
                  <a:pt x="0" y="0"/>
                </a:moveTo>
                <a:lnTo>
                  <a:pt x="10690540" y="0"/>
                </a:lnTo>
                <a:lnTo>
                  <a:pt x="10690540" y="10690540"/>
                </a:lnTo>
                <a:lnTo>
                  <a:pt x="0" y="10690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55156" y="1028700"/>
            <a:ext cx="6465887" cy="9325999"/>
          </a:xfrm>
          <a:custGeom>
            <a:avLst/>
            <a:gdLst/>
            <a:ahLst/>
            <a:cxnLst/>
            <a:rect l="l" t="t" r="r" b="b"/>
            <a:pathLst>
              <a:path w="6465887" h="9325999">
                <a:moveTo>
                  <a:pt x="0" y="0"/>
                </a:moveTo>
                <a:lnTo>
                  <a:pt x="6465887" y="0"/>
                </a:lnTo>
                <a:lnTo>
                  <a:pt x="6465887" y="9325999"/>
                </a:lnTo>
                <a:lnTo>
                  <a:pt x="0" y="93259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65337" b="-1463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393196" y="4671605"/>
            <a:ext cx="9227847" cy="6978560"/>
          </a:xfrm>
          <a:custGeom>
            <a:avLst/>
            <a:gdLst/>
            <a:ahLst/>
            <a:cxnLst/>
            <a:rect l="l" t="t" r="r" b="b"/>
            <a:pathLst>
              <a:path w="9227847" h="6978560">
                <a:moveTo>
                  <a:pt x="9227847" y="0"/>
                </a:moveTo>
                <a:lnTo>
                  <a:pt x="0" y="0"/>
                </a:lnTo>
                <a:lnTo>
                  <a:pt x="0" y="6978560"/>
                </a:lnTo>
                <a:lnTo>
                  <a:pt x="9227847" y="6978560"/>
                </a:lnTo>
                <a:lnTo>
                  <a:pt x="92278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3675" y="59980"/>
            <a:ext cx="12141345" cy="238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3"/>
              </a:lnSpc>
            </a:pPr>
            <a:r>
              <a:rPr lang="en-US" sz="6880" dirty="0">
                <a:solidFill>
                  <a:srgbClr val="FF3131"/>
                </a:solidFill>
                <a:ea typeface="王漢宗顏楷體"/>
              </a:rPr>
              <a:t>桃園市大業國小11</a:t>
            </a:r>
            <a:r>
              <a:rPr lang="en-US" altLang="zh-TW" sz="6880" dirty="0">
                <a:solidFill>
                  <a:srgbClr val="FF3131"/>
                </a:solidFill>
                <a:ea typeface="王漢宗顏楷體"/>
              </a:rPr>
              <a:t>3</a:t>
            </a:r>
            <a:r>
              <a:rPr lang="en-US" sz="6880" dirty="0">
                <a:solidFill>
                  <a:srgbClr val="FF3131"/>
                </a:solidFill>
                <a:ea typeface="王漢宗顏楷體"/>
              </a:rPr>
              <a:t>學年度</a:t>
            </a:r>
          </a:p>
          <a:p>
            <a:pPr>
              <a:lnSpc>
                <a:spcPts val="9633"/>
              </a:lnSpc>
            </a:pPr>
            <a:endParaRPr lang="en-US" sz="6880" dirty="0">
              <a:solidFill>
                <a:srgbClr val="FF3131"/>
              </a:solidFill>
              <a:ea typeface="王漢宗顏楷體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675119" y="1610461"/>
            <a:ext cx="9990073" cy="373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4"/>
              </a:lnSpc>
              <a:spcBef>
                <a:spcPct val="0"/>
              </a:spcBef>
            </a:pPr>
            <a:r>
              <a:rPr lang="en-US" sz="7160" dirty="0" err="1">
                <a:solidFill>
                  <a:srgbClr val="004AAD"/>
                </a:solidFill>
                <a:ea typeface="王漢宗顏楷體"/>
              </a:rPr>
              <a:t>班級親師座談會</a:t>
            </a:r>
            <a:endParaRPr lang="en-US" sz="7160" dirty="0">
              <a:solidFill>
                <a:srgbClr val="004AAD"/>
              </a:solidFill>
              <a:ea typeface="王漢宗顏楷體"/>
            </a:endParaRPr>
          </a:p>
          <a:p>
            <a:pPr algn="ctr">
              <a:lnSpc>
                <a:spcPts val="9814"/>
              </a:lnSpc>
              <a:spcBef>
                <a:spcPct val="0"/>
              </a:spcBef>
            </a:pPr>
            <a:r>
              <a:rPr lang="en-US" sz="7010" dirty="0" err="1">
                <a:solidFill>
                  <a:srgbClr val="004AAD"/>
                </a:solidFill>
                <a:ea typeface="王漢宗顏楷體"/>
              </a:rPr>
              <a:t>歡迎光臨</a:t>
            </a:r>
            <a:r>
              <a:rPr lang="en-US" sz="7010" dirty="0">
                <a:solidFill>
                  <a:srgbClr val="004AAD"/>
                </a:solidFill>
                <a:ea typeface="王漢宗顏楷體"/>
              </a:rPr>
              <a:t> </a:t>
            </a:r>
            <a:r>
              <a:rPr lang="zh-TW" altLang="en-US" sz="7010" dirty="0">
                <a:solidFill>
                  <a:srgbClr val="004AAD"/>
                </a:solidFill>
                <a:ea typeface="王漢宗顏楷體"/>
              </a:rPr>
              <a:t>二</a:t>
            </a:r>
            <a:r>
              <a:rPr lang="en-US" sz="7010" dirty="0">
                <a:solidFill>
                  <a:srgbClr val="004AAD"/>
                </a:solidFill>
                <a:ea typeface="王漢宗顏楷體"/>
              </a:rPr>
              <a:t>年6班  </a:t>
            </a:r>
          </a:p>
          <a:p>
            <a:pPr algn="ctr">
              <a:lnSpc>
                <a:spcPts val="8764"/>
              </a:lnSpc>
              <a:spcBef>
                <a:spcPct val="0"/>
              </a:spcBef>
            </a:pPr>
            <a:r>
              <a:rPr lang="en-US" sz="6260" dirty="0" err="1">
                <a:solidFill>
                  <a:srgbClr val="004AAD"/>
                </a:solidFill>
                <a:ea typeface="王漢宗顏楷體"/>
              </a:rPr>
              <a:t>方瑜君</a:t>
            </a:r>
            <a:r>
              <a:rPr lang="en-US" sz="6260" dirty="0">
                <a:solidFill>
                  <a:srgbClr val="004AAD"/>
                </a:solidFill>
                <a:ea typeface="王漢宗顏楷體"/>
              </a:rPr>
              <a:t> </a:t>
            </a:r>
            <a:r>
              <a:rPr lang="en-US" sz="6260" dirty="0" err="1">
                <a:solidFill>
                  <a:srgbClr val="004AAD"/>
                </a:solidFill>
                <a:ea typeface="王漢宗顏楷體"/>
              </a:rPr>
              <a:t>老師</a:t>
            </a:r>
            <a:endParaRPr lang="en-US" sz="6260" dirty="0">
              <a:solidFill>
                <a:srgbClr val="004AAD"/>
              </a:solidFill>
              <a:ea typeface="王漢宗顏楷體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612219" y="0"/>
            <a:ext cx="3363127" cy="3245418"/>
          </a:xfrm>
          <a:custGeom>
            <a:avLst/>
            <a:gdLst/>
            <a:ahLst/>
            <a:cxnLst/>
            <a:rect l="l" t="t" r="r" b="b"/>
            <a:pathLst>
              <a:path w="3363127" h="3245418">
                <a:moveTo>
                  <a:pt x="0" y="0"/>
                </a:moveTo>
                <a:lnTo>
                  <a:pt x="3363128" y="0"/>
                </a:lnTo>
                <a:lnTo>
                  <a:pt x="3363128" y="3245418"/>
                </a:lnTo>
                <a:lnTo>
                  <a:pt x="0" y="3245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446417" flipH="1">
            <a:off x="1179090" y="2380689"/>
            <a:ext cx="1323366" cy="1018992"/>
          </a:xfrm>
          <a:custGeom>
            <a:avLst/>
            <a:gdLst/>
            <a:ahLst/>
            <a:cxnLst/>
            <a:rect l="l" t="t" r="r" b="b"/>
            <a:pathLst>
              <a:path w="1323366" h="1018992">
                <a:moveTo>
                  <a:pt x="1323366" y="0"/>
                </a:moveTo>
                <a:lnTo>
                  <a:pt x="0" y="0"/>
                </a:lnTo>
                <a:lnTo>
                  <a:pt x="0" y="1018991"/>
                </a:lnTo>
                <a:lnTo>
                  <a:pt x="1323366" y="1018991"/>
                </a:lnTo>
                <a:lnTo>
                  <a:pt x="13233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974BCEF-8487-460D-87BC-7411511DBD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9" y="4542186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4798038" cy="3718480"/>
          </a:xfrm>
          <a:custGeom>
            <a:avLst/>
            <a:gdLst/>
            <a:ahLst/>
            <a:cxnLst/>
            <a:rect l="l" t="t" r="r" b="b"/>
            <a:pathLst>
              <a:path w="4798038" h="3718480">
                <a:moveTo>
                  <a:pt x="0" y="0"/>
                </a:moveTo>
                <a:lnTo>
                  <a:pt x="4798038" y="0"/>
                </a:lnTo>
                <a:lnTo>
                  <a:pt x="4798038" y="3718480"/>
                </a:lnTo>
                <a:lnTo>
                  <a:pt x="0" y="371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97579" y="893501"/>
            <a:ext cx="5152697" cy="4114800"/>
            <a:chOff x="0" y="0"/>
            <a:chExt cx="1357089" cy="10837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61865" y="913341"/>
            <a:ext cx="5152697" cy="4114800"/>
            <a:chOff x="0" y="0"/>
            <a:chExt cx="1357089" cy="1083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01454" y="5292245"/>
            <a:ext cx="5152697" cy="4114800"/>
            <a:chOff x="0" y="0"/>
            <a:chExt cx="1357089" cy="10837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1865" y="5292245"/>
            <a:ext cx="5152697" cy="4114800"/>
            <a:chOff x="0" y="0"/>
            <a:chExt cx="1357089" cy="10837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31513">
            <a:off x="2666357" y="5114016"/>
            <a:ext cx="1257426" cy="1263790"/>
            <a:chOff x="0" y="0"/>
            <a:chExt cx="3996445" cy="401667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19" name="Group 19"/>
          <p:cNvGrpSpPr/>
          <p:nvPr/>
        </p:nvGrpSpPr>
        <p:grpSpPr>
          <a:xfrm rot="263696">
            <a:off x="2764894" y="6723935"/>
            <a:ext cx="1257426" cy="1263790"/>
            <a:chOff x="0" y="0"/>
            <a:chExt cx="3996445" cy="4016670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131513">
            <a:off x="2991349" y="5038764"/>
            <a:ext cx="559105" cy="189529"/>
            <a:chOff x="0" y="0"/>
            <a:chExt cx="5645912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4" name="Group 24"/>
          <p:cNvGrpSpPr/>
          <p:nvPr/>
        </p:nvGrpSpPr>
        <p:grpSpPr>
          <a:xfrm rot="263696">
            <a:off x="3114055" y="6824548"/>
            <a:ext cx="559105" cy="189529"/>
            <a:chOff x="0" y="0"/>
            <a:chExt cx="5645912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5211808"/>
            <a:ext cx="1109724" cy="11097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803404"/>
            <a:ext cx="1109724" cy="110972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547646" y="7589158"/>
            <a:ext cx="2227737" cy="3635773"/>
          </a:xfrm>
          <a:custGeom>
            <a:avLst/>
            <a:gdLst/>
            <a:ahLst/>
            <a:cxnLst/>
            <a:rect l="l" t="t" r="r" b="b"/>
            <a:pathLst>
              <a:path w="2227737" h="3635773">
                <a:moveTo>
                  <a:pt x="0" y="0"/>
                </a:moveTo>
                <a:lnTo>
                  <a:pt x="2227737" y="0"/>
                </a:lnTo>
                <a:lnTo>
                  <a:pt x="2227737" y="3635773"/>
                </a:lnTo>
                <a:lnTo>
                  <a:pt x="0" y="363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539007" y="7302145"/>
            <a:ext cx="2575462" cy="2340451"/>
          </a:xfrm>
          <a:custGeom>
            <a:avLst/>
            <a:gdLst/>
            <a:ahLst/>
            <a:cxnLst/>
            <a:rect l="l" t="t" r="r" b="b"/>
            <a:pathLst>
              <a:path w="2575462" h="2340451">
                <a:moveTo>
                  <a:pt x="0" y="0"/>
                </a:moveTo>
                <a:lnTo>
                  <a:pt x="2575462" y="0"/>
                </a:lnTo>
                <a:lnTo>
                  <a:pt x="2575462" y="2340451"/>
                </a:lnTo>
                <a:lnTo>
                  <a:pt x="0" y="2340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 rot="-131513">
            <a:off x="2721576" y="5545892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read</a:t>
            </a:r>
          </a:p>
        </p:txBody>
      </p:sp>
      <p:sp>
        <p:nvSpPr>
          <p:cNvPr id="39" name="TextBox 39"/>
          <p:cNvSpPr txBox="1"/>
          <p:nvPr/>
        </p:nvSpPr>
        <p:spPr>
          <a:xfrm rot="263696">
            <a:off x="2795488" y="7326508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write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9512" y="5558859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9512" y="7150456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-384259" y="2168803"/>
            <a:ext cx="7876268" cy="125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作業說明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3A32E8D-1D40-4335-818B-AD1FDD7A55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11" y="1149535"/>
            <a:ext cx="4988203" cy="360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E9EE6D10-E3F7-4DD0-A73E-6B148A2845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825" y="1197741"/>
            <a:ext cx="4988203" cy="350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AE09F138-0346-456E-88FC-D0C7F5989F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88" y="5533071"/>
            <a:ext cx="4997477" cy="363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47124D9C-A0C6-4E8A-A824-6C592870DB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/>
          <a:stretch/>
        </p:blipFill>
        <p:spPr>
          <a:xfrm>
            <a:off x="14794948" y="5548887"/>
            <a:ext cx="2813756" cy="3864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7ACC5A2B-5203-49D8-B040-CA8FCC26177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5" t="-180" r="-7410" b="180"/>
          <a:stretch/>
        </p:blipFill>
        <p:spPr>
          <a:xfrm>
            <a:off x="12198526" y="5487805"/>
            <a:ext cx="2826755" cy="3905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2829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586925" y="6804899"/>
            <a:ext cx="4214413" cy="411480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4214413" y="0"/>
                </a:moveTo>
                <a:lnTo>
                  <a:pt x="0" y="0"/>
                </a:lnTo>
                <a:lnTo>
                  <a:pt x="0" y="4114800"/>
                </a:lnTo>
                <a:lnTo>
                  <a:pt x="4214413" y="4114800"/>
                </a:lnTo>
                <a:lnTo>
                  <a:pt x="42144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7196859"/>
            <a:ext cx="16230600" cy="2061441"/>
            <a:chOff x="0" y="0"/>
            <a:chExt cx="4274726" cy="5429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542931"/>
            </a:xfrm>
            <a:custGeom>
              <a:avLst/>
              <a:gdLst/>
              <a:ahLst/>
              <a:cxnLst/>
              <a:rect l="l" t="t" r="r" b="b"/>
              <a:pathLst>
                <a:path w="4274726" h="542931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518604"/>
                  </a:lnTo>
                  <a:cubicBezTo>
                    <a:pt x="4274726" y="532039"/>
                    <a:pt x="4263834" y="542931"/>
                    <a:pt x="4250399" y="542931"/>
                  </a:cubicBezTo>
                  <a:lnTo>
                    <a:pt x="24327" y="542931"/>
                  </a:lnTo>
                  <a:cubicBezTo>
                    <a:pt x="10891" y="542931"/>
                    <a:pt x="0" y="532039"/>
                    <a:pt x="0" y="51860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0947" y="1211634"/>
            <a:ext cx="9658350" cy="5326565"/>
            <a:chOff x="0" y="0"/>
            <a:chExt cx="2543763" cy="14028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3763" cy="1402881"/>
            </a:xfrm>
            <a:custGeom>
              <a:avLst/>
              <a:gdLst/>
              <a:ahLst/>
              <a:cxnLst/>
              <a:rect l="l" t="t" r="r" b="b"/>
              <a:pathLst>
                <a:path w="2543763" h="1402881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1362001"/>
                  </a:lnTo>
                  <a:cubicBezTo>
                    <a:pt x="2543763" y="1372843"/>
                    <a:pt x="2539456" y="1383241"/>
                    <a:pt x="2531789" y="1390908"/>
                  </a:cubicBezTo>
                  <a:cubicBezTo>
                    <a:pt x="2524123" y="1398574"/>
                    <a:pt x="2513725" y="1402881"/>
                    <a:pt x="2502882" y="1402881"/>
                  </a:cubicBezTo>
                  <a:lnTo>
                    <a:pt x="40880" y="1402881"/>
                  </a:lnTo>
                  <a:cubicBezTo>
                    <a:pt x="18303" y="1402881"/>
                    <a:pt x="0" y="1384579"/>
                    <a:pt x="0" y="1362001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14323" y="1594069"/>
            <a:ext cx="6244977" cy="5326565"/>
            <a:chOff x="0" y="0"/>
            <a:chExt cx="1644768" cy="14028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44768" cy="1402881"/>
            </a:xfrm>
            <a:custGeom>
              <a:avLst/>
              <a:gdLst/>
              <a:ahLst/>
              <a:cxnLst/>
              <a:rect l="l" t="t" r="r" b="b"/>
              <a:pathLst>
                <a:path w="1644768" h="1402881">
                  <a:moveTo>
                    <a:pt x="63225" y="0"/>
                  </a:moveTo>
                  <a:lnTo>
                    <a:pt x="1581543" y="0"/>
                  </a:lnTo>
                  <a:cubicBezTo>
                    <a:pt x="1616461" y="0"/>
                    <a:pt x="1644768" y="28307"/>
                    <a:pt x="1644768" y="63225"/>
                  </a:cubicBezTo>
                  <a:lnTo>
                    <a:pt x="1644768" y="1339656"/>
                  </a:lnTo>
                  <a:cubicBezTo>
                    <a:pt x="1644768" y="1356425"/>
                    <a:pt x="1638106" y="1372506"/>
                    <a:pt x="1626250" y="1384363"/>
                  </a:cubicBezTo>
                  <a:cubicBezTo>
                    <a:pt x="1614393" y="1396220"/>
                    <a:pt x="1598311" y="1402881"/>
                    <a:pt x="1581543" y="1402881"/>
                  </a:cubicBezTo>
                  <a:lnTo>
                    <a:pt x="63225" y="1402881"/>
                  </a:lnTo>
                  <a:cubicBezTo>
                    <a:pt x="28307" y="1402881"/>
                    <a:pt x="0" y="1374575"/>
                    <a:pt x="0" y="1339656"/>
                  </a:cubicBezTo>
                  <a:lnTo>
                    <a:pt x="0" y="63225"/>
                  </a:lnTo>
                  <a:cubicBezTo>
                    <a:pt x="0" y="46457"/>
                    <a:pt x="6661" y="30375"/>
                    <a:pt x="18518" y="18518"/>
                  </a:cubicBezTo>
                  <a:cubicBezTo>
                    <a:pt x="30375" y="6661"/>
                    <a:pt x="46457" y="0"/>
                    <a:pt x="63225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3812" y="411555"/>
            <a:ext cx="6591145" cy="1130739"/>
            <a:chOff x="0" y="0"/>
            <a:chExt cx="11304241" cy="1939290"/>
          </a:xfrm>
        </p:grpSpPr>
        <p:sp>
          <p:nvSpPr>
            <p:cNvPr id="14" name="Freeform 14"/>
            <p:cNvSpPr/>
            <p:nvPr/>
          </p:nvSpPr>
          <p:spPr>
            <a:xfrm>
              <a:off x="12700" y="12700"/>
              <a:ext cx="11278841" cy="1913890"/>
            </a:xfrm>
            <a:custGeom>
              <a:avLst/>
              <a:gdLst/>
              <a:ahLst/>
              <a:cxnLst/>
              <a:rect l="l" t="t" r="r" b="b"/>
              <a:pathLst>
                <a:path w="11278841" h="1913890">
                  <a:moveTo>
                    <a:pt x="10321896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10321896" y="0"/>
                  </a:lnTo>
                  <a:cubicBezTo>
                    <a:pt x="10850342" y="0"/>
                    <a:pt x="11278841" y="428371"/>
                    <a:pt x="11278841" y="956945"/>
                  </a:cubicBezTo>
                  <a:cubicBezTo>
                    <a:pt x="11278841" y="1485392"/>
                    <a:pt x="10850343" y="1913890"/>
                    <a:pt x="10321896" y="1913890"/>
                  </a:cubicBezTo>
                  <a:close/>
                </a:path>
              </a:pathLst>
            </a:custGeom>
            <a:solidFill>
              <a:srgbClr val="C3FD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1304241" cy="1939290"/>
            </a:xfrm>
            <a:custGeom>
              <a:avLst/>
              <a:gdLst/>
              <a:ahLst/>
              <a:cxnLst/>
              <a:rect l="l" t="t" r="r" b="b"/>
              <a:pathLst>
                <a:path w="11304241" h="1939290">
                  <a:moveTo>
                    <a:pt x="10334596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10334596" y="1939290"/>
                  </a:lnTo>
                  <a:cubicBezTo>
                    <a:pt x="10869266" y="1939290"/>
                    <a:pt x="11304241" y="1504315"/>
                    <a:pt x="11304241" y="969645"/>
                  </a:cubicBezTo>
                  <a:cubicBezTo>
                    <a:pt x="11304241" y="434975"/>
                    <a:pt x="10869266" y="0"/>
                    <a:pt x="10334596" y="0"/>
                  </a:cubicBezTo>
                  <a:close/>
                  <a:moveTo>
                    <a:pt x="10334596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0334596" y="25400"/>
                  </a:lnTo>
                  <a:cubicBezTo>
                    <a:pt x="10855296" y="25400"/>
                    <a:pt x="11278841" y="448945"/>
                    <a:pt x="11278841" y="969645"/>
                  </a:cubicBezTo>
                  <a:cubicBezTo>
                    <a:pt x="11278841" y="1490345"/>
                    <a:pt x="10855296" y="1913890"/>
                    <a:pt x="10334596" y="191389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31513">
            <a:off x="5227135" y="7526686"/>
            <a:ext cx="1257426" cy="1263790"/>
            <a:chOff x="0" y="0"/>
            <a:chExt cx="3996445" cy="401667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19" name="Group 19"/>
          <p:cNvGrpSpPr/>
          <p:nvPr/>
        </p:nvGrpSpPr>
        <p:grpSpPr>
          <a:xfrm rot="263696">
            <a:off x="7965705" y="7501003"/>
            <a:ext cx="1361543" cy="1368434"/>
            <a:chOff x="0" y="0"/>
            <a:chExt cx="3996445" cy="4016670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131513">
            <a:off x="5620002" y="7598885"/>
            <a:ext cx="559105" cy="189529"/>
            <a:chOff x="0" y="0"/>
            <a:chExt cx="5645912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4" name="Group 24"/>
          <p:cNvGrpSpPr/>
          <p:nvPr/>
        </p:nvGrpSpPr>
        <p:grpSpPr>
          <a:xfrm rot="263696">
            <a:off x="8366924" y="7675159"/>
            <a:ext cx="559105" cy="189529"/>
            <a:chOff x="0" y="0"/>
            <a:chExt cx="5645912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sp>
        <p:nvSpPr>
          <p:cNvPr id="26" name="Freeform 26"/>
          <p:cNvSpPr/>
          <p:nvPr/>
        </p:nvSpPr>
        <p:spPr>
          <a:xfrm rot="1069944">
            <a:off x="14151115" y="111062"/>
            <a:ext cx="4103258" cy="1835275"/>
          </a:xfrm>
          <a:custGeom>
            <a:avLst/>
            <a:gdLst/>
            <a:ahLst/>
            <a:cxnLst/>
            <a:rect l="l" t="t" r="r" b="b"/>
            <a:pathLst>
              <a:path w="4103258" h="1835275">
                <a:moveTo>
                  <a:pt x="0" y="0"/>
                </a:moveTo>
                <a:lnTo>
                  <a:pt x="4103258" y="0"/>
                </a:lnTo>
                <a:lnTo>
                  <a:pt x="4103258" y="1835276"/>
                </a:lnTo>
                <a:lnTo>
                  <a:pt x="0" y="1835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 rot="263696">
            <a:off x="10970955" y="7729450"/>
            <a:ext cx="1257426" cy="1263790"/>
            <a:chOff x="0" y="0"/>
            <a:chExt cx="3996445" cy="4016670"/>
          </a:xfrm>
        </p:grpSpPr>
        <p:sp>
          <p:nvSpPr>
            <p:cNvPr id="28" name="Freeform 28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30" name="Group 30"/>
          <p:cNvGrpSpPr/>
          <p:nvPr/>
        </p:nvGrpSpPr>
        <p:grpSpPr>
          <a:xfrm rot="263696">
            <a:off x="11293174" y="7822301"/>
            <a:ext cx="612987" cy="151897"/>
            <a:chOff x="0" y="0"/>
            <a:chExt cx="5645912" cy="139904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645912" cy="1399047"/>
            </a:xfrm>
            <a:custGeom>
              <a:avLst/>
              <a:gdLst/>
              <a:ahLst/>
              <a:cxnLst/>
              <a:rect l="l" t="t" r="r" b="b"/>
              <a:pathLst>
                <a:path w="5645912" h="1399047">
                  <a:moveTo>
                    <a:pt x="5645912" y="699523"/>
                  </a:moveTo>
                  <a:cubicBezTo>
                    <a:pt x="5645912" y="970549"/>
                    <a:pt x="5217541" y="1399047"/>
                    <a:pt x="4688967" y="1399047"/>
                  </a:cubicBezTo>
                  <a:lnTo>
                    <a:pt x="956945" y="1399047"/>
                  </a:lnTo>
                  <a:cubicBezTo>
                    <a:pt x="428371" y="1399047"/>
                    <a:pt x="0" y="970549"/>
                    <a:pt x="0" y="699523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699523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32" name="Group 32"/>
          <p:cNvGrpSpPr/>
          <p:nvPr/>
        </p:nvGrpSpPr>
        <p:grpSpPr>
          <a:xfrm rot="-131513">
            <a:off x="13992379" y="7677599"/>
            <a:ext cx="1257426" cy="1263790"/>
            <a:chOff x="0" y="0"/>
            <a:chExt cx="3996445" cy="4016670"/>
          </a:xfrm>
        </p:grpSpPr>
        <p:sp>
          <p:nvSpPr>
            <p:cNvPr id="33" name="Freeform 33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35" name="Group 35"/>
          <p:cNvGrpSpPr/>
          <p:nvPr/>
        </p:nvGrpSpPr>
        <p:grpSpPr>
          <a:xfrm rot="-131513">
            <a:off x="14341539" y="7710448"/>
            <a:ext cx="559105" cy="189529"/>
            <a:chOff x="0" y="0"/>
            <a:chExt cx="5645912" cy="1913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37" name="Group 37"/>
          <p:cNvGrpSpPr/>
          <p:nvPr/>
        </p:nvGrpSpPr>
        <p:grpSpPr>
          <a:xfrm rot="-131513">
            <a:off x="2157492" y="7677599"/>
            <a:ext cx="1257426" cy="1263790"/>
            <a:chOff x="0" y="0"/>
            <a:chExt cx="3996445" cy="4016670"/>
          </a:xfrm>
        </p:grpSpPr>
        <p:sp>
          <p:nvSpPr>
            <p:cNvPr id="38" name="Freeform 38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31513">
            <a:off x="2437933" y="7710448"/>
            <a:ext cx="559105" cy="189529"/>
            <a:chOff x="0" y="0"/>
            <a:chExt cx="5645912" cy="191389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77320" y="371090"/>
            <a:ext cx="2321977" cy="2159439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 rot="-131513">
            <a:off x="5218237" y="7997401"/>
            <a:ext cx="114632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>
                <a:solidFill>
                  <a:srgbClr val="E7E1CA"/>
                </a:solidFill>
                <a:ea typeface="王漢宗顏楷體"/>
              </a:rPr>
              <a:t>能力</a:t>
            </a:r>
          </a:p>
        </p:txBody>
      </p:sp>
      <p:sp>
        <p:nvSpPr>
          <p:cNvPr id="44" name="TextBox 44"/>
          <p:cNvSpPr txBox="1"/>
          <p:nvPr/>
        </p:nvSpPr>
        <p:spPr>
          <a:xfrm rot="263696">
            <a:off x="8072751" y="8019062"/>
            <a:ext cx="114632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>
                <a:solidFill>
                  <a:srgbClr val="E7E1CA"/>
                </a:solidFill>
                <a:ea typeface="王漢宗顏楷體"/>
              </a:rPr>
              <a:t>態度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786205" y="430605"/>
            <a:ext cx="4181582" cy="123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2"/>
              </a:lnSpc>
            </a:pPr>
            <a:r>
              <a:rPr lang="en-US" sz="8231">
                <a:solidFill>
                  <a:srgbClr val="866255"/>
                </a:solidFill>
                <a:ea typeface="王漢宗顏楷體"/>
              </a:rPr>
              <a:t>評量方式</a:t>
            </a:r>
          </a:p>
        </p:txBody>
      </p:sp>
      <p:sp>
        <p:nvSpPr>
          <p:cNvPr id="46" name="TextBox 46"/>
          <p:cNvSpPr txBox="1"/>
          <p:nvPr/>
        </p:nvSpPr>
        <p:spPr>
          <a:xfrm rot="263696">
            <a:off x="11028832" y="8119153"/>
            <a:ext cx="114632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>
                <a:solidFill>
                  <a:srgbClr val="E7E1CA"/>
                </a:solidFill>
                <a:ea typeface="王漢宗顏楷體"/>
              </a:rPr>
              <a:t>素養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599297" y="1723794"/>
            <a:ext cx="6386040" cy="441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 dirty="0" err="1">
                <a:solidFill>
                  <a:srgbClr val="004AAD"/>
                </a:solidFill>
                <a:ea typeface="王漢宗顏楷體"/>
              </a:rPr>
              <a:t>生活、悅讀大業</a:t>
            </a:r>
            <a:r>
              <a:rPr lang="en-US" sz="4200" dirty="0">
                <a:solidFill>
                  <a:srgbClr val="004AAD"/>
                </a:solidFill>
                <a:ea typeface="王漢宗顏楷體"/>
              </a:rPr>
              <a:t>(</a:t>
            </a:r>
            <a:r>
              <a:rPr lang="en-US" sz="4200" dirty="0" err="1">
                <a:solidFill>
                  <a:srgbClr val="004AAD"/>
                </a:solidFill>
                <a:ea typeface="王漢宗顏楷體"/>
              </a:rPr>
              <a:t>全班共讀</a:t>
            </a:r>
            <a:r>
              <a:rPr lang="en-US" sz="4200" dirty="0">
                <a:solidFill>
                  <a:srgbClr val="004AAD"/>
                </a:solidFill>
                <a:ea typeface="王漢宗顏楷體"/>
              </a:rPr>
              <a:t>)、</a:t>
            </a:r>
            <a:r>
              <a:rPr lang="en-US" sz="4200" dirty="0" err="1">
                <a:solidFill>
                  <a:srgbClr val="004AAD"/>
                </a:solidFill>
                <a:ea typeface="王漢宗顏楷體"/>
              </a:rPr>
              <a:t>健康</a:t>
            </a:r>
            <a:endParaRPr lang="en-US" sz="4200" dirty="0">
              <a:solidFill>
                <a:srgbClr val="004AAD"/>
              </a:solidFill>
              <a:ea typeface="王漢宗顏楷體"/>
            </a:endParaRPr>
          </a:p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 dirty="0" err="1">
                <a:solidFill>
                  <a:srgbClr val="004AAD"/>
                </a:solidFill>
                <a:ea typeface="王漢宗顏楷體"/>
              </a:rPr>
              <a:t>習作、學習單、美勞作品、上台發表、體驗實作等多元評量</a:t>
            </a:r>
            <a:endParaRPr lang="en-US" sz="4200" dirty="0">
              <a:solidFill>
                <a:srgbClr val="004AAD"/>
              </a:solidFill>
              <a:ea typeface="王漢宗顏楷體"/>
            </a:endParaRPr>
          </a:p>
          <a:p>
            <a:pPr>
              <a:lnSpc>
                <a:spcPts val="5039"/>
              </a:lnSpc>
            </a:pPr>
            <a:endParaRPr lang="en-US" sz="4200" dirty="0">
              <a:solidFill>
                <a:srgbClr val="004AAD"/>
              </a:solidFill>
              <a:ea typeface="王漢宗顏楷體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333105" y="1259731"/>
            <a:ext cx="9266192" cy="4898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>
              <a:lnSpc>
                <a:spcPts val="5599"/>
              </a:lnSpc>
            </a:pPr>
            <a:endParaRPr lang="en-US" sz="3999" dirty="0">
              <a:solidFill>
                <a:srgbClr val="004AAD"/>
              </a:solidFill>
              <a:ea typeface="王漢宗顏楷體"/>
            </a:endParaRP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 dirty="0" err="1">
                <a:solidFill>
                  <a:srgbClr val="004AAD"/>
                </a:solidFill>
                <a:ea typeface="王漢宗顏楷體"/>
              </a:rPr>
              <a:t>期中評量</a:t>
            </a:r>
            <a:r>
              <a:rPr lang="zh-TW" altLang="en-US" sz="3999" dirty="0">
                <a:solidFill>
                  <a:srgbClr val="004AAD"/>
                </a:solidFill>
                <a:ea typeface="王漢宗顏楷體"/>
              </a:rPr>
              <a:t>、</a:t>
            </a:r>
            <a:r>
              <a:rPr lang="en-US" sz="3999" dirty="0" err="1">
                <a:solidFill>
                  <a:srgbClr val="004AAD"/>
                </a:solidFill>
                <a:ea typeface="王漢宗顏楷體"/>
              </a:rPr>
              <a:t>期末評量</a:t>
            </a:r>
            <a:endParaRPr lang="en-US" sz="3999" dirty="0">
              <a:solidFill>
                <a:srgbClr val="004AAD"/>
              </a:solidFill>
              <a:ea typeface="王漢宗顏楷體"/>
            </a:endParaRP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zh-TW" altLang="en-US" sz="3999" dirty="0">
                <a:solidFill>
                  <a:srgbClr val="004AAD"/>
                </a:solidFill>
                <a:ea typeface="王漢宗顏楷體"/>
              </a:rPr>
              <a:t>科目</a:t>
            </a:r>
            <a:r>
              <a:rPr lang="en-US" altLang="zh-TW" sz="3999" dirty="0">
                <a:solidFill>
                  <a:srgbClr val="004AAD"/>
                </a:solidFill>
                <a:ea typeface="王漢宗顏楷體"/>
              </a:rPr>
              <a:t>:</a:t>
            </a:r>
            <a:r>
              <a:rPr lang="zh-TW" altLang="en-US" sz="3999" dirty="0">
                <a:solidFill>
                  <a:srgbClr val="004AAD"/>
                </a:solidFill>
                <a:ea typeface="王漢宗顏楷體"/>
              </a:rPr>
              <a:t>國語、數學</a:t>
            </a:r>
            <a:endParaRPr lang="en-US" sz="3999" dirty="0">
              <a:solidFill>
                <a:srgbClr val="004AAD"/>
              </a:solidFill>
              <a:ea typeface="王漢宗顏楷體"/>
            </a:endParaRPr>
          </a:p>
          <a:p>
            <a:pPr>
              <a:lnSpc>
                <a:spcPts val="5599"/>
              </a:lnSpc>
            </a:pPr>
            <a:endParaRPr lang="en-US" sz="3999" dirty="0">
              <a:solidFill>
                <a:srgbClr val="004AAD"/>
              </a:solidFill>
              <a:ea typeface="王漢宗顏楷體"/>
            </a:endParaRP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 dirty="0">
                <a:solidFill>
                  <a:srgbClr val="004AAD"/>
                </a:solidFill>
                <a:ea typeface="王漢宗顏楷體"/>
              </a:rPr>
              <a:t>平時分數60%-</a:t>
            </a:r>
            <a:r>
              <a:rPr lang="en-US" sz="3999" dirty="0" err="1">
                <a:solidFill>
                  <a:srgbClr val="004AAD"/>
                </a:solidFill>
                <a:ea typeface="王漢宗顏楷體"/>
              </a:rPr>
              <a:t>習作、聽考、平時卷</a:t>
            </a:r>
            <a:endParaRPr lang="en-US" sz="3999" dirty="0">
              <a:solidFill>
                <a:srgbClr val="004AAD"/>
              </a:solidFill>
              <a:ea typeface="王漢宗顏楷體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4AAD"/>
                </a:solidFill>
                <a:latin typeface="王漢宗顏楷體"/>
              </a:rPr>
              <a:t>   定期評量40%-</a:t>
            </a:r>
            <a:r>
              <a:rPr lang="en-US" sz="3999" dirty="0" err="1">
                <a:solidFill>
                  <a:srgbClr val="004AAD"/>
                </a:solidFill>
                <a:latin typeface="王漢宗顏楷體"/>
              </a:rPr>
              <a:t>期中期末評量卷</a:t>
            </a:r>
            <a:endParaRPr lang="en-US" sz="3999" dirty="0">
              <a:solidFill>
                <a:srgbClr val="004AAD"/>
              </a:solidFill>
              <a:latin typeface="王漢宗顏楷體"/>
            </a:endParaRPr>
          </a:p>
          <a:p>
            <a:pPr>
              <a:lnSpc>
                <a:spcPts val="4556"/>
              </a:lnSpc>
            </a:pPr>
            <a:endParaRPr lang="en-US" sz="3999" dirty="0">
              <a:solidFill>
                <a:srgbClr val="004AAD"/>
              </a:solidFill>
              <a:latin typeface="王漢宗顏楷體"/>
            </a:endParaRPr>
          </a:p>
        </p:txBody>
      </p:sp>
      <p:sp>
        <p:nvSpPr>
          <p:cNvPr id="49" name="TextBox 49"/>
          <p:cNvSpPr txBox="1"/>
          <p:nvPr/>
        </p:nvSpPr>
        <p:spPr>
          <a:xfrm rot="263696">
            <a:off x="14117333" y="8040663"/>
            <a:ext cx="114632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>
                <a:solidFill>
                  <a:srgbClr val="E7E1CA"/>
                </a:solidFill>
                <a:ea typeface="王漢宗顏楷體"/>
              </a:rPr>
              <a:t>行動</a:t>
            </a:r>
          </a:p>
        </p:txBody>
      </p:sp>
      <p:sp>
        <p:nvSpPr>
          <p:cNvPr id="50" name="TextBox 50"/>
          <p:cNvSpPr txBox="1"/>
          <p:nvPr/>
        </p:nvSpPr>
        <p:spPr>
          <a:xfrm rot="-131513">
            <a:off x="2139123" y="8140693"/>
            <a:ext cx="114632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>
                <a:solidFill>
                  <a:srgbClr val="E7E1CA"/>
                </a:solidFill>
                <a:ea typeface="王漢宗顏楷體"/>
              </a:rPr>
              <a:t>知識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4798038" cy="3718480"/>
          </a:xfrm>
          <a:custGeom>
            <a:avLst/>
            <a:gdLst/>
            <a:ahLst/>
            <a:cxnLst/>
            <a:rect l="l" t="t" r="r" b="b"/>
            <a:pathLst>
              <a:path w="4798038" h="3718480">
                <a:moveTo>
                  <a:pt x="0" y="0"/>
                </a:moveTo>
                <a:lnTo>
                  <a:pt x="4798038" y="0"/>
                </a:lnTo>
                <a:lnTo>
                  <a:pt x="4798038" y="3718480"/>
                </a:lnTo>
                <a:lnTo>
                  <a:pt x="0" y="371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106603" y="879955"/>
            <a:ext cx="5152697" cy="4114800"/>
            <a:chOff x="0" y="0"/>
            <a:chExt cx="1357089" cy="10837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61865" y="913341"/>
            <a:ext cx="5152697" cy="4114800"/>
            <a:chOff x="0" y="0"/>
            <a:chExt cx="1357089" cy="1083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06603" y="5292245"/>
            <a:ext cx="5152697" cy="4114800"/>
            <a:chOff x="0" y="0"/>
            <a:chExt cx="1357089" cy="10837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1865" y="5292245"/>
            <a:ext cx="5152697" cy="4114800"/>
            <a:chOff x="0" y="0"/>
            <a:chExt cx="1357089" cy="10837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31513">
            <a:off x="2666357" y="5114016"/>
            <a:ext cx="1257426" cy="1263790"/>
            <a:chOff x="0" y="0"/>
            <a:chExt cx="3996445" cy="401667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19" name="Group 19"/>
          <p:cNvGrpSpPr/>
          <p:nvPr/>
        </p:nvGrpSpPr>
        <p:grpSpPr>
          <a:xfrm rot="263696">
            <a:off x="2764894" y="6723935"/>
            <a:ext cx="1257426" cy="1263790"/>
            <a:chOff x="0" y="0"/>
            <a:chExt cx="3996445" cy="4016670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131513">
            <a:off x="2991349" y="5038764"/>
            <a:ext cx="559105" cy="189529"/>
            <a:chOff x="0" y="0"/>
            <a:chExt cx="5645912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4" name="Group 24"/>
          <p:cNvGrpSpPr/>
          <p:nvPr/>
        </p:nvGrpSpPr>
        <p:grpSpPr>
          <a:xfrm rot="263696">
            <a:off x="3114055" y="6824548"/>
            <a:ext cx="559105" cy="189529"/>
            <a:chOff x="0" y="0"/>
            <a:chExt cx="5645912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5211808"/>
            <a:ext cx="1109724" cy="11097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803404"/>
            <a:ext cx="1109724" cy="110972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547646" y="7589158"/>
            <a:ext cx="2227737" cy="3635773"/>
          </a:xfrm>
          <a:custGeom>
            <a:avLst/>
            <a:gdLst/>
            <a:ahLst/>
            <a:cxnLst/>
            <a:rect l="l" t="t" r="r" b="b"/>
            <a:pathLst>
              <a:path w="2227737" h="3635773">
                <a:moveTo>
                  <a:pt x="0" y="0"/>
                </a:moveTo>
                <a:lnTo>
                  <a:pt x="2227737" y="0"/>
                </a:lnTo>
                <a:lnTo>
                  <a:pt x="2227737" y="3635773"/>
                </a:lnTo>
                <a:lnTo>
                  <a:pt x="0" y="363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160782">
            <a:off x="5151476" y="6528887"/>
            <a:ext cx="1897836" cy="3006472"/>
          </a:xfrm>
          <a:custGeom>
            <a:avLst/>
            <a:gdLst/>
            <a:ahLst/>
            <a:cxnLst/>
            <a:rect l="l" t="t" r="r" b="b"/>
            <a:pathLst>
              <a:path w="1897836" h="3006472">
                <a:moveTo>
                  <a:pt x="0" y="0"/>
                </a:moveTo>
                <a:lnTo>
                  <a:pt x="1897836" y="0"/>
                </a:lnTo>
                <a:lnTo>
                  <a:pt x="1897836" y="3006472"/>
                </a:lnTo>
                <a:lnTo>
                  <a:pt x="0" y="3006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 rot="-131513">
            <a:off x="2721576" y="5503030"/>
            <a:ext cx="114632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>
                <a:solidFill>
                  <a:srgbClr val="E7E1CA"/>
                </a:solidFill>
                <a:latin typeface="Poppins"/>
              </a:rPr>
              <a:t>read</a:t>
            </a:r>
          </a:p>
        </p:txBody>
      </p:sp>
      <p:sp>
        <p:nvSpPr>
          <p:cNvPr id="35" name="TextBox 35"/>
          <p:cNvSpPr txBox="1"/>
          <p:nvPr/>
        </p:nvSpPr>
        <p:spPr>
          <a:xfrm rot="263696">
            <a:off x="2795488" y="7283645"/>
            <a:ext cx="114632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>
                <a:solidFill>
                  <a:srgbClr val="E7E1CA"/>
                </a:solidFill>
                <a:latin typeface="Poppins"/>
              </a:rPr>
              <a:t>write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09512" y="5558859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09512" y="7150456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-384259" y="2159278"/>
            <a:ext cx="7876268" cy="215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C94741"/>
                </a:solidFill>
                <a:ea typeface="王漢宗顏楷體"/>
              </a:rPr>
              <a:t>素養導向</a:t>
            </a:r>
          </a:p>
          <a:p>
            <a:pPr algn="ctr">
              <a:lnSpc>
                <a:spcPts val="7680"/>
              </a:lnSpc>
            </a:pPr>
            <a:r>
              <a:rPr lang="en-US" sz="8000">
                <a:solidFill>
                  <a:srgbClr val="C94741"/>
                </a:solidFill>
                <a:ea typeface="王漢宗顏楷體"/>
              </a:rPr>
              <a:t>命題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51027" y="1563965"/>
            <a:ext cx="4174374" cy="268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dirty="0" err="1">
                <a:solidFill>
                  <a:srgbClr val="C94741"/>
                </a:solidFill>
                <a:ea typeface="王漢宗顏楷體"/>
              </a:rPr>
              <a:t>生活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  <a:p>
            <a:pPr algn="ctr">
              <a:lnSpc>
                <a:spcPts val="9599"/>
              </a:lnSpc>
            </a:pPr>
            <a:r>
              <a:rPr lang="en-US" sz="9999" dirty="0" err="1">
                <a:solidFill>
                  <a:srgbClr val="C94741"/>
                </a:solidFill>
                <a:ea typeface="王漢宗顏楷體"/>
              </a:rPr>
              <a:t>情境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011097" y="2393039"/>
            <a:ext cx="5343708" cy="1253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dirty="0" err="1">
                <a:solidFill>
                  <a:srgbClr val="C94741"/>
                </a:solidFill>
                <a:ea typeface="王漢宗顏楷體"/>
              </a:rPr>
              <a:t>閱讀量高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085444" y="6039975"/>
            <a:ext cx="5152696" cy="1992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dirty="0" err="1">
                <a:solidFill>
                  <a:srgbClr val="C94741"/>
                </a:solidFill>
                <a:ea typeface="王漢宗顏楷體"/>
              </a:rPr>
              <a:t>多層次思考跨領域整合</a:t>
            </a:r>
            <a:endParaRPr lang="en-US" sz="8000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378847" y="5969158"/>
            <a:ext cx="4174374" cy="215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dirty="0" err="1">
                <a:solidFill>
                  <a:srgbClr val="C94741"/>
                </a:solidFill>
                <a:ea typeface="王漢宗顏楷體"/>
              </a:rPr>
              <a:t>圖表、數據、題組</a:t>
            </a:r>
            <a:endParaRPr lang="en-US" sz="8000" dirty="0">
              <a:solidFill>
                <a:srgbClr val="C94741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106603" y="5292245"/>
            <a:ext cx="5152697" cy="4114800"/>
            <a:chOff x="0" y="0"/>
            <a:chExt cx="1357089" cy="10837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1865" y="5292245"/>
            <a:ext cx="5152697" cy="4114800"/>
            <a:chOff x="0" y="0"/>
            <a:chExt cx="1357089" cy="10837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547646" y="7589158"/>
            <a:ext cx="2227737" cy="3635773"/>
          </a:xfrm>
          <a:custGeom>
            <a:avLst/>
            <a:gdLst/>
            <a:ahLst/>
            <a:cxnLst/>
            <a:rect l="l" t="t" r="r" b="b"/>
            <a:pathLst>
              <a:path w="2227737" h="3635773">
                <a:moveTo>
                  <a:pt x="0" y="0"/>
                </a:moveTo>
                <a:lnTo>
                  <a:pt x="2227737" y="0"/>
                </a:lnTo>
                <a:lnTo>
                  <a:pt x="2227737" y="3635773"/>
                </a:lnTo>
                <a:lnTo>
                  <a:pt x="0" y="3635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160782">
            <a:off x="5151476" y="6528887"/>
            <a:ext cx="1897836" cy="3006472"/>
          </a:xfrm>
          <a:custGeom>
            <a:avLst/>
            <a:gdLst/>
            <a:ahLst/>
            <a:cxnLst/>
            <a:rect l="l" t="t" r="r" b="b"/>
            <a:pathLst>
              <a:path w="1897836" h="3006472">
                <a:moveTo>
                  <a:pt x="0" y="0"/>
                </a:moveTo>
                <a:lnTo>
                  <a:pt x="1897836" y="0"/>
                </a:lnTo>
                <a:lnTo>
                  <a:pt x="1897836" y="3006472"/>
                </a:lnTo>
                <a:lnTo>
                  <a:pt x="0" y="30064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 rot="-131513">
            <a:off x="2721576" y="5503030"/>
            <a:ext cx="114632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 dirty="0">
                <a:solidFill>
                  <a:srgbClr val="E7E1CA"/>
                </a:solidFill>
                <a:latin typeface="Poppins"/>
              </a:rPr>
              <a:t>rad</a:t>
            </a:r>
          </a:p>
        </p:txBody>
      </p:sp>
      <p:sp>
        <p:nvSpPr>
          <p:cNvPr id="35" name="TextBox 35"/>
          <p:cNvSpPr txBox="1"/>
          <p:nvPr/>
        </p:nvSpPr>
        <p:spPr>
          <a:xfrm rot="263696">
            <a:off x="2795488" y="7283645"/>
            <a:ext cx="114632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spc="-29" dirty="0" err="1">
                <a:solidFill>
                  <a:srgbClr val="E7E1CA"/>
                </a:solidFill>
                <a:latin typeface="Poppins"/>
              </a:rPr>
              <a:t>wite</a:t>
            </a:r>
            <a:endParaRPr lang="en-US" sz="2999" spc="-29" dirty="0">
              <a:solidFill>
                <a:srgbClr val="E7E1CA"/>
              </a:solidFill>
              <a:latin typeface="Poppi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09512" y="5558859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09512" y="7150456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51027" y="1563965"/>
            <a:ext cx="4174374" cy="268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dirty="0" err="1">
                <a:solidFill>
                  <a:srgbClr val="C94741"/>
                </a:solidFill>
                <a:ea typeface="王漢宗顏楷體"/>
              </a:rPr>
              <a:t>生活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  <a:p>
            <a:pPr algn="ctr">
              <a:lnSpc>
                <a:spcPts val="9599"/>
              </a:lnSpc>
            </a:pPr>
            <a:r>
              <a:rPr lang="en-US" sz="9999" dirty="0" err="1">
                <a:solidFill>
                  <a:srgbClr val="C94741"/>
                </a:solidFill>
                <a:ea typeface="王漢宗顏楷體"/>
              </a:rPr>
              <a:t>情境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085444" y="6039975"/>
            <a:ext cx="5152696" cy="1992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dirty="0" err="1">
                <a:solidFill>
                  <a:srgbClr val="C94741"/>
                </a:solidFill>
                <a:ea typeface="王漢宗顏楷體"/>
              </a:rPr>
              <a:t>多層次思考跨領域整合</a:t>
            </a:r>
            <a:endParaRPr lang="en-US" sz="8000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378847" y="5969158"/>
            <a:ext cx="4174374" cy="215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dirty="0" err="1">
                <a:solidFill>
                  <a:srgbClr val="C94741"/>
                </a:solidFill>
                <a:ea typeface="王漢宗顏楷體"/>
              </a:rPr>
              <a:t>圖表、數據、題組</a:t>
            </a:r>
            <a:endParaRPr lang="en-US" sz="8000" dirty="0">
              <a:solidFill>
                <a:srgbClr val="C94741"/>
              </a:solidFill>
              <a:ea typeface="王漢宗顏楷體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5413E761-687C-4102-9551-77287CE35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1450"/>
            <a:ext cx="17678400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94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8327" y="2543174"/>
            <a:ext cx="10192167" cy="8229600"/>
            <a:chOff x="0" y="0"/>
            <a:chExt cx="268435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4357" cy="2167467"/>
            </a:xfrm>
            <a:custGeom>
              <a:avLst/>
              <a:gdLst/>
              <a:ahLst/>
              <a:cxnLst/>
              <a:rect l="l" t="t" r="r" b="b"/>
              <a:pathLst>
                <a:path w="2684357" h="2167467">
                  <a:moveTo>
                    <a:pt x="38739" y="0"/>
                  </a:moveTo>
                  <a:lnTo>
                    <a:pt x="2645617" y="0"/>
                  </a:lnTo>
                  <a:cubicBezTo>
                    <a:pt x="2667012" y="0"/>
                    <a:pt x="2684357" y="17344"/>
                    <a:pt x="2684357" y="38739"/>
                  </a:cubicBezTo>
                  <a:lnTo>
                    <a:pt x="2684357" y="2128727"/>
                  </a:lnTo>
                  <a:cubicBezTo>
                    <a:pt x="2684357" y="2150122"/>
                    <a:pt x="2667012" y="2167467"/>
                    <a:pt x="2645617" y="2167467"/>
                  </a:cubicBezTo>
                  <a:lnTo>
                    <a:pt x="38739" y="2167467"/>
                  </a:lnTo>
                  <a:cubicBezTo>
                    <a:pt x="17344" y="2167467"/>
                    <a:pt x="0" y="2150122"/>
                    <a:pt x="0" y="2128727"/>
                  </a:cubicBezTo>
                  <a:lnTo>
                    <a:pt x="0" y="38739"/>
                  </a:lnTo>
                  <a:cubicBezTo>
                    <a:pt x="0" y="17344"/>
                    <a:pt x="17344" y="0"/>
                    <a:pt x="38739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20867" y="6347574"/>
            <a:ext cx="9247319" cy="4741353"/>
          </a:xfrm>
          <a:custGeom>
            <a:avLst/>
            <a:gdLst/>
            <a:ahLst/>
            <a:cxnLst/>
            <a:rect l="l" t="t" r="r" b="b"/>
            <a:pathLst>
              <a:path w="9247319" h="4741353">
                <a:moveTo>
                  <a:pt x="0" y="0"/>
                </a:moveTo>
                <a:lnTo>
                  <a:pt x="9247319" y="0"/>
                </a:lnTo>
                <a:lnTo>
                  <a:pt x="9247319" y="4741352"/>
                </a:lnTo>
                <a:lnTo>
                  <a:pt x="0" y="474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68829" y="168767"/>
            <a:ext cx="4030502" cy="3532185"/>
          </a:xfrm>
          <a:custGeom>
            <a:avLst/>
            <a:gdLst/>
            <a:ahLst/>
            <a:cxnLst/>
            <a:rect l="l" t="t" r="r" b="b"/>
            <a:pathLst>
              <a:path w="4030502" h="3532185">
                <a:moveTo>
                  <a:pt x="0" y="0"/>
                </a:moveTo>
                <a:lnTo>
                  <a:pt x="4030501" y="0"/>
                </a:lnTo>
                <a:lnTo>
                  <a:pt x="4030501" y="3532186"/>
                </a:lnTo>
                <a:lnTo>
                  <a:pt x="0" y="3532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73665" y="5778202"/>
            <a:ext cx="3696814" cy="5809279"/>
          </a:xfrm>
          <a:custGeom>
            <a:avLst/>
            <a:gdLst/>
            <a:ahLst/>
            <a:cxnLst/>
            <a:rect l="l" t="t" r="r" b="b"/>
            <a:pathLst>
              <a:path w="3696814" h="5809279">
                <a:moveTo>
                  <a:pt x="0" y="0"/>
                </a:moveTo>
                <a:lnTo>
                  <a:pt x="3696813" y="0"/>
                </a:lnTo>
                <a:lnTo>
                  <a:pt x="3696813" y="5809279"/>
                </a:lnTo>
                <a:lnTo>
                  <a:pt x="0" y="5809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75629" y="496093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親師合作</a:t>
            </a:r>
          </a:p>
        </p:txBody>
      </p:sp>
      <p:sp>
        <p:nvSpPr>
          <p:cNvPr id="10" name="Freeform 10"/>
          <p:cNvSpPr/>
          <p:nvPr/>
        </p:nvSpPr>
        <p:spPr>
          <a:xfrm>
            <a:off x="3675629" y="0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6" y="0"/>
                </a:lnTo>
                <a:lnTo>
                  <a:pt x="7490036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58838" y="7609913"/>
            <a:ext cx="1920584" cy="2216675"/>
          </a:xfrm>
          <a:custGeom>
            <a:avLst/>
            <a:gdLst/>
            <a:ahLst/>
            <a:cxnLst/>
            <a:rect l="l" t="t" r="r" b="b"/>
            <a:pathLst>
              <a:path w="1920584" h="2216675">
                <a:moveTo>
                  <a:pt x="0" y="0"/>
                </a:moveTo>
                <a:lnTo>
                  <a:pt x="1920585" y="0"/>
                </a:lnTo>
                <a:lnTo>
                  <a:pt x="1920585" y="2216674"/>
                </a:lnTo>
                <a:lnTo>
                  <a:pt x="0" y="22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1886742"/>
            <a:ext cx="12733204" cy="737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  <a:spcBef>
                <a:spcPct val="0"/>
              </a:spcBef>
            </a:pPr>
            <a:endParaRPr dirty="0"/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孩子</a:t>
            </a: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吃早餐</a:t>
            </a: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準時上學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聯絡簿、回條、考試簽名</a:t>
            </a:r>
            <a:r>
              <a:rPr lang="en-US" sz="5317" dirty="0">
                <a:solidFill>
                  <a:srgbClr val="004AAD"/>
                </a:solidFill>
                <a:ea typeface="王漢宗顏楷體"/>
              </a:rPr>
              <a:t>(</a:t>
            </a: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訂簽</a:t>
            </a:r>
            <a:r>
              <a:rPr lang="en-US" sz="5317" dirty="0">
                <a:solidFill>
                  <a:srgbClr val="004AAD"/>
                </a:solidFill>
                <a:ea typeface="王漢宗顏楷體"/>
              </a:rPr>
              <a:t>)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請孩子每天整理書包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不帶錢、貴重物品、零食、玩具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忘記帶作業，隔天到校補寫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>
                <a:solidFill>
                  <a:srgbClr val="004AAD"/>
                </a:solidFill>
                <a:ea typeface="王漢宗顏楷體"/>
              </a:rPr>
              <a:t>急事請撥打教室分機</a:t>
            </a:r>
            <a:r>
              <a:rPr lang="en-US" altLang="zh-TW" sz="5317" dirty="0">
                <a:solidFill>
                  <a:srgbClr val="004AAD"/>
                </a:solidFill>
                <a:ea typeface="王漢宗顏楷體"/>
              </a:rPr>
              <a:t>9206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詢問、溝通與了解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8327" y="2543174"/>
            <a:ext cx="10192167" cy="8229600"/>
            <a:chOff x="0" y="0"/>
            <a:chExt cx="268435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4357" cy="2167467"/>
            </a:xfrm>
            <a:custGeom>
              <a:avLst/>
              <a:gdLst/>
              <a:ahLst/>
              <a:cxnLst/>
              <a:rect l="l" t="t" r="r" b="b"/>
              <a:pathLst>
                <a:path w="2684357" h="2167467">
                  <a:moveTo>
                    <a:pt x="38739" y="0"/>
                  </a:moveTo>
                  <a:lnTo>
                    <a:pt x="2645617" y="0"/>
                  </a:lnTo>
                  <a:cubicBezTo>
                    <a:pt x="2667012" y="0"/>
                    <a:pt x="2684357" y="17344"/>
                    <a:pt x="2684357" y="38739"/>
                  </a:cubicBezTo>
                  <a:lnTo>
                    <a:pt x="2684357" y="2128727"/>
                  </a:lnTo>
                  <a:cubicBezTo>
                    <a:pt x="2684357" y="2150122"/>
                    <a:pt x="2667012" y="2167467"/>
                    <a:pt x="2645617" y="2167467"/>
                  </a:cubicBezTo>
                  <a:lnTo>
                    <a:pt x="38739" y="2167467"/>
                  </a:lnTo>
                  <a:cubicBezTo>
                    <a:pt x="17344" y="2167467"/>
                    <a:pt x="0" y="2150122"/>
                    <a:pt x="0" y="2128727"/>
                  </a:cubicBezTo>
                  <a:lnTo>
                    <a:pt x="0" y="38739"/>
                  </a:lnTo>
                  <a:cubicBezTo>
                    <a:pt x="0" y="17344"/>
                    <a:pt x="17344" y="0"/>
                    <a:pt x="38739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20867" y="6347574"/>
            <a:ext cx="9247319" cy="4741353"/>
          </a:xfrm>
          <a:custGeom>
            <a:avLst/>
            <a:gdLst/>
            <a:ahLst/>
            <a:cxnLst/>
            <a:rect l="l" t="t" r="r" b="b"/>
            <a:pathLst>
              <a:path w="9247319" h="4741353">
                <a:moveTo>
                  <a:pt x="0" y="0"/>
                </a:moveTo>
                <a:lnTo>
                  <a:pt x="9247319" y="0"/>
                </a:lnTo>
                <a:lnTo>
                  <a:pt x="9247319" y="4741352"/>
                </a:lnTo>
                <a:lnTo>
                  <a:pt x="0" y="474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73665" y="5778202"/>
            <a:ext cx="3696814" cy="5809279"/>
          </a:xfrm>
          <a:custGeom>
            <a:avLst/>
            <a:gdLst/>
            <a:ahLst/>
            <a:cxnLst/>
            <a:rect l="l" t="t" r="r" b="b"/>
            <a:pathLst>
              <a:path w="3696814" h="5809279">
                <a:moveTo>
                  <a:pt x="0" y="0"/>
                </a:moveTo>
                <a:lnTo>
                  <a:pt x="3696813" y="0"/>
                </a:lnTo>
                <a:lnTo>
                  <a:pt x="3696813" y="5809279"/>
                </a:lnTo>
                <a:lnTo>
                  <a:pt x="0" y="58092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75629" y="496093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dirty="0" err="1">
                <a:solidFill>
                  <a:srgbClr val="C94741"/>
                </a:solidFill>
                <a:ea typeface="王漢宗顏楷體"/>
              </a:rPr>
              <a:t>親師合作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861921" y="-104548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6" y="0"/>
                </a:lnTo>
                <a:lnTo>
                  <a:pt x="7490036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11" name="Freeform 11"/>
          <p:cNvSpPr/>
          <p:nvPr/>
        </p:nvSpPr>
        <p:spPr>
          <a:xfrm>
            <a:off x="8813287" y="8400258"/>
            <a:ext cx="1920584" cy="2216675"/>
          </a:xfrm>
          <a:custGeom>
            <a:avLst/>
            <a:gdLst/>
            <a:ahLst/>
            <a:cxnLst/>
            <a:rect l="l" t="t" r="r" b="b"/>
            <a:pathLst>
              <a:path w="1920584" h="2216675">
                <a:moveTo>
                  <a:pt x="0" y="0"/>
                </a:moveTo>
                <a:lnTo>
                  <a:pt x="1920585" y="0"/>
                </a:lnTo>
                <a:lnTo>
                  <a:pt x="1920585" y="2216674"/>
                </a:lnTo>
                <a:lnTo>
                  <a:pt x="0" y="2216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1886742"/>
            <a:ext cx="10439400" cy="7401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  <a:spcBef>
                <a:spcPct val="0"/>
              </a:spcBef>
            </a:pPr>
            <a:endParaRPr dirty="0"/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班級</a:t>
            </a:r>
            <a:r>
              <a:rPr lang="en-US" altLang="zh-TW" sz="5317" dirty="0">
                <a:solidFill>
                  <a:srgbClr val="004AAD"/>
                </a:solidFill>
                <a:ea typeface="王漢宗顏楷體"/>
              </a:rPr>
              <a:t>LINE</a:t>
            </a: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群組</a:t>
            </a: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班級活動及宣導資訊放貼文串</a:t>
            </a: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重要事項會傳訊息</a:t>
            </a: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看完請回覆貼圖，確認收到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640EC79-B6EC-4041-B053-95736B8E67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323" y="1234280"/>
            <a:ext cx="4154622" cy="8991026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5FF6F63C-FA2A-41CB-B3E6-EEC89ECD5CD9}"/>
              </a:ext>
            </a:extLst>
          </p:cNvPr>
          <p:cNvSpPr/>
          <p:nvPr/>
        </p:nvSpPr>
        <p:spPr>
          <a:xfrm>
            <a:off x="14592179" y="1756053"/>
            <a:ext cx="559191" cy="569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A137A3C-A861-4183-89FD-ABB2F813052B}"/>
              </a:ext>
            </a:extLst>
          </p:cNvPr>
          <p:cNvSpPr txBox="1"/>
          <p:nvPr/>
        </p:nvSpPr>
        <p:spPr>
          <a:xfrm>
            <a:off x="15257120" y="1633011"/>
            <a:ext cx="2497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</a:rPr>
              <a:t>貼文串</a:t>
            </a:r>
          </a:p>
        </p:txBody>
      </p:sp>
    </p:spTree>
    <p:extLst>
      <p:ext uri="{BB962C8B-B14F-4D97-AF65-F5344CB8AC3E}">
        <p14:creationId xmlns:p14="http://schemas.microsoft.com/office/powerpoint/2010/main" val="3863725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8327" y="2543174"/>
            <a:ext cx="10192167" cy="8229600"/>
            <a:chOff x="0" y="0"/>
            <a:chExt cx="268435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4357" cy="2167467"/>
            </a:xfrm>
            <a:custGeom>
              <a:avLst/>
              <a:gdLst/>
              <a:ahLst/>
              <a:cxnLst/>
              <a:rect l="l" t="t" r="r" b="b"/>
              <a:pathLst>
                <a:path w="2684357" h="2167467">
                  <a:moveTo>
                    <a:pt x="38739" y="0"/>
                  </a:moveTo>
                  <a:lnTo>
                    <a:pt x="2645617" y="0"/>
                  </a:lnTo>
                  <a:cubicBezTo>
                    <a:pt x="2667012" y="0"/>
                    <a:pt x="2684357" y="17344"/>
                    <a:pt x="2684357" y="38739"/>
                  </a:cubicBezTo>
                  <a:lnTo>
                    <a:pt x="2684357" y="2128727"/>
                  </a:lnTo>
                  <a:cubicBezTo>
                    <a:pt x="2684357" y="2150122"/>
                    <a:pt x="2667012" y="2167467"/>
                    <a:pt x="2645617" y="2167467"/>
                  </a:cubicBezTo>
                  <a:lnTo>
                    <a:pt x="38739" y="2167467"/>
                  </a:lnTo>
                  <a:cubicBezTo>
                    <a:pt x="17344" y="2167467"/>
                    <a:pt x="0" y="2150122"/>
                    <a:pt x="0" y="2128727"/>
                  </a:cubicBezTo>
                  <a:lnTo>
                    <a:pt x="0" y="38739"/>
                  </a:lnTo>
                  <a:cubicBezTo>
                    <a:pt x="0" y="17344"/>
                    <a:pt x="17344" y="0"/>
                    <a:pt x="38739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20867" y="6347574"/>
            <a:ext cx="9247319" cy="4741353"/>
          </a:xfrm>
          <a:custGeom>
            <a:avLst/>
            <a:gdLst/>
            <a:ahLst/>
            <a:cxnLst/>
            <a:rect l="l" t="t" r="r" b="b"/>
            <a:pathLst>
              <a:path w="9247319" h="4741353">
                <a:moveTo>
                  <a:pt x="0" y="0"/>
                </a:moveTo>
                <a:lnTo>
                  <a:pt x="9247319" y="0"/>
                </a:lnTo>
                <a:lnTo>
                  <a:pt x="9247319" y="4741352"/>
                </a:lnTo>
                <a:lnTo>
                  <a:pt x="0" y="474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73665" y="5778202"/>
            <a:ext cx="3696814" cy="5809279"/>
          </a:xfrm>
          <a:custGeom>
            <a:avLst/>
            <a:gdLst/>
            <a:ahLst/>
            <a:cxnLst/>
            <a:rect l="l" t="t" r="r" b="b"/>
            <a:pathLst>
              <a:path w="3696814" h="5809279">
                <a:moveTo>
                  <a:pt x="0" y="0"/>
                </a:moveTo>
                <a:lnTo>
                  <a:pt x="3696813" y="0"/>
                </a:lnTo>
                <a:lnTo>
                  <a:pt x="3696813" y="5809279"/>
                </a:lnTo>
                <a:lnTo>
                  <a:pt x="0" y="58092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75629" y="496093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 dirty="0" err="1">
                <a:solidFill>
                  <a:srgbClr val="C94741"/>
                </a:solidFill>
                <a:ea typeface="王漢宗顏楷體"/>
              </a:rPr>
              <a:t>親師合作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861921" y="-104548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6" y="0"/>
                </a:lnTo>
                <a:lnTo>
                  <a:pt x="7490036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11" name="Freeform 11"/>
          <p:cNvSpPr/>
          <p:nvPr/>
        </p:nvSpPr>
        <p:spPr>
          <a:xfrm>
            <a:off x="12387784" y="4270324"/>
            <a:ext cx="1804414" cy="2182253"/>
          </a:xfrm>
          <a:custGeom>
            <a:avLst/>
            <a:gdLst/>
            <a:ahLst/>
            <a:cxnLst/>
            <a:rect l="l" t="t" r="r" b="b"/>
            <a:pathLst>
              <a:path w="1920584" h="2216675">
                <a:moveTo>
                  <a:pt x="0" y="0"/>
                </a:moveTo>
                <a:lnTo>
                  <a:pt x="1920585" y="0"/>
                </a:lnTo>
                <a:lnTo>
                  <a:pt x="1920585" y="2216674"/>
                </a:lnTo>
                <a:lnTo>
                  <a:pt x="0" y="2216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1886742"/>
            <a:ext cx="10439400" cy="7401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  <a:spcBef>
                <a:spcPct val="0"/>
              </a:spcBef>
            </a:pPr>
            <a:endParaRPr dirty="0"/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運動會親子團競</a:t>
            </a:r>
            <a:r>
              <a:rPr lang="en-US" altLang="zh-TW" sz="5317" dirty="0">
                <a:solidFill>
                  <a:srgbClr val="004AAD"/>
                </a:solidFill>
                <a:ea typeface="王漢宗顏楷體"/>
              </a:rPr>
              <a:t>-</a:t>
            </a: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掌上明珠</a:t>
            </a: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endParaRPr lang="en-US" altLang="zh-TW" sz="5317" dirty="0">
              <a:solidFill>
                <a:srgbClr val="004AAD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親子兩人拿毛巾，一人一邊，躲避球放毛巾中間，兩人一起繞角錐一圈，再交給下一組，走路中，手不能壓球。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每班</a:t>
            </a:r>
            <a:r>
              <a:rPr lang="en-US" altLang="zh-TW" sz="5317" dirty="0">
                <a:solidFill>
                  <a:srgbClr val="004AAD"/>
                </a:solidFill>
                <a:ea typeface="王漢宗顏楷體"/>
              </a:rPr>
              <a:t>8</a:t>
            </a: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組</a:t>
            </a:r>
            <a:r>
              <a:rPr lang="en-US" altLang="zh-TW" sz="5317" dirty="0">
                <a:solidFill>
                  <a:srgbClr val="004AAD"/>
                </a:solidFill>
                <a:ea typeface="王漢宗顏楷體"/>
              </a:rPr>
              <a:t>(</a:t>
            </a:r>
            <a:r>
              <a:rPr lang="zh-TW" altLang="en-US" sz="5317" dirty="0">
                <a:solidFill>
                  <a:srgbClr val="004AAD"/>
                </a:solidFill>
                <a:ea typeface="王漢宗顏楷體"/>
              </a:rPr>
              <a:t>歡迎踴躍報名參加</a:t>
            </a:r>
            <a:r>
              <a:rPr lang="en-US" altLang="zh-TW" sz="5317" dirty="0">
                <a:solidFill>
                  <a:srgbClr val="004AAD"/>
                </a:solidFill>
                <a:ea typeface="王漢宗顏楷體"/>
              </a:rPr>
              <a:t>)</a:t>
            </a:r>
            <a:endParaRPr lang="zh-TW" altLang="en-US" sz="5317" dirty="0">
              <a:solidFill>
                <a:srgbClr val="004AAD"/>
              </a:solidFill>
              <a:ea typeface="王漢宗顏楷體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234D8B6-EADE-44B5-A1E7-9E0A4A3B6D08}"/>
              </a:ext>
            </a:extLst>
          </p:cNvPr>
          <p:cNvSpPr/>
          <p:nvPr/>
        </p:nvSpPr>
        <p:spPr>
          <a:xfrm>
            <a:off x="14068829" y="168767"/>
            <a:ext cx="4030502" cy="3532185"/>
          </a:xfrm>
          <a:custGeom>
            <a:avLst/>
            <a:gdLst/>
            <a:ahLst/>
            <a:cxnLst/>
            <a:rect l="l" t="t" r="r" b="b"/>
            <a:pathLst>
              <a:path w="4030502" h="3532185">
                <a:moveTo>
                  <a:pt x="0" y="0"/>
                </a:moveTo>
                <a:lnTo>
                  <a:pt x="4030501" y="0"/>
                </a:lnTo>
                <a:lnTo>
                  <a:pt x="4030501" y="3532186"/>
                </a:lnTo>
                <a:lnTo>
                  <a:pt x="0" y="35321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1225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8327" y="2543174"/>
            <a:ext cx="10192167" cy="8229600"/>
            <a:chOff x="0" y="0"/>
            <a:chExt cx="268435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84357" cy="2167467"/>
            </a:xfrm>
            <a:custGeom>
              <a:avLst/>
              <a:gdLst/>
              <a:ahLst/>
              <a:cxnLst/>
              <a:rect l="l" t="t" r="r" b="b"/>
              <a:pathLst>
                <a:path w="2684357" h="2167467">
                  <a:moveTo>
                    <a:pt x="38739" y="0"/>
                  </a:moveTo>
                  <a:lnTo>
                    <a:pt x="2645617" y="0"/>
                  </a:lnTo>
                  <a:cubicBezTo>
                    <a:pt x="2667012" y="0"/>
                    <a:pt x="2684357" y="17344"/>
                    <a:pt x="2684357" y="38739"/>
                  </a:cubicBezTo>
                  <a:lnTo>
                    <a:pt x="2684357" y="2128727"/>
                  </a:lnTo>
                  <a:cubicBezTo>
                    <a:pt x="2684357" y="2150122"/>
                    <a:pt x="2667012" y="2167467"/>
                    <a:pt x="2645617" y="2167467"/>
                  </a:cubicBezTo>
                  <a:lnTo>
                    <a:pt x="38739" y="2167467"/>
                  </a:lnTo>
                  <a:cubicBezTo>
                    <a:pt x="17344" y="2167467"/>
                    <a:pt x="0" y="2150122"/>
                    <a:pt x="0" y="2128727"/>
                  </a:cubicBezTo>
                  <a:lnTo>
                    <a:pt x="0" y="38739"/>
                  </a:lnTo>
                  <a:cubicBezTo>
                    <a:pt x="0" y="17344"/>
                    <a:pt x="17344" y="0"/>
                    <a:pt x="38739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20867" y="6347574"/>
            <a:ext cx="9247319" cy="4741353"/>
          </a:xfrm>
          <a:custGeom>
            <a:avLst/>
            <a:gdLst/>
            <a:ahLst/>
            <a:cxnLst/>
            <a:rect l="l" t="t" r="r" b="b"/>
            <a:pathLst>
              <a:path w="9247319" h="4741353">
                <a:moveTo>
                  <a:pt x="0" y="0"/>
                </a:moveTo>
                <a:lnTo>
                  <a:pt x="9247319" y="0"/>
                </a:lnTo>
                <a:lnTo>
                  <a:pt x="9247319" y="4741352"/>
                </a:lnTo>
                <a:lnTo>
                  <a:pt x="0" y="474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68829" y="168767"/>
            <a:ext cx="4030502" cy="3532185"/>
          </a:xfrm>
          <a:custGeom>
            <a:avLst/>
            <a:gdLst/>
            <a:ahLst/>
            <a:cxnLst/>
            <a:rect l="l" t="t" r="r" b="b"/>
            <a:pathLst>
              <a:path w="4030502" h="3532185">
                <a:moveTo>
                  <a:pt x="0" y="0"/>
                </a:moveTo>
                <a:lnTo>
                  <a:pt x="4030501" y="0"/>
                </a:lnTo>
                <a:lnTo>
                  <a:pt x="4030501" y="3532186"/>
                </a:lnTo>
                <a:lnTo>
                  <a:pt x="0" y="3532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73665" y="5778202"/>
            <a:ext cx="3696814" cy="5809279"/>
          </a:xfrm>
          <a:custGeom>
            <a:avLst/>
            <a:gdLst/>
            <a:ahLst/>
            <a:cxnLst/>
            <a:rect l="l" t="t" r="r" b="b"/>
            <a:pathLst>
              <a:path w="3696814" h="5809279">
                <a:moveTo>
                  <a:pt x="0" y="0"/>
                </a:moveTo>
                <a:lnTo>
                  <a:pt x="3696813" y="0"/>
                </a:lnTo>
                <a:lnTo>
                  <a:pt x="3696813" y="5809279"/>
                </a:lnTo>
                <a:lnTo>
                  <a:pt x="0" y="5809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75629" y="496093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溫馨提醒</a:t>
            </a:r>
          </a:p>
        </p:txBody>
      </p:sp>
      <p:sp>
        <p:nvSpPr>
          <p:cNvPr id="10" name="Freeform 10"/>
          <p:cNvSpPr/>
          <p:nvPr/>
        </p:nvSpPr>
        <p:spPr>
          <a:xfrm>
            <a:off x="3675629" y="0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6" y="0"/>
                </a:lnTo>
                <a:lnTo>
                  <a:pt x="7490036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58838" y="7609913"/>
            <a:ext cx="1920584" cy="2216675"/>
          </a:xfrm>
          <a:custGeom>
            <a:avLst/>
            <a:gdLst/>
            <a:ahLst/>
            <a:cxnLst/>
            <a:rect l="l" t="t" r="r" b="b"/>
            <a:pathLst>
              <a:path w="1920584" h="2216675">
                <a:moveTo>
                  <a:pt x="0" y="0"/>
                </a:moveTo>
                <a:lnTo>
                  <a:pt x="1920585" y="0"/>
                </a:lnTo>
                <a:lnTo>
                  <a:pt x="1920585" y="2216674"/>
                </a:lnTo>
                <a:lnTo>
                  <a:pt x="0" y="2216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1886742"/>
            <a:ext cx="12733204" cy="1208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  <a:spcBef>
                <a:spcPct val="0"/>
              </a:spcBef>
            </a:pPr>
            <a:endParaRPr dirty="0"/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註冊收據</a:t>
            </a:r>
            <a:r>
              <a:rPr lang="en-US" sz="5317" dirty="0">
                <a:solidFill>
                  <a:srgbClr val="004AAD"/>
                </a:solidFill>
                <a:ea typeface="王漢宗顏楷體"/>
              </a:rPr>
              <a:t>(9/</a:t>
            </a:r>
            <a:r>
              <a:rPr lang="en-US" altLang="zh-TW" sz="5317" dirty="0">
                <a:solidFill>
                  <a:srgbClr val="004AAD"/>
                </a:solidFill>
                <a:ea typeface="王漢宗顏楷體"/>
              </a:rPr>
              <a:t>18</a:t>
            </a:r>
            <a:r>
              <a:rPr lang="en-US" sz="5317" dirty="0">
                <a:solidFill>
                  <a:srgbClr val="004AAD"/>
                </a:solidFill>
                <a:ea typeface="王漢宗顏楷體"/>
              </a:rPr>
              <a:t>前交)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線上繳，也請繳回第二聯收據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  <a:p>
            <a:pPr>
              <a:lnSpc>
                <a:spcPts val="7444"/>
              </a:lnSpc>
            </a:pPr>
            <a:r>
              <a:rPr lang="en-US" sz="5317" dirty="0">
                <a:solidFill>
                  <a:srgbClr val="004AAD"/>
                </a:solidFill>
                <a:latin typeface="王漢宗顏楷體"/>
              </a:rPr>
              <a:t>    (</a:t>
            </a:r>
            <a:r>
              <a:rPr lang="en-US" sz="5317" dirty="0" err="1">
                <a:solidFill>
                  <a:srgbClr val="004AAD"/>
                </a:solidFill>
                <a:latin typeface="王漢宗顏楷體"/>
              </a:rPr>
              <a:t>手寫註明繳費方式</a:t>
            </a:r>
            <a:r>
              <a:rPr lang="en-US" sz="5317" dirty="0">
                <a:solidFill>
                  <a:srgbClr val="004AAD"/>
                </a:solidFill>
                <a:latin typeface="王漢宗顏楷體"/>
              </a:rPr>
              <a:t>)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社團待校方發下繳費單再繳費</a:t>
            </a:r>
            <a:r>
              <a:rPr lang="en-US" sz="5317" dirty="0">
                <a:solidFill>
                  <a:srgbClr val="004AAD"/>
                </a:solidFill>
                <a:ea typeface="王漢宗顏楷體"/>
              </a:rPr>
              <a:t>，</a:t>
            </a:r>
          </a:p>
          <a:p>
            <a:pPr>
              <a:lnSpc>
                <a:spcPts val="7444"/>
              </a:lnSpc>
            </a:pPr>
            <a:r>
              <a:rPr lang="en-US" sz="5317" dirty="0">
                <a:solidFill>
                  <a:srgbClr val="004AAD"/>
                </a:solidFill>
                <a:latin typeface="王漢宗顏楷體"/>
              </a:rPr>
              <a:t>    </a:t>
            </a:r>
            <a:r>
              <a:rPr lang="en-US" sz="5317" dirty="0" err="1">
                <a:solidFill>
                  <a:srgbClr val="004AAD"/>
                </a:solidFill>
                <a:latin typeface="王漢宗顏楷體"/>
              </a:rPr>
              <a:t>收據請繳給社團老師</a:t>
            </a:r>
            <a:endParaRPr lang="en-US" sz="5317" dirty="0">
              <a:solidFill>
                <a:srgbClr val="004AAD"/>
              </a:solidFill>
              <a:latin typeface="王漢宗顏楷體"/>
            </a:endParaRP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 dirty="0" err="1">
                <a:solidFill>
                  <a:srgbClr val="004AAD"/>
                </a:solidFill>
                <a:ea typeface="王漢宗顏楷體"/>
              </a:rPr>
              <a:t>天氣多變，可幫孩子準備</a:t>
            </a:r>
            <a:endParaRPr lang="en-US" sz="5317" dirty="0">
              <a:solidFill>
                <a:srgbClr val="004AAD"/>
              </a:solidFill>
              <a:ea typeface="王漢宗顏楷體"/>
            </a:endParaRPr>
          </a:p>
          <a:p>
            <a:pPr>
              <a:lnSpc>
                <a:spcPts val="7444"/>
              </a:lnSpc>
            </a:pPr>
            <a:r>
              <a:rPr lang="en-US" sz="5317" dirty="0">
                <a:solidFill>
                  <a:srgbClr val="004AAD"/>
                </a:solidFill>
                <a:latin typeface="王漢宗顏楷體"/>
              </a:rPr>
              <a:t>    </a:t>
            </a:r>
            <a:r>
              <a:rPr lang="zh-TW" altLang="en-US" sz="5317" dirty="0">
                <a:solidFill>
                  <a:srgbClr val="004AAD"/>
                </a:solidFill>
                <a:latin typeface="王漢宗顏楷體" panose="02020500000000000000" charset="-120"/>
                <a:ea typeface="王漢宗顏楷體" panose="02020500000000000000" charset="-120"/>
              </a:rPr>
              <a:t>擦汗小毛巾</a:t>
            </a:r>
            <a:r>
              <a:rPr lang="zh-TW" altLang="en-US" sz="5317" dirty="0">
                <a:solidFill>
                  <a:srgbClr val="004AAD"/>
                </a:solidFill>
                <a:latin typeface="王漢宗顏楷體"/>
              </a:rPr>
              <a:t>、</a:t>
            </a:r>
            <a:r>
              <a:rPr lang="en-US" sz="5317" dirty="0" err="1">
                <a:solidFill>
                  <a:srgbClr val="004AAD"/>
                </a:solidFill>
                <a:latin typeface="王漢宗顏楷體"/>
              </a:rPr>
              <a:t>薄外套</a:t>
            </a:r>
            <a:endParaRPr lang="en-US" sz="5317" dirty="0">
              <a:solidFill>
                <a:srgbClr val="004AAD"/>
              </a:solidFill>
              <a:latin typeface="王漢宗顏楷體"/>
            </a:endParaRPr>
          </a:p>
          <a:p>
            <a:pPr>
              <a:lnSpc>
                <a:spcPts val="7444"/>
              </a:lnSpc>
            </a:pPr>
            <a:endParaRPr lang="en-US" sz="5317" dirty="0">
              <a:solidFill>
                <a:srgbClr val="004AAD"/>
              </a:solidFill>
              <a:latin typeface="王漢宗顏楷體"/>
            </a:endParaRPr>
          </a:p>
          <a:p>
            <a:pPr>
              <a:lnSpc>
                <a:spcPts val="7444"/>
              </a:lnSpc>
            </a:pPr>
            <a:endParaRPr lang="en-US" sz="5317" dirty="0">
              <a:solidFill>
                <a:srgbClr val="004AAD"/>
              </a:solidFill>
              <a:latin typeface="王漢宗顏楷體"/>
            </a:endParaRPr>
          </a:p>
          <a:p>
            <a:pPr>
              <a:lnSpc>
                <a:spcPts val="7444"/>
              </a:lnSpc>
            </a:pPr>
            <a:endParaRPr lang="en-US" sz="5317" dirty="0">
              <a:solidFill>
                <a:srgbClr val="004AAD"/>
              </a:solidFill>
              <a:latin typeface="王漢宗顏楷體"/>
            </a:endParaRPr>
          </a:p>
          <a:p>
            <a:pPr>
              <a:lnSpc>
                <a:spcPts val="7444"/>
              </a:lnSpc>
            </a:pPr>
            <a:endParaRPr lang="en-US" sz="5317" dirty="0">
              <a:solidFill>
                <a:srgbClr val="004AAD"/>
              </a:solidFill>
              <a:latin typeface="王漢宗顏楷體"/>
            </a:endParaRPr>
          </a:p>
          <a:p>
            <a:pPr>
              <a:lnSpc>
                <a:spcPts val="7444"/>
              </a:lnSpc>
            </a:pPr>
            <a:endParaRPr lang="en-US" sz="5317" dirty="0">
              <a:solidFill>
                <a:srgbClr val="004AAD"/>
              </a:solidFill>
              <a:latin typeface="王漢宗顏楷體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00950" y="803915"/>
            <a:ext cx="9658350" cy="8229600"/>
            <a:chOff x="0" y="0"/>
            <a:chExt cx="25437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167467"/>
            </a:xfrm>
            <a:custGeom>
              <a:avLst/>
              <a:gdLst/>
              <a:ahLst/>
              <a:cxnLst/>
              <a:rect l="l" t="t" r="r" b="b"/>
              <a:pathLst>
                <a:path w="2543763" h="2167467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126586"/>
                  </a:lnTo>
                  <a:cubicBezTo>
                    <a:pt x="2543763" y="2137428"/>
                    <a:pt x="2539456" y="2147826"/>
                    <a:pt x="2531789" y="2155493"/>
                  </a:cubicBezTo>
                  <a:cubicBezTo>
                    <a:pt x="2524123" y="2163160"/>
                    <a:pt x="2513725" y="2167467"/>
                    <a:pt x="2502882" y="2167467"/>
                  </a:cubicBezTo>
                  <a:lnTo>
                    <a:pt x="40880" y="2167467"/>
                  </a:lnTo>
                  <a:cubicBezTo>
                    <a:pt x="30038" y="2167467"/>
                    <a:pt x="19640" y="2163160"/>
                    <a:pt x="11974" y="2155493"/>
                  </a:cubicBezTo>
                  <a:cubicBezTo>
                    <a:pt x="4307" y="2147826"/>
                    <a:pt x="0" y="2137428"/>
                    <a:pt x="0" y="2126586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EAE5D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66586" y="5670532"/>
            <a:ext cx="2635926" cy="5104787"/>
          </a:xfrm>
          <a:custGeom>
            <a:avLst/>
            <a:gdLst/>
            <a:ahLst/>
            <a:cxnLst/>
            <a:rect l="l" t="t" r="r" b="b"/>
            <a:pathLst>
              <a:path w="2635926" h="5104787">
                <a:moveTo>
                  <a:pt x="0" y="0"/>
                </a:moveTo>
                <a:lnTo>
                  <a:pt x="2635926" y="0"/>
                </a:lnTo>
                <a:lnTo>
                  <a:pt x="2635926" y="5104786"/>
                </a:lnTo>
                <a:lnTo>
                  <a:pt x="0" y="5104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4371" y="608018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家長代表</a:t>
            </a:r>
          </a:p>
        </p:txBody>
      </p:sp>
      <p:sp>
        <p:nvSpPr>
          <p:cNvPr id="8" name="Freeform 8"/>
          <p:cNvSpPr/>
          <p:nvPr/>
        </p:nvSpPr>
        <p:spPr>
          <a:xfrm>
            <a:off x="531048" y="0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5" y="0"/>
                </a:lnTo>
                <a:lnTo>
                  <a:pt x="7490035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86990" y="4918715"/>
            <a:ext cx="2571978" cy="2968491"/>
          </a:xfrm>
          <a:custGeom>
            <a:avLst/>
            <a:gdLst/>
            <a:ahLst/>
            <a:cxnLst/>
            <a:rect l="l" t="t" r="r" b="b"/>
            <a:pathLst>
              <a:path w="2571978" h="2968491">
                <a:moveTo>
                  <a:pt x="0" y="0"/>
                </a:moveTo>
                <a:lnTo>
                  <a:pt x="2571978" y="0"/>
                </a:lnTo>
                <a:lnTo>
                  <a:pt x="2571978" y="2968491"/>
                </a:lnTo>
                <a:lnTo>
                  <a:pt x="0" y="29684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9637" y="4518394"/>
            <a:ext cx="2668561" cy="3076151"/>
          </a:xfrm>
          <a:custGeom>
            <a:avLst/>
            <a:gdLst/>
            <a:ahLst/>
            <a:cxnLst/>
            <a:rect l="l" t="t" r="r" b="b"/>
            <a:pathLst>
              <a:path w="2668561" h="3076151">
                <a:moveTo>
                  <a:pt x="0" y="0"/>
                </a:moveTo>
                <a:lnTo>
                  <a:pt x="2668561" y="0"/>
                </a:lnTo>
                <a:lnTo>
                  <a:pt x="2668561" y="3076151"/>
                </a:lnTo>
                <a:lnTo>
                  <a:pt x="0" y="30761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21083" y="807090"/>
            <a:ext cx="9238217" cy="776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54480" lvl="1" indent="-777240">
              <a:lnSpc>
                <a:spcPts val="10080"/>
              </a:lnSpc>
              <a:buFont typeface="Arial"/>
              <a:buChar char="•"/>
            </a:pPr>
            <a:r>
              <a:rPr lang="en-US" sz="7200" dirty="0" err="1">
                <a:solidFill>
                  <a:srgbClr val="142343"/>
                </a:solidFill>
                <a:ea typeface="王漢宗顏楷體"/>
              </a:rPr>
              <a:t>每班兩名</a:t>
            </a:r>
            <a:endParaRPr lang="en-US" sz="7200" dirty="0">
              <a:solidFill>
                <a:srgbClr val="142343"/>
              </a:solidFill>
              <a:ea typeface="王漢宗顏楷體"/>
            </a:endParaRPr>
          </a:p>
          <a:p>
            <a:pPr marL="1554480" lvl="1" indent="-777240">
              <a:lnSpc>
                <a:spcPts val="10080"/>
              </a:lnSpc>
              <a:buFont typeface="Arial"/>
              <a:buChar char="•"/>
            </a:pPr>
            <a:r>
              <a:rPr lang="en-US" sz="7200" dirty="0" err="1">
                <a:solidFill>
                  <a:srgbClr val="142343"/>
                </a:solidFill>
                <a:ea typeface="王漢宗顏楷體"/>
              </a:rPr>
              <a:t>感謝柏樂、子晏</a:t>
            </a:r>
            <a:endParaRPr lang="en-US" sz="7200" dirty="0">
              <a:solidFill>
                <a:srgbClr val="142343"/>
              </a:solidFill>
              <a:ea typeface="王漢宗顏楷體"/>
            </a:endParaRPr>
          </a:p>
          <a:p>
            <a:pPr marL="777240" lvl="1">
              <a:lnSpc>
                <a:spcPts val="10080"/>
              </a:lnSpc>
            </a:pPr>
            <a:r>
              <a:rPr lang="zh-TW" altLang="en-US" sz="7200">
                <a:solidFill>
                  <a:srgbClr val="142343"/>
                </a:solidFill>
                <a:ea typeface="王漢宗顏楷體"/>
              </a:rPr>
              <a:t>    </a:t>
            </a:r>
            <a:r>
              <a:rPr lang="en-US" sz="7200">
                <a:solidFill>
                  <a:srgbClr val="142343"/>
                </a:solidFill>
                <a:ea typeface="王漢宗顏楷體"/>
              </a:rPr>
              <a:t>家長熱心協助</a:t>
            </a:r>
            <a:endParaRPr lang="en-US" sz="7200" dirty="0">
              <a:solidFill>
                <a:srgbClr val="142343"/>
              </a:solidFill>
              <a:ea typeface="王漢宗顏楷體"/>
            </a:endParaRPr>
          </a:p>
          <a:p>
            <a:pPr>
              <a:lnSpc>
                <a:spcPts val="10080"/>
              </a:lnSpc>
            </a:pPr>
            <a:endParaRPr lang="en-US" sz="7200" dirty="0">
              <a:solidFill>
                <a:srgbClr val="142343"/>
              </a:solidFill>
              <a:ea typeface="王漢宗顏楷體"/>
            </a:endParaRPr>
          </a:p>
          <a:p>
            <a:pPr marL="1554480" lvl="1" indent="-777240">
              <a:lnSpc>
                <a:spcPts val="10080"/>
              </a:lnSpc>
              <a:spcBef>
                <a:spcPct val="0"/>
              </a:spcBef>
              <a:buFont typeface="Arial"/>
              <a:buChar char="•"/>
            </a:pPr>
            <a:r>
              <a:rPr lang="en-US" sz="7200" dirty="0">
                <a:solidFill>
                  <a:srgbClr val="142343"/>
                </a:solidFill>
                <a:latin typeface="王漢宗顏楷體"/>
              </a:rPr>
              <a:t>8:10東昇樓4樓視聽教室開會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2715" y="713866"/>
            <a:ext cx="14886078" cy="4709414"/>
          </a:xfrm>
          <a:custGeom>
            <a:avLst/>
            <a:gdLst/>
            <a:ahLst/>
            <a:cxnLst/>
            <a:rect l="l" t="t" r="r" b="b"/>
            <a:pathLst>
              <a:path w="14886078" h="4709414">
                <a:moveTo>
                  <a:pt x="0" y="0"/>
                </a:moveTo>
                <a:lnTo>
                  <a:pt x="14886078" y="0"/>
                </a:lnTo>
                <a:lnTo>
                  <a:pt x="14886078" y="4709414"/>
                </a:lnTo>
                <a:lnTo>
                  <a:pt x="0" y="4709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05570" y="2000087"/>
            <a:ext cx="2106531" cy="2860721"/>
          </a:xfrm>
          <a:custGeom>
            <a:avLst/>
            <a:gdLst/>
            <a:ahLst/>
            <a:cxnLst/>
            <a:rect l="l" t="t" r="r" b="b"/>
            <a:pathLst>
              <a:path w="2106531" h="2860721">
                <a:moveTo>
                  <a:pt x="0" y="0"/>
                </a:moveTo>
                <a:lnTo>
                  <a:pt x="2106531" y="0"/>
                </a:lnTo>
                <a:lnTo>
                  <a:pt x="2106531" y="2860721"/>
                </a:lnTo>
                <a:lnTo>
                  <a:pt x="0" y="2860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97486" y="1302068"/>
            <a:ext cx="2379107" cy="2681370"/>
          </a:xfrm>
          <a:custGeom>
            <a:avLst/>
            <a:gdLst/>
            <a:ahLst/>
            <a:cxnLst/>
            <a:rect l="l" t="t" r="r" b="b"/>
            <a:pathLst>
              <a:path w="2379107" h="2681370">
                <a:moveTo>
                  <a:pt x="0" y="0"/>
                </a:moveTo>
                <a:lnTo>
                  <a:pt x="2379106" y="0"/>
                </a:lnTo>
                <a:lnTo>
                  <a:pt x="2379106" y="2681370"/>
                </a:lnTo>
                <a:lnTo>
                  <a:pt x="0" y="26813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17902" y="5805377"/>
            <a:ext cx="5066649" cy="123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56"/>
              </a:lnSpc>
            </a:pPr>
            <a:r>
              <a:rPr lang="en-US" sz="9156" spc="274">
                <a:solidFill>
                  <a:srgbClr val="004AAD"/>
                </a:solidFill>
                <a:latin typeface="Moonlight"/>
              </a:rPr>
              <a:t>Thank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85770" y="7143634"/>
            <a:ext cx="8280025" cy="75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6"/>
              </a:lnSpc>
            </a:pPr>
            <a:r>
              <a:rPr lang="en-US" sz="4212" spc="210">
                <a:solidFill>
                  <a:srgbClr val="004AAD"/>
                </a:solidFill>
                <a:latin typeface="Poppins"/>
              </a:rPr>
              <a:t>for your participation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3198" y="2292848"/>
            <a:ext cx="16216117" cy="227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9"/>
              </a:lnSpc>
            </a:pPr>
            <a:r>
              <a:rPr lang="en-US" sz="8599" spc="257">
                <a:solidFill>
                  <a:srgbClr val="FF3131"/>
                </a:solidFill>
                <a:latin typeface="王漢宗顏楷體"/>
              </a:rPr>
              <a:t>Today a Reader</a:t>
            </a:r>
          </a:p>
          <a:p>
            <a:pPr marL="0" lvl="0" indent="0" algn="ctr">
              <a:lnSpc>
                <a:spcPts val="7799"/>
              </a:lnSpc>
            </a:pPr>
            <a:r>
              <a:rPr lang="en-US" sz="7799" spc="233">
                <a:solidFill>
                  <a:srgbClr val="FF3131"/>
                </a:solidFill>
                <a:latin typeface="王漢宗顏楷體"/>
              </a:rPr>
              <a:t>Tomorrow a Leader</a:t>
            </a:r>
          </a:p>
        </p:txBody>
      </p:sp>
      <p:sp>
        <p:nvSpPr>
          <p:cNvPr id="9" name="Freeform 9"/>
          <p:cNvSpPr/>
          <p:nvPr/>
        </p:nvSpPr>
        <p:spPr>
          <a:xfrm>
            <a:off x="14286873" y="5556249"/>
            <a:ext cx="2033430" cy="3851801"/>
          </a:xfrm>
          <a:custGeom>
            <a:avLst/>
            <a:gdLst/>
            <a:ahLst/>
            <a:cxnLst/>
            <a:rect l="l" t="t" r="r" b="b"/>
            <a:pathLst>
              <a:path w="2033430" h="3851801">
                <a:moveTo>
                  <a:pt x="0" y="0"/>
                </a:moveTo>
                <a:lnTo>
                  <a:pt x="2033430" y="0"/>
                </a:lnTo>
                <a:lnTo>
                  <a:pt x="2033430" y="3851801"/>
                </a:lnTo>
                <a:lnTo>
                  <a:pt x="0" y="38518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6993" y="5396547"/>
            <a:ext cx="2737482" cy="3828647"/>
          </a:xfrm>
          <a:custGeom>
            <a:avLst/>
            <a:gdLst/>
            <a:ahLst/>
            <a:cxnLst/>
            <a:rect l="l" t="t" r="r" b="b"/>
            <a:pathLst>
              <a:path w="2737482" h="3828647">
                <a:moveTo>
                  <a:pt x="0" y="0"/>
                </a:moveTo>
                <a:lnTo>
                  <a:pt x="2737482" y="0"/>
                </a:lnTo>
                <a:lnTo>
                  <a:pt x="2737482" y="3828647"/>
                </a:lnTo>
                <a:lnTo>
                  <a:pt x="0" y="38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45423" y="390750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6" y="0"/>
                </a:lnTo>
                <a:lnTo>
                  <a:pt x="7490036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7324" y="0"/>
            <a:ext cx="3114991" cy="3447173"/>
          </a:xfrm>
          <a:custGeom>
            <a:avLst/>
            <a:gdLst/>
            <a:ahLst/>
            <a:cxnLst/>
            <a:rect l="l" t="t" r="r" b="b"/>
            <a:pathLst>
              <a:path w="3114991" h="3447173">
                <a:moveTo>
                  <a:pt x="0" y="0"/>
                </a:moveTo>
                <a:lnTo>
                  <a:pt x="3114991" y="0"/>
                </a:lnTo>
                <a:lnTo>
                  <a:pt x="3114991" y="3447173"/>
                </a:lnTo>
                <a:lnTo>
                  <a:pt x="0" y="34471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01972" y="7580779"/>
            <a:ext cx="5335601" cy="3734921"/>
          </a:xfrm>
          <a:custGeom>
            <a:avLst/>
            <a:gdLst/>
            <a:ahLst/>
            <a:cxnLst/>
            <a:rect l="l" t="t" r="r" b="b"/>
            <a:pathLst>
              <a:path w="5335601" h="3734921">
                <a:moveTo>
                  <a:pt x="0" y="0"/>
                </a:moveTo>
                <a:lnTo>
                  <a:pt x="5335601" y="0"/>
                </a:lnTo>
                <a:lnTo>
                  <a:pt x="5335601" y="3734921"/>
                </a:lnTo>
                <a:lnTo>
                  <a:pt x="0" y="37349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861547" y="7170690"/>
            <a:ext cx="4526280" cy="4114800"/>
          </a:xfrm>
          <a:custGeom>
            <a:avLst/>
            <a:gdLst/>
            <a:ahLst/>
            <a:cxnLst/>
            <a:rect l="l" t="t" r="r" b="b"/>
            <a:pathLst>
              <a:path w="4526280" h="4114800">
                <a:moveTo>
                  <a:pt x="4526280" y="0"/>
                </a:moveTo>
                <a:lnTo>
                  <a:pt x="0" y="0"/>
                </a:lnTo>
                <a:lnTo>
                  <a:pt x="0" y="4114800"/>
                </a:lnTo>
                <a:lnTo>
                  <a:pt x="4526280" y="4114800"/>
                </a:lnTo>
                <a:lnTo>
                  <a:pt x="452628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76431" y="6747145"/>
            <a:ext cx="2521250" cy="4114800"/>
          </a:xfrm>
          <a:custGeom>
            <a:avLst/>
            <a:gdLst/>
            <a:ahLst/>
            <a:cxnLst/>
            <a:rect l="l" t="t" r="r" b="b"/>
            <a:pathLst>
              <a:path w="2521250" h="4114800">
                <a:moveTo>
                  <a:pt x="0" y="0"/>
                </a:moveTo>
                <a:lnTo>
                  <a:pt x="2521250" y="0"/>
                </a:lnTo>
                <a:lnTo>
                  <a:pt x="2521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79432" y="-597211"/>
            <a:ext cx="1548725" cy="3624676"/>
          </a:xfrm>
          <a:custGeom>
            <a:avLst/>
            <a:gdLst/>
            <a:ahLst/>
            <a:cxnLst/>
            <a:rect l="l" t="t" r="r" b="b"/>
            <a:pathLst>
              <a:path w="1548725" h="3624676">
                <a:moveTo>
                  <a:pt x="0" y="0"/>
                </a:moveTo>
                <a:lnTo>
                  <a:pt x="1548725" y="0"/>
                </a:lnTo>
                <a:lnTo>
                  <a:pt x="1548725" y="3624676"/>
                </a:lnTo>
                <a:lnTo>
                  <a:pt x="0" y="3624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261131" y="774508"/>
            <a:ext cx="8308641" cy="1602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73"/>
              </a:lnSpc>
            </a:pPr>
            <a:r>
              <a:rPr lang="en-US" sz="10573">
                <a:solidFill>
                  <a:srgbClr val="C94741"/>
                </a:solidFill>
                <a:ea typeface="王漢宗顏楷體"/>
              </a:rPr>
              <a:t>流程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11775" y="2985621"/>
            <a:ext cx="13693309" cy="6121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840"/>
              </a:lnSpc>
            </a:pP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6:40~7:00--</a:t>
            </a:r>
            <a:r>
              <a:rPr lang="en-US" sz="5600" dirty="0" err="1">
                <a:solidFill>
                  <a:srgbClr val="866255"/>
                </a:solidFill>
                <a:latin typeface="王漢宗顏楷體"/>
              </a:rPr>
              <a:t>相見歡、簽到</a:t>
            </a:r>
            <a:endParaRPr lang="en-US" sz="5600" dirty="0">
              <a:solidFill>
                <a:srgbClr val="866255"/>
              </a:solidFill>
              <a:latin typeface="王漢宗顏楷體"/>
            </a:endParaRPr>
          </a:p>
          <a:p>
            <a:pPr algn="just">
              <a:lnSpc>
                <a:spcPts val="7840"/>
              </a:lnSpc>
            </a:pP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7:00~</a:t>
            </a:r>
            <a:r>
              <a:rPr lang="en-US" altLang="zh-TW" sz="5600" dirty="0">
                <a:solidFill>
                  <a:srgbClr val="866255"/>
                </a:solidFill>
                <a:latin typeface="王漢宗顏楷體"/>
              </a:rPr>
              <a:t>7:30</a:t>
            </a: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--</a:t>
            </a:r>
            <a:r>
              <a:rPr lang="en-US" sz="5600" dirty="0" err="1">
                <a:solidFill>
                  <a:srgbClr val="866255"/>
                </a:solidFill>
                <a:latin typeface="王漢宗顏楷體"/>
              </a:rPr>
              <a:t>校務介紹</a:t>
            </a:r>
            <a:endParaRPr lang="en-US" sz="5600" dirty="0">
              <a:solidFill>
                <a:srgbClr val="866255"/>
              </a:solidFill>
              <a:latin typeface="王漢宗顏楷體"/>
            </a:endParaRPr>
          </a:p>
          <a:p>
            <a:pPr algn="just">
              <a:lnSpc>
                <a:spcPts val="7840"/>
              </a:lnSpc>
            </a:pP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7:</a:t>
            </a:r>
            <a:r>
              <a:rPr lang="en-US" altLang="zh-TW" sz="5600" dirty="0">
                <a:solidFill>
                  <a:srgbClr val="866255"/>
                </a:solidFill>
                <a:latin typeface="王漢宗顏楷體"/>
              </a:rPr>
              <a:t>30</a:t>
            </a: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~</a:t>
            </a:r>
            <a:r>
              <a:rPr lang="en-US" altLang="zh-TW" sz="5600" dirty="0">
                <a:solidFill>
                  <a:srgbClr val="866255"/>
                </a:solidFill>
                <a:latin typeface="王漢宗顏楷體"/>
              </a:rPr>
              <a:t>8</a:t>
            </a: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:</a:t>
            </a:r>
            <a:r>
              <a:rPr lang="en-US" altLang="zh-TW" sz="5600" dirty="0">
                <a:solidFill>
                  <a:srgbClr val="866255"/>
                </a:solidFill>
                <a:latin typeface="王漢宗顏楷體"/>
              </a:rPr>
              <a:t>0</a:t>
            </a: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0--</a:t>
            </a:r>
            <a:r>
              <a:rPr lang="en-US" sz="5600" dirty="0" err="1">
                <a:solidFill>
                  <a:srgbClr val="866255"/>
                </a:solidFill>
                <a:latin typeface="王漢宗顏楷體"/>
              </a:rPr>
              <a:t>導師班級經營與教學說明</a:t>
            </a:r>
            <a:endParaRPr lang="en-US" sz="5600" dirty="0">
              <a:solidFill>
                <a:srgbClr val="866255"/>
              </a:solidFill>
              <a:latin typeface="王漢宗顏楷體"/>
            </a:endParaRPr>
          </a:p>
          <a:p>
            <a:pPr algn="just">
              <a:lnSpc>
                <a:spcPts val="7840"/>
              </a:lnSpc>
            </a:pP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8:10~9:00--</a:t>
            </a:r>
            <a:r>
              <a:rPr lang="en-US" sz="5600" dirty="0" err="1">
                <a:solidFill>
                  <a:srgbClr val="866255"/>
                </a:solidFill>
                <a:latin typeface="王漢宗顏楷體"/>
              </a:rPr>
              <a:t>家長代表大會</a:t>
            </a:r>
            <a:r>
              <a:rPr lang="en-US" sz="5600" dirty="0">
                <a:solidFill>
                  <a:srgbClr val="866255"/>
                </a:solidFill>
                <a:latin typeface="王漢宗顏楷體"/>
              </a:rPr>
              <a:t>(4樓視聽教室)</a:t>
            </a:r>
          </a:p>
          <a:p>
            <a:pPr algn="ctr">
              <a:lnSpc>
                <a:spcPts val="8663"/>
              </a:lnSpc>
            </a:pPr>
            <a:endParaRPr lang="en-US" sz="5600" dirty="0">
              <a:solidFill>
                <a:srgbClr val="866255"/>
              </a:solidFill>
              <a:latin typeface="王漢宗顏楷體"/>
            </a:endParaRPr>
          </a:p>
          <a:p>
            <a:pPr algn="ctr">
              <a:lnSpc>
                <a:spcPts val="8663"/>
              </a:lnSpc>
            </a:pPr>
            <a:endParaRPr lang="en-US" sz="5600" dirty="0">
              <a:solidFill>
                <a:srgbClr val="866255"/>
              </a:solidFill>
              <a:latin typeface="王漢宗顏楷體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77474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966036" y="6861903"/>
            <a:ext cx="9347648" cy="4792794"/>
          </a:xfrm>
          <a:custGeom>
            <a:avLst/>
            <a:gdLst/>
            <a:ahLst/>
            <a:cxnLst/>
            <a:rect l="l" t="t" r="r" b="b"/>
            <a:pathLst>
              <a:path w="9347648" h="4792794">
                <a:moveTo>
                  <a:pt x="0" y="0"/>
                </a:moveTo>
                <a:lnTo>
                  <a:pt x="9347649" y="0"/>
                </a:lnTo>
                <a:lnTo>
                  <a:pt x="9347649" y="4792794"/>
                </a:lnTo>
                <a:lnTo>
                  <a:pt x="0" y="479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9652" y="1028700"/>
            <a:ext cx="6917598" cy="2188477"/>
          </a:xfrm>
          <a:custGeom>
            <a:avLst/>
            <a:gdLst/>
            <a:ahLst/>
            <a:cxnLst/>
            <a:rect l="l" t="t" r="r" b="b"/>
            <a:pathLst>
              <a:path w="6917598" h="2188477">
                <a:moveTo>
                  <a:pt x="0" y="0"/>
                </a:moveTo>
                <a:lnTo>
                  <a:pt x="6917598" y="0"/>
                </a:lnTo>
                <a:lnTo>
                  <a:pt x="6917598" y="2188477"/>
                </a:lnTo>
                <a:lnTo>
                  <a:pt x="0" y="2188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22196" y="3695074"/>
            <a:ext cx="7228501" cy="1537300"/>
            <a:chOff x="0" y="0"/>
            <a:chExt cx="9118689" cy="1939290"/>
          </a:xfrm>
        </p:grpSpPr>
        <p:sp>
          <p:nvSpPr>
            <p:cNvPr id="6" name="Freeform 6"/>
            <p:cNvSpPr/>
            <p:nvPr/>
          </p:nvSpPr>
          <p:spPr>
            <a:xfrm>
              <a:off x="12699" y="12699"/>
              <a:ext cx="9093289" cy="1913890"/>
            </a:xfrm>
            <a:custGeom>
              <a:avLst/>
              <a:gdLst/>
              <a:ahLst/>
              <a:cxnLst/>
              <a:rect l="l" t="t" r="r" b="b"/>
              <a:pathLst>
                <a:path w="9093289" h="1913890">
                  <a:moveTo>
                    <a:pt x="8136344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36344" y="0"/>
                  </a:lnTo>
                  <a:cubicBezTo>
                    <a:pt x="8664791" y="0"/>
                    <a:pt x="9093289" y="428371"/>
                    <a:pt x="9093289" y="956945"/>
                  </a:cubicBezTo>
                  <a:cubicBezTo>
                    <a:pt x="9093289" y="1485392"/>
                    <a:pt x="8664791" y="1913890"/>
                    <a:pt x="8136344" y="191389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9118689" cy="1939290"/>
            </a:xfrm>
            <a:custGeom>
              <a:avLst/>
              <a:gdLst/>
              <a:ahLst/>
              <a:cxnLst/>
              <a:rect l="l" t="t" r="r" b="b"/>
              <a:pathLst>
                <a:path w="9118689" h="1939290">
                  <a:moveTo>
                    <a:pt x="8149044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8149044" y="1939290"/>
                  </a:lnTo>
                  <a:cubicBezTo>
                    <a:pt x="8683714" y="1939290"/>
                    <a:pt x="9118689" y="1504315"/>
                    <a:pt x="9118689" y="969645"/>
                  </a:cubicBezTo>
                  <a:cubicBezTo>
                    <a:pt x="9118689" y="434975"/>
                    <a:pt x="8683714" y="0"/>
                    <a:pt x="8149044" y="0"/>
                  </a:cubicBezTo>
                  <a:close/>
                  <a:moveTo>
                    <a:pt x="8149044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8149044" y="25400"/>
                  </a:lnTo>
                  <a:cubicBezTo>
                    <a:pt x="8669744" y="25400"/>
                    <a:pt x="9093289" y="448945"/>
                    <a:pt x="9093289" y="969645"/>
                  </a:cubicBezTo>
                  <a:cubicBezTo>
                    <a:pt x="9093289" y="1490345"/>
                    <a:pt x="8669744" y="1913890"/>
                    <a:pt x="8149044" y="191389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0942" y="4665128"/>
            <a:ext cx="2076621" cy="2936096"/>
          </a:xfrm>
          <a:custGeom>
            <a:avLst/>
            <a:gdLst/>
            <a:ahLst/>
            <a:cxnLst/>
            <a:rect l="l" t="t" r="r" b="b"/>
            <a:pathLst>
              <a:path w="2076621" h="2936096">
                <a:moveTo>
                  <a:pt x="0" y="0"/>
                </a:moveTo>
                <a:lnTo>
                  <a:pt x="2076621" y="0"/>
                </a:lnTo>
                <a:lnTo>
                  <a:pt x="2076621" y="2936096"/>
                </a:lnTo>
                <a:lnTo>
                  <a:pt x="0" y="29360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522196" y="5705952"/>
            <a:ext cx="7228501" cy="1537300"/>
            <a:chOff x="0" y="0"/>
            <a:chExt cx="9118689" cy="1939290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9093289" cy="1913890"/>
            </a:xfrm>
            <a:custGeom>
              <a:avLst/>
              <a:gdLst/>
              <a:ahLst/>
              <a:cxnLst/>
              <a:rect l="l" t="t" r="r" b="b"/>
              <a:pathLst>
                <a:path w="9093289" h="1913890">
                  <a:moveTo>
                    <a:pt x="8136344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36344" y="0"/>
                  </a:lnTo>
                  <a:cubicBezTo>
                    <a:pt x="8664791" y="0"/>
                    <a:pt x="9093289" y="428371"/>
                    <a:pt x="9093289" y="956945"/>
                  </a:cubicBezTo>
                  <a:cubicBezTo>
                    <a:pt x="9093289" y="1485392"/>
                    <a:pt x="8664791" y="1913890"/>
                    <a:pt x="8136344" y="191389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9118689" cy="1939290"/>
            </a:xfrm>
            <a:custGeom>
              <a:avLst/>
              <a:gdLst/>
              <a:ahLst/>
              <a:cxnLst/>
              <a:rect l="l" t="t" r="r" b="b"/>
              <a:pathLst>
                <a:path w="9118689" h="1939290">
                  <a:moveTo>
                    <a:pt x="8149044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8149044" y="1939290"/>
                  </a:lnTo>
                  <a:cubicBezTo>
                    <a:pt x="8683714" y="1939290"/>
                    <a:pt x="9118689" y="1504315"/>
                    <a:pt x="9118689" y="969645"/>
                  </a:cubicBezTo>
                  <a:cubicBezTo>
                    <a:pt x="9118689" y="434975"/>
                    <a:pt x="8683714" y="0"/>
                    <a:pt x="8149044" y="0"/>
                  </a:cubicBezTo>
                  <a:close/>
                  <a:moveTo>
                    <a:pt x="8149044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8149044" y="25400"/>
                  </a:lnTo>
                  <a:cubicBezTo>
                    <a:pt x="8669744" y="25400"/>
                    <a:pt x="9093289" y="448945"/>
                    <a:pt x="9093289" y="969645"/>
                  </a:cubicBezTo>
                  <a:cubicBezTo>
                    <a:pt x="9093289" y="1490345"/>
                    <a:pt x="8669744" y="1913890"/>
                    <a:pt x="8149044" y="1913890"/>
                  </a:cubicBezTo>
                  <a:close/>
                </a:path>
              </a:pathLst>
            </a:custGeom>
            <a:solidFill>
              <a:srgbClr val="23073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22196" y="7721000"/>
            <a:ext cx="7228501" cy="1537300"/>
            <a:chOff x="0" y="0"/>
            <a:chExt cx="9118689" cy="1939290"/>
          </a:xfrm>
        </p:grpSpPr>
        <p:sp>
          <p:nvSpPr>
            <p:cNvPr id="13" name="Freeform 13"/>
            <p:cNvSpPr/>
            <p:nvPr/>
          </p:nvSpPr>
          <p:spPr>
            <a:xfrm>
              <a:off x="12700" y="12700"/>
              <a:ext cx="9093289" cy="1913890"/>
            </a:xfrm>
            <a:custGeom>
              <a:avLst/>
              <a:gdLst/>
              <a:ahLst/>
              <a:cxnLst/>
              <a:rect l="l" t="t" r="r" b="b"/>
              <a:pathLst>
                <a:path w="9093289" h="1913890">
                  <a:moveTo>
                    <a:pt x="8136344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36344" y="0"/>
                  </a:lnTo>
                  <a:cubicBezTo>
                    <a:pt x="8664791" y="0"/>
                    <a:pt x="9093289" y="428371"/>
                    <a:pt x="9093289" y="956945"/>
                  </a:cubicBezTo>
                  <a:cubicBezTo>
                    <a:pt x="9093289" y="1485392"/>
                    <a:pt x="8664791" y="1913890"/>
                    <a:pt x="8136344" y="191389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9118689" cy="1939290"/>
            </a:xfrm>
            <a:custGeom>
              <a:avLst/>
              <a:gdLst/>
              <a:ahLst/>
              <a:cxnLst/>
              <a:rect l="l" t="t" r="r" b="b"/>
              <a:pathLst>
                <a:path w="9118689" h="1939290">
                  <a:moveTo>
                    <a:pt x="8149044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8149044" y="1939290"/>
                  </a:lnTo>
                  <a:cubicBezTo>
                    <a:pt x="8683714" y="1939290"/>
                    <a:pt x="9118689" y="1504315"/>
                    <a:pt x="9118689" y="969645"/>
                  </a:cubicBezTo>
                  <a:cubicBezTo>
                    <a:pt x="9118689" y="434975"/>
                    <a:pt x="8683714" y="0"/>
                    <a:pt x="8149044" y="0"/>
                  </a:cubicBezTo>
                  <a:close/>
                  <a:moveTo>
                    <a:pt x="8149044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8149044" y="25400"/>
                  </a:lnTo>
                  <a:cubicBezTo>
                    <a:pt x="8669744" y="25400"/>
                    <a:pt x="9093289" y="448945"/>
                    <a:pt x="9093289" y="969645"/>
                  </a:cubicBezTo>
                  <a:cubicBezTo>
                    <a:pt x="9093289" y="1490345"/>
                    <a:pt x="8669744" y="1913890"/>
                    <a:pt x="8149044" y="1913890"/>
                  </a:cubicBezTo>
                  <a:close/>
                </a:path>
              </a:pathLst>
            </a:custGeom>
            <a:solidFill>
              <a:srgbClr val="2307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569847" y="1680026"/>
            <a:ext cx="7228501" cy="1537300"/>
            <a:chOff x="0" y="0"/>
            <a:chExt cx="9118689" cy="1939290"/>
          </a:xfrm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9093289" cy="1913890"/>
            </a:xfrm>
            <a:custGeom>
              <a:avLst/>
              <a:gdLst/>
              <a:ahLst/>
              <a:cxnLst/>
              <a:rect l="l" t="t" r="r" b="b"/>
              <a:pathLst>
                <a:path w="9093289" h="1913890">
                  <a:moveTo>
                    <a:pt x="8136344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36344" y="0"/>
                  </a:lnTo>
                  <a:cubicBezTo>
                    <a:pt x="8664791" y="0"/>
                    <a:pt x="9093289" y="428371"/>
                    <a:pt x="9093289" y="956945"/>
                  </a:cubicBezTo>
                  <a:cubicBezTo>
                    <a:pt x="9093289" y="1485392"/>
                    <a:pt x="8664791" y="1913890"/>
                    <a:pt x="8136344" y="191389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9118689" cy="1939290"/>
            </a:xfrm>
            <a:custGeom>
              <a:avLst/>
              <a:gdLst/>
              <a:ahLst/>
              <a:cxnLst/>
              <a:rect l="l" t="t" r="r" b="b"/>
              <a:pathLst>
                <a:path w="9118689" h="1939290">
                  <a:moveTo>
                    <a:pt x="8149044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8149044" y="1939290"/>
                  </a:lnTo>
                  <a:cubicBezTo>
                    <a:pt x="8683714" y="1939290"/>
                    <a:pt x="9118689" y="1504315"/>
                    <a:pt x="9118689" y="969645"/>
                  </a:cubicBezTo>
                  <a:cubicBezTo>
                    <a:pt x="9118689" y="434975"/>
                    <a:pt x="8683714" y="0"/>
                    <a:pt x="8149044" y="0"/>
                  </a:cubicBezTo>
                  <a:close/>
                  <a:moveTo>
                    <a:pt x="8149044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8149044" y="25400"/>
                  </a:lnTo>
                  <a:cubicBezTo>
                    <a:pt x="8669744" y="25400"/>
                    <a:pt x="9093289" y="448945"/>
                    <a:pt x="9093289" y="969645"/>
                  </a:cubicBezTo>
                  <a:cubicBezTo>
                    <a:pt x="9093289" y="1490345"/>
                    <a:pt x="8669744" y="1913890"/>
                    <a:pt x="8149044" y="1913890"/>
                  </a:cubicBezTo>
                  <a:close/>
                </a:path>
              </a:pathLst>
            </a:custGeom>
            <a:solidFill>
              <a:srgbClr val="23073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569847" y="3690904"/>
            <a:ext cx="7228501" cy="1537300"/>
            <a:chOff x="0" y="0"/>
            <a:chExt cx="9118689" cy="1939290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9093289" cy="1913890"/>
            </a:xfrm>
            <a:custGeom>
              <a:avLst/>
              <a:gdLst/>
              <a:ahLst/>
              <a:cxnLst/>
              <a:rect l="l" t="t" r="r" b="b"/>
              <a:pathLst>
                <a:path w="9093289" h="1913890">
                  <a:moveTo>
                    <a:pt x="8136344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36344" y="0"/>
                  </a:lnTo>
                  <a:cubicBezTo>
                    <a:pt x="8664791" y="0"/>
                    <a:pt x="9093289" y="428371"/>
                    <a:pt x="9093289" y="956945"/>
                  </a:cubicBezTo>
                  <a:cubicBezTo>
                    <a:pt x="9093289" y="1485392"/>
                    <a:pt x="8664791" y="1913890"/>
                    <a:pt x="8136344" y="191389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9118689" cy="1939290"/>
            </a:xfrm>
            <a:custGeom>
              <a:avLst/>
              <a:gdLst/>
              <a:ahLst/>
              <a:cxnLst/>
              <a:rect l="l" t="t" r="r" b="b"/>
              <a:pathLst>
                <a:path w="9118689" h="1939290">
                  <a:moveTo>
                    <a:pt x="8149044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8149044" y="1939290"/>
                  </a:lnTo>
                  <a:cubicBezTo>
                    <a:pt x="8683714" y="1939290"/>
                    <a:pt x="9118689" y="1504315"/>
                    <a:pt x="9118689" y="969645"/>
                  </a:cubicBezTo>
                  <a:cubicBezTo>
                    <a:pt x="9118689" y="434975"/>
                    <a:pt x="8683714" y="0"/>
                    <a:pt x="8149044" y="0"/>
                  </a:cubicBezTo>
                  <a:close/>
                  <a:moveTo>
                    <a:pt x="8149044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8149044" y="25400"/>
                  </a:lnTo>
                  <a:cubicBezTo>
                    <a:pt x="8669744" y="25400"/>
                    <a:pt x="9093289" y="448945"/>
                    <a:pt x="9093289" y="969645"/>
                  </a:cubicBezTo>
                  <a:cubicBezTo>
                    <a:pt x="9093289" y="1490345"/>
                    <a:pt x="8669744" y="1913890"/>
                    <a:pt x="8149044" y="1913890"/>
                  </a:cubicBezTo>
                  <a:close/>
                </a:path>
              </a:pathLst>
            </a:custGeom>
            <a:solidFill>
              <a:srgbClr val="230738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9569847" y="5705952"/>
            <a:ext cx="7228501" cy="1537300"/>
            <a:chOff x="0" y="0"/>
            <a:chExt cx="9118689" cy="1939290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9093289" cy="1913890"/>
            </a:xfrm>
            <a:custGeom>
              <a:avLst/>
              <a:gdLst/>
              <a:ahLst/>
              <a:cxnLst/>
              <a:rect l="l" t="t" r="r" b="b"/>
              <a:pathLst>
                <a:path w="9093289" h="1913890">
                  <a:moveTo>
                    <a:pt x="8136344" y="1913890"/>
                  </a:move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8136344" y="0"/>
                  </a:lnTo>
                  <a:cubicBezTo>
                    <a:pt x="8664791" y="0"/>
                    <a:pt x="9093289" y="428371"/>
                    <a:pt x="9093289" y="956945"/>
                  </a:cubicBezTo>
                  <a:cubicBezTo>
                    <a:pt x="9093289" y="1485392"/>
                    <a:pt x="8664791" y="1913890"/>
                    <a:pt x="8136344" y="191389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9118689" cy="1939290"/>
            </a:xfrm>
            <a:custGeom>
              <a:avLst/>
              <a:gdLst/>
              <a:ahLst/>
              <a:cxnLst/>
              <a:rect l="l" t="t" r="r" b="b"/>
              <a:pathLst>
                <a:path w="9118689" h="1939290">
                  <a:moveTo>
                    <a:pt x="8149044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9645"/>
                  </a:cubicBezTo>
                  <a:cubicBezTo>
                    <a:pt x="0" y="1504315"/>
                    <a:pt x="434975" y="1939290"/>
                    <a:pt x="969645" y="1939290"/>
                  </a:cubicBezTo>
                  <a:lnTo>
                    <a:pt x="8149044" y="1939290"/>
                  </a:lnTo>
                  <a:cubicBezTo>
                    <a:pt x="8683714" y="1939290"/>
                    <a:pt x="9118689" y="1504315"/>
                    <a:pt x="9118689" y="969645"/>
                  </a:cubicBezTo>
                  <a:cubicBezTo>
                    <a:pt x="9118689" y="434975"/>
                    <a:pt x="8683714" y="0"/>
                    <a:pt x="8149044" y="0"/>
                  </a:cubicBezTo>
                  <a:close/>
                  <a:moveTo>
                    <a:pt x="8149044" y="1913890"/>
                  </a:moveTo>
                  <a:lnTo>
                    <a:pt x="969645" y="1913890"/>
                  </a:lnTo>
                  <a:cubicBezTo>
                    <a:pt x="448945" y="1913890"/>
                    <a:pt x="25400" y="1490345"/>
                    <a:pt x="25400" y="969645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8149044" y="25400"/>
                  </a:lnTo>
                  <a:cubicBezTo>
                    <a:pt x="8669744" y="25400"/>
                    <a:pt x="9093289" y="448945"/>
                    <a:pt x="9093289" y="969645"/>
                  </a:cubicBezTo>
                  <a:cubicBezTo>
                    <a:pt x="9093289" y="1490345"/>
                    <a:pt x="8669744" y="1913890"/>
                    <a:pt x="8149044" y="1913890"/>
                  </a:cubicBezTo>
                  <a:close/>
                </a:path>
              </a:pathLst>
            </a:custGeom>
            <a:solidFill>
              <a:srgbClr val="230738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13573951" y="7494111"/>
            <a:ext cx="2722445" cy="2573948"/>
          </a:xfrm>
          <a:custGeom>
            <a:avLst/>
            <a:gdLst/>
            <a:ahLst/>
            <a:cxnLst/>
            <a:rect l="l" t="t" r="r" b="b"/>
            <a:pathLst>
              <a:path w="2722445" h="2573948">
                <a:moveTo>
                  <a:pt x="0" y="0"/>
                </a:moveTo>
                <a:lnTo>
                  <a:pt x="2722446" y="0"/>
                </a:lnTo>
                <a:lnTo>
                  <a:pt x="2722446" y="2573949"/>
                </a:lnTo>
                <a:lnTo>
                  <a:pt x="0" y="25739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14920974" y="-388228"/>
            <a:ext cx="3577590" cy="2328686"/>
          </a:xfrm>
          <a:custGeom>
            <a:avLst/>
            <a:gdLst/>
            <a:ahLst/>
            <a:cxnLst/>
            <a:rect l="l" t="t" r="r" b="b"/>
            <a:pathLst>
              <a:path w="3577590" h="2328686">
                <a:moveTo>
                  <a:pt x="3577590" y="0"/>
                </a:moveTo>
                <a:lnTo>
                  <a:pt x="0" y="0"/>
                </a:lnTo>
                <a:lnTo>
                  <a:pt x="0" y="2328686"/>
                </a:lnTo>
                <a:lnTo>
                  <a:pt x="3577590" y="2328686"/>
                </a:lnTo>
                <a:lnTo>
                  <a:pt x="357759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789796" y="3904692"/>
            <a:ext cx="1109724" cy="11097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381613" y="1563595"/>
            <a:ext cx="6541608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000"/>
              </a:lnSpc>
            </a:pPr>
            <a:r>
              <a:rPr lang="en-US" sz="8000" spc="240">
                <a:solidFill>
                  <a:srgbClr val="C94741"/>
                </a:solidFill>
                <a:ea typeface="王漢宗顏楷體"/>
              </a:rPr>
              <a:t>重要行事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070608" y="4251743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5271FF"/>
                </a:solidFill>
                <a:latin typeface="Poppins Bold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210877" y="3821912"/>
            <a:ext cx="5248221" cy="13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9/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17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(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二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)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中秋節放假</a:t>
            </a:r>
            <a:endParaRPr lang="en-US" altLang="zh-TW" sz="3999" spc="-39" dirty="0">
              <a:solidFill>
                <a:srgbClr val="5271FF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  <a:p>
            <a:pPr>
              <a:lnSpc>
                <a:spcPts val="5599"/>
              </a:lnSpc>
            </a:pP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10/10(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四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)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國慶日放假</a:t>
            </a:r>
            <a:endParaRPr lang="en-US" sz="3999" spc="-39" dirty="0">
              <a:solidFill>
                <a:srgbClr val="5271FF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789796" y="5899124"/>
            <a:ext cx="1109724" cy="11097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070608" y="6262621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5271FF"/>
                </a:solidFill>
                <a:latin typeface="Poppins Bold"/>
              </a:rPr>
              <a:t>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165054" y="5658627"/>
            <a:ext cx="5248221" cy="13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10/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5</a:t>
            </a:r>
            <a:r>
              <a:rPr lang="en-US" sz="3999" spc="-39" dirty="0">
                <a:solidFill>
                  <a:srgbClr val="5271FF"/>
                </a:solidFill>
                <a:latin typeface="王漢宗顏楷體"/>
              </a:rPr>
              <a:t>(六)運動會，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10/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11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(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五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)</a:t>
            </a:r>
            <a:r>
              <a:rPr lang="en-US" sz="3999" spc="-39" dirty="0" err="1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補假</a:t>
            </a:r>
            <a:endParaRPr lang="en-US" sz="3999" spc="-39" dirty="0">
              <a:solidFill>
                <a:srgbClr val="5271FF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1789796" y="7934788"/>
            <a:ext cx="1109724" cy="110972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2070608" y="8277669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5271FF"/>
                </a:solidFill>
                <a:latin typeface="Poppins Bold"/>
              </a:rPr>
              <a:t>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182908" y="8129662"/>
            <a:ext cx="5585643" cy="65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altLang="zh-TW" sz="3999" spc="-39" dirty="0">
                <a:solidFill>
                  <a:srgbClr val="5271FF"/>
                </a:solidFill>
                <a:latin typeface="王漢宗顏楷體"/>
              </a:rPr>
              <a:t>10</a:t>
            </a:r>
            <a:r>
              <a:rPr lang="en-US" sz="3999" spc="-39" dirty="0">
                <a:solidFill>
                  <a:srgbClr val="5271FF"/>
                </a:solidFill>
                <a:latin typeface="王漢宗顏楷體"/>
              </a:rPr>
              <a:t>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/>
              </a:rPr>
              <a:t>30</a:t>
            </a:r>
            <a:r>
              <a:rPr lang="en-US" sz="3999" spc="-39" dirty="0">
                <a:solidFill>
                  <a:srgbClr val="5271FF"/>
                </a:solidFill>
                <a:latin typeface="王漢宗顏楷體"/>
              </a:rPr>
              <a:t>流感疫苗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注射</a:t>
            </a:r>
            <a:endParaRPr lang="en-US" sz="3999" spc="-39" dirty="0">
              <a:solidFill>
                <a:srgbClr val="5271FF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9837447" y="1893814"/>
            <a:ext cx="1109724" cy="1109724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0118259" y="2236695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5271FF"/>
                </a:solidFill>
                <a:latin typeface="Poppins Bold"/>
              </a:rPr>
              <a:t>4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9837447" y="3908862"/>
            <a:ext cx="1109724" cy="1109724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miter/>
            </a:ln>
          </p:spPr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0118259" y="4247573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5271FF"/>
                </a:solidFill>
                <a:latin typeface="Poppins Bold"/>
              </a:rPr>
              <a:t>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182619" y="1690093"/>
            <a:ext cx="5248221" cy="137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11/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12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(二)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、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11/13(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三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)</a:t>
            </a:r>
            <a:r>
              <a:rPr lang="en-US" sz="3999" spc="-39" dirty="0" err="1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期中評量:國語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、數學</a:t>
            </a:r>
            <a:endParaRPr lang="en-US" sz="3999" spc="-39" dirty="0">
              <a:solidFill>
                <a:srgbClr val="5271FF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grpSp>
        <p:nvGrpSpPr>
          <p:cNvPr id="51" name="Group 51"/>
          <p:cNvGrpSpPr/>
          <p:nvPr/>
        </p:nvGrpSpPr>
        <p:grpSpPr>
          <a:xfrm>
            <a:off x="9837447" y="5923529"/>
            <a:ext cx="1109724" cy="1109724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miter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0118259" y="6262621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5271FF"/>
                </a:solidFill>
                <a:latin typeface="Poppins Bold"/>
              </a:rPr>
              <a:t>6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1140292" y="3673475"/>
            <a:ext cx="5248221" cy="1376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9(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四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)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、1/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10(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五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)</a:t>
            </a:r>
          </a:p>
          <a:p>
            <a:pPr>
              <a:lnSpc>
                <a:spcPts val="5599"/>
              </a:lnSpc>
            </a:pPr>
            <a:r>
              <a:rPr lang="en-US" sz="3999" spc="-39" dirty="0" err="1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期末評量:國語、數學</a:t>
            </a:r>
            <a:endParaRPr lang="en-US" sz="3999" spc="-39" dirty="0">
              <a:solidFill>
                <a:srgbClr val="5271FF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1213871" y="5990436"/>
            <a:ext cx="5248221" cy="658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1/</a:t>
            </a:r>
            <a:r>
              <a:rPr lang="en-US" altLang="zh-TW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20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(</a:t>
            </a:r>
            <a:r>
              <a:rPr lang="zh-TW" alt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一</a:t>
            </a:r>
            <a:r>
              <a:rPr lang="en-US" sz="3999" spc="-39" dirty="0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)</a:t>
            </a:r>
            <a:r>
              <a:rPr lang="en-US" sz="3999" spc="-39" dirty="0" err="1">
                <a:solidFill>
                  <a:srgbClr val="5271FF"/>
                </a:solidFill>
                <a:latin typeface="王漢宗顏楷體" panose="02020500000000000000" charset="-120"/>
                <a:ea typeface="王漢宗顏楷體" panose="02020500000000000000" charset="-120"/>
              </a:rPr>
              <a:t>結業式</a:t>
            </a:r>
            <a:endParaRPr lang="en-US" sz="3999" spc="-39" dirty="0">
              <a:solidFill>
                <a:srgbClr val="5271FF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5168" y="2232774"/>
            <a:ext cx="10634618" cy="8229600"/>
            <a:chOff x="0" y="0"/>
            <a:chExt cx="2800887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00887" cy="2167467"/>
            </a:xfrm>
            <a:custGeom>
              <a:avLst/>
              <a:gdLst/>
              <a:ahLst/>
              <a:cxnLst/>
              <a:rect l="l" t="t" r="r" b="b"/>
              <a:pathLst>
                <a:path w="2800887" h="2167467">
                  <a:moveTo>
                    <a:pt x="37128" y="0"/>
                  </a:moveTo>
                  <a:lnTo>
                    <a:pt x="2763760" y="0"/>
                  </a:lnTo>
                  <a:cubicBezTo>
                    <a:pt x="2784265" y="0"/>
                    <a:pt x="2800887" y="16623"/>
                    <a:pt x="2800887" y="37128"/>
                  </a:cubicBezTo>
                  <a:lnTo>
                    <a:pt x="2800887" y="2130339"/>
                  </a:lnTo>
                  <a:cubicBezTo>
                    <a:pt x="2800887" y="2150844"/>
                    <a:pt x="2784265" y="2167467"/>
                    <a:pt x="2763760" y="2167467"/>
                  </a:cubicBezTo>
                  <a:lnTo>
                    <a:pt x="37128" y="2167467"/>
                  </a:lnTo>
                  <a:cubicBezTo>
                    <a:pt x="16623" y="2167467"/>
                    <a:pt x="0" y="2150844"/>
                    <a:pt x="0" y="2130339"/>
                  </a:cubicBezTo>
                  <a:lnTo>
                    <a:pt x="0" y="37128"/>
                  </a:lnTo>
                  <a:cubicBezTo>
                    <a:pt x="0" y="16623"/>
                    <a:pt x="16623" y="0"/>
                    <a:pt x="37128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20867" y="6347574"/>
            <a:ext cx="9247319" cy="4741353"/>
          </a:xfrm>
          <a:custGeom>
            <a:avLst/>
            <a:gdLst/>
            <a:ahLst/>
            <a:cxnLst/>
            <a:rect l="l" t="t" r="r" b="b"/>
            <a:pathLst>
              <a:path w="9247319" h="4741353">
                <a:moveTo>
                  <a:pt x="0" y="0"/>
                </a:moveTo>
                <a:lnTo>
                  <a:pt x="9247319" y="0"/>
                </a:lnTo>
                <a:lnTo>
                  <a:pt x="9247319" y="4741352"/>
                </a:lnTo>
                <a:lnTo>
                  <a:pt x="0" y="474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68829" y="168767"/>
            <a:ext cx="4030502" cy="3532185"/>
          </a:xfrm>
          <a:custGeom>
            <a:avLst/>
            <a:gdLst/>
            <a:ahLst/>
            <a:cxnLst/>
            <a:rect l="l" t="t" r="r" b="b"/>
            <a:pathLst>
              <a:path w="4030502" h="3532185">
                <a:moveTo>
                  <a:pt x="0" y="0"/>
                </a:moveTo>
                <a:lnTo>
                  <a:pt x="4030501" y="0"/>
                </a:lnTo>
                <a:lnTo>
                  <a:pt x="4030501" y="3532186"/>
                </a:lnTo>
                <a:lnTo>
                  <a:pt x="0" y="3532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73665" y="5778202"/>
            <a:ext cx="3696814" cy="5809279"/>
          </a:xfrm>
          <a:custGeom>
            <a:avLst/>
            <a:gdLst/>
            <a:ahLst/>
            <a:cxnLst/>
            <a:rect l="l" t="t" r="r" b="b"/>
            <a:pathLst>
              <a:path w="3696814" h="5809279">
                <a:moveTo>
                  <a:pt x="0" y="0"/>
                </a:moveTo>
                <a:lnTo>
                  <a:pt x="3696813" y="0"/>
                </a:lnTo>
                <a:lnTo>
                  <a:pt x="3696813" y="5809279"/>
                </a:lnTo>
                <a:lnTo>
                  <a:pt x="0" y="5809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236452" y="1387791"/>
            <a:ext cx="11699008" cy="930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  <a:spcBef>
                <a:spcPct val="0"/>
              </a:spcBef>
            </a:pPr>
            <a:endParaRPr dirty="0"/>
          </a:p>
          <a:p>
            <a:pPr marL="1147980" lvl="1" indent="-573990">
              <a:lnSpc>
                <a:spcPts val="7444"/>
              </a:lnSpc>
              <a:spcBef>
                <a:spcPct val="0"/>
              </a:spcBef>
              <a:buFont typeface="Arial"/>
              <a:buChar char="•"/>
            </a:pPr>
            <a:r>
              <a:rPr lang="en-US" sz="5317" dirty="0" err="1">
                <a:solidFill>
                  <a:srgbClr val="142343"/>
                </a:solidFill>
                <a:ea typeface="王漢宗顏楷體"/>
              </a:rPr>
              <a:t>每學期身高體重視力測量，異常者會發下複查通知單,請家長務必帶到相關科別的醫療院所複查</a:t>
            </a:r>
            <a:endParaRPr lang="en-US" sz="5317" dirty="0">
              <a:solidFill>
                <a:srgbClr val="142343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spcBef>
                <a:spcPct val="0"/>
              </a:spcBef>
              <a:buFont typeface="Arial"/>
              <a:buChar char="•"/>
            </a:pPr>
            <a:endParaRPr lang="en-US" sz="5317" dirty="0">
              <a:solidFill>
                <a:srgbClr val="142343"/>
              </a:solidFill>
              <a:ea typeface="王漢宗顏楷體"/>
            </a:endParaRPr>
          </a:p>
          <a:p>
            <a:pPr marL="1147980" lvl="1" indent="-573990">
              <a:lnSpc>
                <a:spcPts val="7444"/>
              </a:lnSpc>
              <a:spcBef>
                <a:spcPct val="0"/>
              </a:spcBef>
              <a:buFont typeface="Arial"/>
              <a:buChar char="•"/>
            </a:pPr>
            <a:r>
              <a:rPr lang="en-US" sz="5317" dirty="0">
                <a:solidFill>
                  <a:srgbClr val="142343"/>
                </a:solidFill>
                <a:ea typeface="王漢宗顏楷體"/>
              </a:rPr>
              <a:t>視力一眼小於0.8，一定要到眼科診所追蹤，定期眼科診所追蹤才能確認視網膜黃斑部位有無異常◦ </a:t>
            </a:r>
          </a:p>
          <a:p>
            <a:pPr>
              <a:lnSpc>
                <a:spcPts val="7444"/>
              </a:lnSpc>
              <a:spcBef>
                <a:spcPct val="0"/>
              </a:spcBef>
            </a:pPr>
            <a:endParaRPr lang="en-US" sz="5317" dirty="0">
              <a:solidFill>
                <a:srgbClr val="142343"/>
              </a:solidFill>
              <a:ea typeface="王漢宗顏楷體"/>
            </a:endParaRPr>
          </a:p>
          <a:p>
            <a:pPr>
              <a:lnSpc>
                <a:spcPts val="7444"/>
              </a:lnSpc>
            </a:pPr>
            <a:endParaRPr lang="en-US" sz="5317" dirty="0">
              <a:solidFill>
                <a:srgbClr val="142343"/>
              </a:solidFill>
              <a:ea typeface="王漢宗顏楷體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74549" y="465650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健康叮嚀</a:t>
            </a:r>
          </a:p>
        </p:txBody>
      </p:sp>
      <p:sp>
        <p:nvSpPr>
          <p:cNvPr id="11" name="Freeform 11"/>
          <p:cNvSpPr/>
          <p:nvPr/>
        </p:nvSpPr>
        <p:spPr>
          <a:xfrm>
            <a:off x="3602150" y="0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6" y="0"/>
                </a:lnTo>
                <a:lnTo>
                  <a:pt x="7490036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600950" y="803915"/>
            <a:ext cx="9658350" cy="8229600"/>
            <a:chOff x="0" y="0"/>
            <a:chExt cx="25437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167467"/>
            </a:xfrm>
            <a:custGeom>
              <a:avLst/>
              <a:gdLst/>
              <a:ahLst/>
              <a:cxnLst/>
              <a:rect l="l" t="t" r="r" b="b"/>
              <a:pathLst>
                <a:path w="2543763" h="2167467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126586"/>
                  </a:lnTo>
                  <a:cubicBezTo>
                    <a:pt x="2543763" y="2137428"/>
                    <a:pt x="2539456" y="2147826"/>
                    <a:pt x="2531789" y="2155493"/>
                  </a:cubicBezTo>
                  <a:cubicBezTo>
                    <a:pt x="2524123" y="2163160"/>
                    <a:pt x="2513725" y="2167467"/>
                    <a:pt x="2502882" y="2167467"/>
                  </a:cubicBezTo>
                  <a:lnTo>
                    <a:pt x="40880" y="2167467"/>
                  </a:lnTo>
                  <a:cubicBezTo>
                    <a:pt x="30038" y="2167467"/>
                    <a:pt x="19640" y="2163160"/>
                    <a:pt x="11974" y="2155493"/>
                  </a:cubicBezTo>
                  <a:cubicBezTo>
                    <a:pt x="4307" y="2147826"/>
                    <a:pt x="0" y="2137428"/>
                    <a:pt x="0" y="2126586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EAE5D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66586" y="5670532"/>
            <a:ext cx="2635926" cy="5104787"/>
          </a:xfrm>
          <a:custGeom>
            <a:avLst/>
            <a:gdLst/>
            <a:ahLst/>
            <a:cxnLst/>
            <a:rect l="l" t="t" r="r" b="b"/>
            <a:pathLst>
              <a:path w="2635926" h="5104787">
                <a:moveTo>
                  <a:pt x="0" y="0"/>
                </a:moveTo>
                <a:lnTo>
                  <a:pt x="2635926" y="0"/>
                </a:lnTo>
                <a:lnTo>
                  <a:pt x="2635926" y="5104786"/>
                </a:lnTo>
                <a:lnTo>
                  <a:pt x="0" y="5104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4371" y="608018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獎勵制度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2789001"/>
            <a:ext cx="2106531" cy="2860721"/>
          </a:xfrm>
          <a:custGeom>
            <a:avLst/>
            <a:gdLst/>
            <a:ahLst/>
            <a:cxnLst/>
            <a:rect l="l" t="t" r="r" b="b"/>
            <a:pathLst>
              <a:path w="2106531" h="2860721">
                <a:moveTo>
                  <a:pt x="0" y="0"/>
                </a:moveTo>
                <a:lnTo>
                  <a:pt x="2106531" y="0"/>
                </a:lnTo>
                <a:lnTo>
                  <a:pt x="2106531" y="2860722"/>
                </a:lnTo>
                <a:lnTo>
                  <a:pt x="0" y="286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914" y="142367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6" y="0"/>
                </a:lnTo>
                <a:lnTo>
                  <a:pt x="7490036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90109">
            <a:off x="4755780" y="2853629"/>
            <a:ext cx="2126186" cy="2022534"/>
          </a:xfrm>
          <a:custGeom>
            <a:avLst/>
            <a:gdLst/>
            <a:ahLst/>
            <a:cxnLst/>
            <a:rect l="l" t="t" r="r" b="b"/>
            <a:pathLst>
              <a:path w="2126186" h="2022534">
                <a:moveTo>
                  <a:pt x="0" y="0"/>
                </a:moveTo>
                <a:lnTo>
                  <a:pt x="2126186" y="0"/>
                </a:lnTo>
                <a:lnTo>
                  <a:pt x="2126186" y="2022534"/>
                </a:lnTo>
                <a:lnTo>
                  <a:pt x="0" y="2022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83017" y="6279800"/>
            <a:ext cx="5954840" cy="613901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781247" y="866775"/>
            <a:ext cx="8818083" cy="781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142343"/>
                </a:solidFill>
                <a:ea typeface="王漢宗顏楷體"/>
              </a:rPr>
              <a:t>作業工整、用心訂正：星星1~5個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142343"/>
              </a:solidFill>
              <a:ea typeface="王漢宗顏楷體"/>
            </a:endParaRPr>
          </a:p>
          <a:p>
            <a:pPr marL="863599" lvl="1" indent="-431800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142343"/>
                </a:solidFill>
                <a:ea typeface="王漢宗顏楷體"/>
              </a:rPr>
              <a:t>聯絡簿抄寫、準時到校、作業按時繳交、學用品按時攜帶:星星1個。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142343"/>
              </a:solidFill>
              <a:ea typeface="王漢宗顏楷體"/>
            </a:endParaRPr>
          </a:p>
          <a:p>
            <a:pPr marL="863599" lvl="1" indent="-431800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142343"/>
                </a:solidFill>
                <a:ea typeface="王漢宗顏楷體"/>
              </a:rPr>
              <a:t>個人平時表現前進5格成功可蓋獎章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142343"/>
              </a:solidFill>
              <a:ea typeface="王漢宗顏楷體"/>
            </a:endParaRPr>
          </a:p>
          <a:p>
            <a:pPr marL="863599" lvl="1" indent="-431800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142343"/>
                </a:solidFill>
                <a:ea typeface="王漢宗顏楷體"/>
              </a:rPr>
              <a:t>學校榮譽卡，集滿20個葉子章可換榮譽獎狀。</a:t>
            </a:r>
          </a:p>
          <a:p>
            <a:pPr>
              <a:lnSpc>
                <a:spcPts val="5599"/>
              </a:lnSpc>
              <a:spcBef>
                <a:spcPct val="0"/>
              </a:spcBef>
            </a:pPr>
            <a:endParaRPr lang="en-US" sz="3999">
              <a:solidFill>
                <a:srgbClr val="142343"/>
              </a:solidFill>
              <a:ea typeface="王漢宗顏楷體"/>
            </a:endParaRPr>
          </a:p>
          <a:p>
            <a:pPr marL="863599" lvl="1" indent="-431800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142343"/>
                </a:solidFill>
                <a:ea typeface="王漢宗顏楷體"/>
              </a:rPr>
              <a:t>期末可兌換獎品。</a:t>
            </a:r>
          </a:p>
        </p:txBody>
      </p:sp>
      <p:sp>
        <p:nvSpPr>
          <p:cNvPr id="13" name="Freeform 13"/>
          <p:cNvSpPr/>
          <p:nvPr/>
        </p:nvSpPr>
        <p:spPr>
          <a:xfrm rot="548426">
            <a:off x="16461895" y="3212797"/>
            <a:ext cx="1304198" cy="1304198"/>
          </a:xfrm>
          <a:custGeom>
            <a:avLst/>
            <a:gdLst/>
            <a:ahLst/>
            <a:cxnLst/>
            <a:rect l="l" t="t" r="r" b="b"/>
            <a:pathLst>
              <a:path w="1304198" h="1304198">
                <a:moveTo>
                  <a:pt x="0" y="0"/>
                </a:moveTo>
                <a:lnTo>
                  <a:pt x="1304198" y="0"/>
                </a:lnTo>
                <a:lnTo>
                  <a:pt x="1304198" y="1304198"/>
                </a:lnTo>
                <a:lnTo>
                  <a:pt x="0" y="13041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439014" y="5926782"/>
            <a:ext cx="4944240" cy="3447472"/>
          </a:xfrm>
          <a:custGeom>
            <a:avLst/>
            <a:gdLst/>
            <a:ahLst/>
            <a:cxnLst/>
            <a:rect l="l" t="t" r="r" b="b"/>
            <a:pathLst>
              <a:path w="4944240" h="3447472">
                <a:moveTo>
                  <a:pt x="0" y="0"/>
                </a:moveTo>
                <a:lnTo>
                  <a:pt x="4944240" y="0"/>
                </a:lnTo>
                <a:lnTo>
                  <a:pt x="4944240" y="3447472"/>
                </a:lnTo>
                <a:lnTo>
                  <a:pt x="0" y="3447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543174"/>
            <a:ext cx="9658350" cy="8229600"/>
            <a:chOff x="0" y="0"/>
            <a:chExt cx="2543763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2167467"/>
            </a:xfrm>
            <a:custGeom>
              <a:avLst/>
              <a:gdLst/>
              <a:ahLst/>
              <a:cxnLst/>
              <a:rect l="l" t="t" r="r" b="b"/>
              <a:pathLst>
                <a:path w="2543763" h="2167467">
                  <a:moveTo>
                    <a:pt x="40880" y="0"/>
                  </a:moveTo>
                  <a:lnTo>
                    <a:pt x="2502882" y="0"/>
                  </a:lnTo>
                  <a:cubicBezTo>
                    <a:pt x="2513725" y="0"/>
                    <a:pt x="2524123" y="4307"/>
                    <a:pt x="2531789" y="11974"/>
                  </a:cubicBezTo>
                  <a:cubicBezTo>
                    <a:pt x="2539456" y="19640"/>
                    <a:pt x="2543763" y="30038"/>
                    <a:pt x="2543763" y="40880"/>
                  </a:cubicBezTo>
                  <a:lnTo>
                    <a:pt x="2543763" y="2126586"/>
                  </a:lnTo>
                  <a:cubicBezTo>
                    <a:pt x="2543763" y="2137428"/>
                    <a:pt x="2539456" y="2147826"/>
                    <a:pt x="2531789" y="2155493"/>
                  </a:cubicBezTo>
                  <a:cubicBezTo>
                    <a:pt x="2524123" y="2163160"/>
                    <a:pt x="2513725" y="2167467"/>
                    <a:pt x="2502882" y="2167467"/>
                  </a:cubicBezTo>
                  <a:lnTo>
                    <a:pt x="40880" y="2167467"/>
                  </a:lnTo>
                  <a:cubicBezTo>
                    <a:pt x="30038" y="2167467"/>
                    <a:pt x="19640" y="2163160"/>
                    <a:pt x="11974" y="2155493"/>
                  </a:cubicBezTo>
                  <a:cubicBezTo>
                    <a:pt x="4307" y="2147826"/>
                    <a:pt x="0" y="2137428"/>
                    <a:pt x="0" y="2126586"/>
                  </a:cubicBezTo>
                  <a:lnTo>
                    <a:pt x="0" y="40880"/>
                  </a:lnTo>
                  <a:cubicBezTo>
                    <a:pt x="0" y="30038"/>
                    <a:pt x="4307" y="19640"/>
                    <a:pt x="11974" y="11974"/>
                  </a:cubicBezTo>
                  <a:cubicBezTo>
                    <a:pt x="19640" y="4307"/>
                    <a:pt x="30038" y="0"/>
                    <a:pt x="40880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220867" y="6347574"/>
            <a:ext cx="9247319" cy="4741353"/>
          </a:xfrm>
          <a:custGeom>
            <a:avLst/>
            <a:gdLst/>
            <a:ahLst/>
            <a:cxnLst/>
            <a:rect l="l" t="t" r="r" b="b"/>
            <a:pathLst>
              <a:path w="9247319" h="4741353">
                <a:moveTo>
                  <a:pt x="0" y="0"/>
                </a:moveTo>
                <a:lnTo>
                  <a:pt x="9247319" y="0"/>
                </a:lnTo>
                <a:lnTo>
                  <a:pt x="9247319" y="4741352"/>
                </a:lnTo>
                <a:lnTo>
                  <a:pt x="0" y="4741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068829" y="168767"/>
            <a:ext cx="4030502" cy="3532185"/>
          </a:xfrm>
          <a:custGeom>
            <a:avLst/>
            <a:gdLst/>
            <a:ahLst/>
            <a:cxnLst/>
            <a:rect l="l" t="t" r="r" b="b"/>
            <a:pathLst>
              <a:path w="4030502" h="3532185">
                <a:moveTo>
                  <a:pt x="0" y="0"/>
                </a:moveTo>
                <a:lnTo>
                  <a:pt x="4030501" y="0"/>
                </a:lnTo>
                <a:lnTo>
                  <a:pt x="4030501" y="3532186"/>
                </a:lnTo>
                <a:lnTo>
                  <a:pt x="0" y="3532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73665" y="5778202"/>
            <a:ext cx="3696814" cy="5809279"/>
          </a:xfrm>
          <a:custGeom>
            <a:avLst/>
            <a:gdLst/>
            <a:ahLst/>
            <a:cxnLst/>
            <a:rect l="l" t="t" r="r" b="b"/>
            <a:pathLst>
              <a:path w="3696814" h="5809279">
                <a:moveTo>
                  <a:pt x="0" y="0"/>
                </a:moveTo>
                <a:lnTo>
                  <a:pt x="3696813" y="0"/>
                </a:lnTo>
                <a:lnTo>
                  <a:pt x="3696813" y="5809279"/>
                </a:lnTo>
                <a:lnTo>
                  <a:pt x="0" y="5809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52965" y="2255051"/>
            <a:ext cx="12733204" cy="6427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  <a:spcBef>
                <a:spcPct val="0"/>
              </a:spcBef>
            </a:pPr>
            <a:endParaRPr/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>
                <a:solidFill>
                  <a:srgbClr val="004AAD"/>
                </a:solidFill>
                <a:ea typeface="王漢宗顏楷體"/>
              </a:rPr>
              <a:t>早上8點前交作業聯絡簿。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>
                <a:solidFill>
                  <a:srgbClr val="004AAD"/>
                </a:solidFill>
                <a:ea typeface="王漢宗顏楷體"/>
              </a:rPr>
              <a:t>上課鐘響後準時入班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>
                <a:solidFill>
                  <a:srgbClr val="004AAD"/>
                </a:solidFill>
                <a:ea typeface="王漢宗顏楷體"/>
              </a:rPr>
              <a:t>分工合作表現良好。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>
                <a:solidFill>
                  <a:srgbClr val="004AAD"/>
                </a:solidFill>
                <a:ea typeface="王漢宗顏楷體"/>
              </a:rPr>
              <a:t>期中期末各統計一次積分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>
                <a:solidFill>
                  <a:srgbClr val="004AAD"/>
                </a:solidFill>
                <a:ea typeface="王漢宗顏楷體"/>
              </a:rPr>
              <a:t>前三名可獲得點心或飲料</a:t>
            </a:r>
          </a:p>
          <a:p>
            <a:pPr marL="1147980" lvl="1" indent="-573990">
              <a:lnSpc>
                <a:spcPts val="7444"/>
              </a:lnSpc>
              <a:buFont typeface="Arial"/>
              <a:buChar char="•"/>
            </a:pPr>
            <a:r>
              <a:rPr lang="en-US" sz="5317">
                <a:solidFill>
                  <a:srgbClr val="004AAD"/>
                </a:solidFill>
                <a:ea typeface="王漢宗顏楷體"/>
              </a:rPr>
              <a:t>依據排名蓋葉子章獎勵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74549" y="465650"/>
            <a:ext cx="754523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小組競賽</a:t>
            </a:r>
          </a:p>
        </p:txBody>
      </p:sp>
      <p:sp>
        <p:nvSpPr>
          <p:cNvPr id="11" name="Freeform 11"/>
          <p:cNvSpPr/>
          <p:nvPr/>
        </p:nvSpPr>
        <p:spPr>
          <a:xfrm>
            <a:off x="3574549" y="0"/>
            <a:ext cx="7490036" cy="2369575"/>
          </a:xfrm>
          <a:custGeom>
            <a:avLst/>
            <a:gdLst/>
            <a:ahLst/>
            <a:cxnLst/>
            <a:rect l="l" t="t" r="r" b="b"/>
            <a:pathLst>
              <a:path w="7490036" h="2369575">
                <a:moveTo>
                  <a:pt x="0" y="0"/>
                </a:moveTo>
                <a:lnTo>
                  <a:pt x="7490035" y="0"/>
                </a:lnTo>
                <a:lnTo>
                  <a:pt x="7490035" y="2369575"/>
                </a:lnTo>
                <a:lnTo>
                  <a:pt x="0" y="236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00043">
            <a:off x="10351824" y="2927226"/>
            <a:ext cx="1738085" cy="2435146"/>
          </a:xfrm>
          <a:custGeom>
            <a:avLst/>
            <a:gdLst/>
            <a:ahLst/>
            <a:cxnLst/>
            <a:rect l="l" t="t" r="r" b="b"/>
            <a:pathLst>
              <a:path w="1738085" h="2435146">
                <a:moveTo>
                  <a:pt x="0" y="0"/>
                </a:moveTo>
                <a:lnTo>
                  <a:pt x="1738086" y="0"/>
                </a:lnTo>
                <a:lnTo>
                  <a:pt x="1738086" y="2435146"/>
                </a:lnTo>
                <a:lnTo>
                  <a:pt x="0" y="24351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033824" y="3045557"/>
            <a:ext cx="4070010" cy="41958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1814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4798038" cy="3718480"/>
          </a:xfrm>
          <a:custGeom>
            <a:avLst/>
            <a:gdLst/>
            <a:ahLst/>
            <a:cxnLst/>
            <a:rect l="l" t="t" r="r" b="b"/>
            <a:pathLst>
              <a:path w="4798038" h="3718480">
                <a:moveTo>
                  <a:pt x="0" y="0"/>
                </a:moveTo>
                <a:lnTo>
                  <a:pt x="4798038" y="0"/>
                </a:lnTo>
                <a:lnTo>
                  <a:pt x="4798038" y="3718480"/>
                </a:lnTo>
                <a:lnTo>
                  <a:pt x="0" y="371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106603" y="879955"/>
            <a:ext cx="5152697" cy="4114800"/>
            <a:chOff x="0" y="0"/>
            <a:chExt cx="1357089" cy="10837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61865" y="913341"/>
            <a:ext cx="5152697" cy="4114800"/>
            <a:chOff x="0" y="0"/>
            <a:chExt cx="1357089" cy="1083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01454" y="5292245"/>
            <a:ext cx="5152697" cy="4114800"/>
            <a:chOff x="0" y="0"/>
            <a:chExt cx="1357089" cy="10837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1865" y="5292245"/>
            <a:ext cx="5152697" cy="4114800"/>
            <a:chOff x="0" y="0"/>
            <a:chExt cx="1357089" cy="10837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31513">
            <a:off x="2666357" y="5114016"/>
            <a:ext cx="1257426" cy="1263790"/>
            <a:chOff x="0" y="0"/>
            <a:chExt cx="3996445" cy="401667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19" name="Group 19"/>
          <p:cNvGrpSpPr/>
          <p:nvPr/>
        </p:nvGrpSpPr>
        <p:grpSpPr>
          <a:xfrm rot="263696">
            <a:off x="2764894" y="6723935"/>
            <a:ext cx="1257426" cy="1263790"/>
            <a:chOff x="0" y="0"/>
            <a:chExt cx="3996445" cy="4016670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131513">
            <a:off x="2991349" y="5038764"/>
            <a:ext cx="559105" cy="189529"/>
            <a:chOff x="0" y="0"/>
            <a:chExt cx="5645912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4" name="Group 24"/>
          <p:cNvGrpSpPr/>
          <p:nvPr/>
        </p:nvGrpSpPr>
        <p:grpSpPr>
          <a:xfrm rot="263696">
            <a:off x="3114055" y="6824548"/>
            <a:ext cx="559105" cy="189529"/>
            <a:chOff x="0" y="0"/>
            <a:chExt cx="5645912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5211808"/>
            <a:ext cx="1109724" cy="11097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803404"/>
            <a:ext cx="1109724" cy="110972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547646" y="7589158"/>
            <a:ext cx="2227737" cy="3635773"/>
          </a:xfrm>
          <a:custGeom>
            <a:avLst/>
            <a:gdLst/>
            <a:ahLst/>
            <a:cxnLst/>
            <a:rect l="l" t="t" r="r" b="b"/>
            <a:pathLst>
              <a:path w="2227737" h="3635773">
                <a:moveTo>
                  <a:pt x="0" y="0"/>
                </a:moveTo>
                <a:lnTo>
                  <a:pt x="2227737" y="0"/>
                </a:lnTo>
                <a:lnTo>
                  <a:pt x="2227737" y="3635773"/>
                </a:lnTo>
                <a:lnTo>
                  <a:pt x="0" y="363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098966" y="1088394"/>
            <a:ext cx="1856616" cy="1882347"/>
          </a:xfrm>
          <a:custGeom>
            <a:avLst/>
            <a:gdLst/>
            <a:ahLst/>
            <a:cxnLst/>
            <a:rect l="l" t="t" r="r" b="b"/>
            <a:pathLst>
              <a:path w="2575462" h="2340451">
                <a:moveTo>
                  <a:pt x="0" y="0"/>
                </a:moveTo>
                <a:lnTo>
                  <a:pt x="2575462" y="0"/>
                </a:lnTo>
                <a:lnTo>
                  <a:pt x="2575462" y="2340451"/>
                </a:lnTo>
                <a:lnTo>
                  <a:pt x="0" y="2340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7921676" y="4167190"/>
            <a:ext cx="3517414" cy="4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zh-TW" altLang="en-US" sz="3600" spc="-26" dirty="0">
                <a:solidFill>
                  <a:srgbClr val="5271FF"/>
                </a:solidFill>
                <a:latin typeface="Poppins"/>
              </a:rPr>
              <a:t>組織思考</a:t>
            </a:r>
            <a:endParaRPr lang="en-US" sz="3600" spc="-26" dirty="0">
              <a:solidFill>
                <a:srgbClr val="5271FF"/>
              </a:solidFill>
              <a:latin typeface="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921676" y="8573640"/>
            <a:ext cx="3517414" cy="4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zh-TW" altLang="en-US" sz="3600" spc="-26" dirty="0">
                <a:solidFill>
                  <a:srgbClr val="5271FF"/>
                </a:solidFill>
                <a:latin typeface="Poppins"/>
              </a:rPr>
              <a:t>廣泛閱讀</a:t>
            </a:r>
            <a:endParaRPr lang="en-US" sz="3600" spc="-26" dirty="0">
              <a:solidFill>
                <a:srgbClr val="5271FF"/>
              </a:solidFill>
              <a:latin typeface="Poppi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286099" y="4167190"/>
            <a:ext cx="3517414" cy="4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altLang="zh-TW" sz="3600" spc="-26" dirty="0">
                <a:solidFill>
                  <a:srgbClr val="5271FF"/>
                </a:solidFill>
                <a:latin typeface="Poppins"/>
              </a:rPr>
              <a:t>SDGS</a:t>
            </a:r>
            <a:r>
              <a:rPr lang="zh-TW" altLang="en-US" sz="3600" spc="-26" dirty="0">
                <a:solidFill>
                  <a:srgbClr val="5271FF"/>
                </a:solidFill>
                <a:latin typeface="Poppins"/>
              </a:rPr>
              <a:t>議題</a:t>
            </a:r>
            <a:endParaRPr lang="en-US" sz="3600" spc="-26" dirty="0">
              <a:solidFill>
                <a:srgbClr val="5271FF"/>
              </a:solidFill>
              <a:latin typeface="Poppi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286099" y="8573640"/>
            <a:ext cx="3517414" cy="471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zh-TW" altLang="en-US" sz="3600" spc="-26" dirty="0">
                <a:solidFill>
                  <a:srgbClr val="5271FF"/>
                </a:solidFill>
                <a:latin typeface="Poppins"/>
              </a:rPr>
              <a:t>語文能力</a:t>
            </a:r>
            <a:endParaRPr lang="en-US" sz="3600" spc="-26" dirty="0">
              <a:solidFill>
                <a:srgbClr val="5271FF"/>
              </a:solidFill>
              <a:latin typeface="Poppins"/>
            </a:endParaRPr>
          </a:p>
        </p:txBody>
      </p:sp>
      <p:sp>
        <p:nvSpPr>
          <p:cNvPr id="38" name="TextBox 38"/>
          <p:cNvSpPr txBox="1"/>
          <p:nvPr/>
        </p:nvSpPr>
        <p:spPr>
          <a:xfrm rot="-131513">
            <a:off x="2721576" y="5545892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read</a:t>
            </a:r>
          </a:p>
        </p:txBody>
      </p:sp>
      <p:sp>
        <p:nvSpPr>
          <p:cNvPr id="39" name="TextBox 39"/>
          <p:cNvSpPr txBox="1"/>
          <p:nvPr/>
        </p:nvSpPr>
        <p:spPr>
          <a:xfrm rot="263696">
            <a:off x="2795488" y="7326508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write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9512" y="5558859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9512" y="7150456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-384259" y="2168803"/>
            <a:ext cx="787626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語文教學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251027" y="1563965"/>
            <a:ext cx="4174374" cy="248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國語文</a:t>
            </a:r>
            <a:endParaRPr lang="en-US" altLang="zh-TW" sz="9999" dirty="0">
              <a:solidFill>
                <a:srgbClr val="C94741"/>
              </a:solidFill>
              <a:ea typeface="王漢宗顏楷體"/>
            </a:endParaRPr>
          </a:p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latin typeface="王漢宗顏楷體" panose="02020500000000000000" charset="-120"/>
                <a:ea typeface="王漢宗顏楷體" panose="02020500000000000000" charset="-120"/>
              </a:rPr>
              <a:t>心智</a:t>
            </a: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圖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410892" y="1547816"/>
            <a:ext cx="4174374" cy="268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愛的</a:t>
            </a:r>
          </a:p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書庫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001454" y="6658855"/>
            <a:ext cx="5317359" cy="1070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zh-TW" altLang="en-US" sz="10000" dirty="0">
                <a:solidFill>
                  <a:srgbClr val="C94741"/>
                </a:solidFill>
                <a:ea typeface="王漢宗顏楷體"/>
              </a:rPr>
              <a:t>提早寫作</a:t>
            </a:r>
            <a:endParaRPr lang="en-US" sz="10000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7264716" y="5875680"/>
            <a:ext cx="4174374" cy="202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zh-TW" altLang="en-US" sz="10000" dirty="0">
                <a:solidFill>
                  <a:srgbClr val="C94741"/>
                </a:solidFill>
                <a:latin typeface="王漢宗顏楷體" panose="02020500000000000000" charset="-120"/>
                <a:ea typeface="王漢宗顏楷體" panose="02020500000000000000" charset="-120"/>
              </a:rPr>
              <a:t>主題書</a:t>
            </a:r>
            <a:endParaRPr lang="en-US" altLang="zh-TW" sz="10000" dirty="0">
              <a:solidFill>
                <a:srgbClr val="C94741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  <a:p>
            <a:pPr algn="ctr">
              <a:lnSpc>
                <a:spcPts val="7680"/>
              </a:lnSpc>
            </a:pPr>
            <a:r>
              <a:rPr lang="zh-TW" altLang="en-US" sz="10000" dirty="0">
                <a:solidFill>
                  <a:srgbClr val="C94741"/>
                </a:solidFill>
                <a:latin typeface="王漢宗顏楷體" panose="02020500000000000000" charset="-120"/>
                <a:ea typeface="王漢宗顏楷體" panose="02020500000000000000" charset="-120"/>
              </a:rPr>
              <a:t>展示</a:t>
            </a:r>
            <a:endParaRPr lang="en-US" sz="10000" dirty="0">
              <a:solidFill>
                <a:srgbClr val="C94741"/>
              </a:solidFill>
              <a:latin typeface="王漢宗顏楷體" panose="02020500000000000000" charset="-120"/>
              <a:ea typeface="王漢宗顏楷體" panose="02020500000000000000" charset="-12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CADE04C4-66A6-47FA-82BE-B4FFB15245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r="7713"/>
          <a:stretch/>
        </p:blipFill>
        <p:spPr>
          <a:xfrm rot="5400000">
            <a:off x="4522281" y="6935035"/>
            <a:ext cx="3059285" cy="27741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4798038" cy="3718480"/>
          </a:xfrm>
          <a:custGeom>
            <a:avLst/>
            <a:gdLst/>
            <a:ahLst/>
            <a:cxnLst/>
            <a:rect l="l" t="t" r="r" b="b"/>
            <a:pathLst>
              <a:path w="4798038" h="3718480">
                <a:moveTo>
                  <a:pt x="0" y="0"/>
                </a:moveTo>
                <a:lnTo>
                  <a:pt x="4798038" y="0"/>
                </a:lnTo>
                <a:lnTo>
                  <a:pt x="4798038" y="3718480"/>
                </a:lnTo>
                <a:lnTo>
                  <a:pt x="0" y="371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106603" y="879955"/>
            <a:ext cx="5152697" cy="4114800"/>
            <a:chOff x="0" y="0"/>
            <a:chExt cx="1357089" cy="10837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19052" y="929757"/>
            <a:ext cx="5152697" cy="4114800"/>
            <a:chOff x="0" y="0"/>
            <a:chExt cx="1357089" cy="1083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88249" y="5170746"/>
            <a:ext cx="5152697" cy="4114800"/>
            <a:chOff x="0" y="0"/>
            <a:chExt cx="1357089" cy="10837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1865" y="5292245"/>
            <a:ext cx="5152697" cy="4114800"/>
            <a:chOff x="0" y="0"/>
            <a:chExt cx="1357089" cy="10837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31513">
            <a:off x="2666357" y="5114016"/>
            <a:ext cx="1257426" cy="1263790"/>
            <a:chOff x="0" y="0"/>
            <a:chExt cx="3996445" cy="401667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19" name="Group 19"/>
          <p:cNvGrpSpPr/>
          <p:nvPr/>
        </p:nvGrpSpPr>
        <p:grpSpPr>
          <a:xfrm rot="263696">
            <a:off x="2764894" y="6723935"/>
            <a:ext cx="1257426" cy="1263790"/>
            <a:chOff x="0" y="0"/>
            <a:chExt cx="3996445" cy="4016670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131513">
            <a:off x="2991349" y="5038764"/>
            <a:ext cx="559105" cy="189529"/>
            <a:chOff x="0" y="0"/>
            <a:chExt cx="5645912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4" name="Group 24"/>
          <p:cNvGrpSpPr/>
          <p:nvPr/>
        </p:nvGrpSpPr>
        <p:grpSpPr>
          <a:xfrm rot="263696">
            <a:off x="3114055" y="6824548"/>
            <a:ext cx="559105" cy="189529"/>
            <a:chOff x="0" y="0"/>
            <a:chExt cx="5645912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5211808"/>
            <a:ext cx="1109724" cy="11097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803404"/>
            <a:ext cx="1109724" cy="110972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547646" y="7589158"/>
            <a:ext cx="2227737" cy="3635773"/>
          </a:xfrm>
          <a:custGeom>
            <a:avLst/>
            <a:gdLst/>
            <a:ahLst/>
            <a:cxnLst/>
            <a:rect l="l" t="t" r="r" b="b"/>
            <a:pathLst>
              <a:path w="2227737" h="3635773">
                <a:moveTo>
                  <a:pt x="0" y="0"/>
                </a:moveTo>
                <a:lnTo>
                  <a:pt x="2227737" y="0"/>
                </a:lnTo>
                <a:lnTo>
                  <a:pt x="2227737" y="3635773"/>
                </a:lnTo>
                <a:lnTo>
                  <a:pt x="0" y="363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539007" y="7302145"/>
            <a:ext cx="2575462" cy="2340451"/>
          </a:xfrm>
          <a:custGeom>
            <a:avLst/>
            <a:gdLst/>
            <a:ahLst/>
            <a:cxnLst/>
            <a:rect l="l" t="t" r="r" b="b"/>
            <a:pathLst>
              <a:path w="2575462" h="2340451">
                <a:moveTo>
                  <a:pt x="0" y="0"/>
                </a:moveTo>
                <a:lnTo>
                  <a:pt x="2575462" y="0"/>
                </a:lnTo>
                <a:lnTo>
                  <a:pt x="2575462" y="2340451"/>
                </a:lnTo>
                <a:lnTo>
                  <a:pt x="0" y="2340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 rot="-131513">
            <a:off x="2721576" y="5545892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read</a:t>
            </a:r>
          </a:p>
        </p:txBody>
      </p:sp>
      <p:sp>
        <p:nvSpPr>
          <p:cNvPr id="39" name="TextBox 39"/>
          <p:cNvSpPr txBox="1"/>
          <p:nvPr/>
        </p:nvSpPr>
        <p:spPr>
          <a:xfrm rot="263696">
            <a:off x="2795488" y="7326508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write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9512" y="5558859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9512" y="7150456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-384259" y="2168803"/>
            <a:ext cx="7876268" cy="147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999">
                <a:solidFill>
                  <a:srgbClr val="C94741"/>
                </a:solidFill>
                <a:ea typeface="王漢宗顏楷體"/>
              </a:rPr>
              <a:t>語文教學</a:t>
            </a: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E5D0FFC7-1E0E-4DF0-A453-B8034CA579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25" y="1404210"/>
            <a:ext cx="4541796" cy="323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056E1889-83AE-460F-AB0D-DB90E0A08C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822" y="1404210"/>
            <a:ext cx="4675529" cy="323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086788E7-0930-49DF-99F8-CB5E5C2EB0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74" y="5726842"/>
            <a:ext cx="4596944" cy="328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220D5819-9039-48CC-BC9C-00AC50FFB3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666" y="5723657"/>
            <a:ext cx="4559849" cy="316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17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222925"/>
            <a:ext cx="18288000" cy="3083814"/>
          </a:xfrm>
          <a:custGeom>
            <a:avLst/>
            <a:gdLst/>
            <a:ahLst/>
            <a:cxnLst/>
            <a:rect l="l" t="t" r="r" b="b"/>
            <a:pathLst>
              <a:path w="18288000" h="3083814">
                <a:moveTo>
                  <a:pt x="0" y="0"/>
                </a:moveTo>
                <a:lnTo>
                  <a:pt x="18288000" y="0"/>
                </a:lnTo>
                <a:lnTo>
                  <a:pt x="18288000" y="3083814"/>
                </a:lnTo>
                <a:lnTo>
                  <a:pt x="0" y="308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8" b="-6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4798038" cy="3718480"/>
          </a:xfrm>
          <a:custGeom>
            <a:avLst/>
            <a:gdLst/>
            <a:ahLst/>
            <a:cxnLst/>
            <a:rect l="l" t="t" r="r" b="b"/>
            <a:pathLst>
              <a:path w="4798038" h="3718480">
                <a:moveTo>
                  <a:pt x="0" y="0"/>
                </a:moveTo>
                <a:lnTo>
                  <a:pt x="4798038" y="0"/>
                </a:lnTo>
                <a:lnTo>
                  <a:pt x="4798038" y="3718480"/>
                </a:lnTo>
                <a:lnTo>
                  <a:pt x="0" y="3718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997579" y="893501"/>
            <a:ext cx="5152697" cy="4114800"/>
            <a:chOff x="0" y="0"/>
            <a:chExt cx="1357089" cy="10837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61865" y="913341"/>
            <a:ext cx="5152697" cy="4114800"/>
            <a:chOff x="0" y="0"/>
            <a:chExt cx="1357089" cy="10837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001454" y="5292245"/>
            <a:ext cx="5152697" cy="4114800"/>
            <a:chOff x="0" y="0"/>
            <a:chExt cx="1357089" cy="10837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61865" y="5292245"/>
            <a:ext cx="5152697" cy="4114800"/>
            <a:chOff x="0" y="0"/>
            <a:chExt cx="1357089" cy="10837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7089" cy="1083733"/>
            </a:xfrm>
            <a:custGeom>
              <a:avLst/>
              <a:gdLst/>
              <a:ahLst/>
              <a:cxnLst/>
              <a:rect l="l" t="t" r="r" b="b"/>
              <a:pathLst>
                <a:path w="1357089" h="1083733">
                  <a:moveTo>
                    <a:pt x="76627" y="0"/>
                  </a:moveTo>
                  <a:lnTo>
                    <a:pt x="1280462" y="0"/>
                  </a:lnTo>
                  <a:cubicBezTo>
                    <a:pt x="1300785" y="0"/>
                    <a:pt x="1320275" y="8073"/>
                    <a:pt x="1334645" y="22444"/>
                  </a:cubicBezTo>
                  <a:cubicBezTo>
                    <a:pt x="1349016" y="36814"/>
                    <a:pt x="1357089" y="56305"/>
                    <a:pt x="1357089" y="76627"/>
                  </a:cubicBezTo>
                  <a:lnTo>
                    <a:pt x="1357089" y="1007106"/>
                  </a:lnTo>
                  <a:cubicBezTo>
                    <a:pt x="1357089" y="1049426"/>
                    <a:pt x="1322782" y="1083733"/>
                    <a:pt x="1280462" y="1083733"/>
                  </a:cubicBezTo>
                  <a:lnTo>
                    <a:pt x="76627" y="1083733"/>
                  </a:lnTo>
                  <a:cubicBezTo>
                    <a:pt x="34307" y="1083733"/>
                    <a:pt x="0" y="1049426"/>
                    <a:pt x="0" y="1007106"/>
                  </a:cubicBezTo>
                  <a:lnTo>
                    <a:pt x="0" y="76627"/>
                  </a:lnTo>
                  <a:cubicBezTo>
                    <a:pt x="0" y="34307"/>
                    <a:pt x="34307" y="0"/>
                    <a:pt x="76627" y="0"/>
                  </a:cubicBezTo>
                  <a:close/>
                </a:path>
              </a:pathLst>
            </a:custGeom>
            <a:solidFill>
              <a:srgbClr val="E7E1C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31513">
            <a:off x="2666357" y="5114016"/>
            <a:ext cx="1257426" cy="1263790"/>
            <a:chOff x="0" y="0"/>
            <a:chExt cx="3996445" cy="401667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19" name="Group 19"/>
          <p:cNvGrpSpPr/>
          <p:nvPr/>
        </p:nvGrpSpPr>
        <p:grpSpPr>
          <a:xfrm rot="263696">
            <a:off x="2764894" y="6723935"/>
            <a:ext cx="1257426" cy="1263790"/>
            <a:chOff x="0" y="0"/>
            <a:chExt cx="3996445" cy="4016670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3932945" cy="3953170"/>
            </a:xfrm>
            <a:custGeom>
              <a:avLst/>
              <a:gdLst/>
              <a:ahLst/>
              <a:cxnLst/>
              <a:rect l="l" t="t" r="r" b="b"/>
              <a:pathLst>
                <a:path w="3932945" h="3953170">
                  <a:moveTo>
                    <a:pt x="3840235" y="3953170"/>
                  </a:moveTo>
                  <a:lnTo>
                    <a:pt x="92710" y="3953170"/>
                  </a:lnTo>
                  <a:cubicBezTo>
                    <a:pt x="41910" y="3953170"/>
                    <a:pt x="0" y="3911260"/>
                    <a:pt x="0" y="386046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838965" y="0"/>
                  </a:lnTo>
                  <a:cubicBezTo>
                    <a:pt x="3889765" y="0"/>
                    <a:pt x="3931675" y="41910"/>
                    <a:pt x="3931675" y="92710"/>
                  </a:cubicBezTo>
                  <a:lnTo>
                    <a:pt x="3931675" y="3859190"/>
                  </a:lnTo>
                  <a:cubicBezTo>
                    <a:pt x="3932945" y="3911260"/>
                    <a:pt x="3891035" y="3953170"/>
                    <a:pt x="3840235" y="395317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996445" cy="4016670"/>
            </a:xfrm>
            <a:custGeom>
              <a:avLst/>
              <a:gdLst/>
              <a:ahLst/>
              <a:cxnLst/>
              <a:rect l="l" t="t" r="r" b="b"/>
              <a:pathLst>
                <a:path w="3996445" h="4016670">
                  <a:moveTo>
                    <a:pt x="3871985" y="59690"/>
                  </a:moveTo>
                  <a:cubicBezTo>
                    <a:pt x="3907545" y="59690"/>
                    <a:pt x="3936755" y="88900"/>
                    <a:pt x="3936755" y="124460"/>
                  </a:cubicBezTo>
                  <a:lnTo>
                    <a:pt x="3936755" y="3892210"/>
                  </a:lnTo>
                  <a:cubicBezTo>
                    <a:pt x="3936755" y="3927770"/>
                    <a:pt x="3907545" y="3956980"/>
                    <a:pt x="3871985" y="3956980"/>
                  </a:cubicBezTo>
                  <a:lnTo>
                    <a:pt x="124460" y="3956980"/>
                  </a:lnTo>
                  <a:cubicBezTo>
                    <a:pt x="88900" y="3956980"/>
                    <a:pt x="59690" y="3927770"/>
                    <a:pt x="59690" y="389221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871985" y="59690"/>
                  </a:lnTo>
                  <a:moveTo>
                    <a:pt x="38719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892210"/>
                  </a:lnTo>
                  <a:cubicBezTo>
                    <a:pt x="0" y="3960790"/>
                    <a:pt x="55880" y="4016670"/>
                    <a:pt x="124460" y="4016670"/>
                  </a:cubicBezTo>
                  <a:lnTo>
                    <a:pt x="3871985" y="4016670"/>
                  </a:lnTo>
                  <a:cubicBezTo>
                    <a:pt x="3940565" y="4016670"/>
                    <a:pt x="3996445" y="3960790"/>
                    <a:pt x="3996445" y="3892210"/>
                  </a:cubicBezTo>
                  <a:lnTo>
                    <a:pt x="3996445" y="124460"/>
                  </a:lnTo>
                  <a:cubicBezTo>
                    <a:pt x="3996445" y="55880"/>
                    <a:pt x="3940565" y="0"/>
                    <a:pt x="3871985" y="0"/>
                  </a:cubicBezTo>
                  <a:close/>
                </a:path>
              </a:pathLst>
            </a:custGeom>
            <a:solidFill>
              <a:srgbClr val="F2EFF1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131513">
            <a:off x="2991349" y="5038764"/>
            <a:ext cx="559105" cy="189529"/>
            <a:chOff x="0" y="0"/>
            <a:chExt cx="5645912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4" name="Group 24"/>
          <p:cNvGrpSpPr/>
          <p:nvPr/>
        </p:nvGrpSpPr>
        <p:grpSpPr>
          <a:xfrm rot="263696">
            <a:off x="3114055" y="6824548"/>
            <a:ext cx="559105" cy="189529"/>
            <a:chOff x="0" y="0"/>
            <a:chExt cx="5645912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645912" cy="1913890"/>
            </a:xfrm>
            <a:custGeom>
              <a:avLst/>
              <a:gdLst/>
              <a:ahLst/>
              <a:cxnLst/>
              <a:rect l="l" t="t" r="r" b="b"/>
              <a:pathLst>
                <a:path w="5645912" h="1913890">
                  <a:moveTo>
                    <a:pt x="5645912" y="956945"/>
                  </a:moveTo>
                  <a:cubicBezTo>
                    <a:pt x="5645912" y="1485392"/>
                    <a:pt x="5217541" y="1913890"/>
                    <a:pt x="468896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cubicBezTo>
                    <a:pt x="0" y="428371"/>
                    <a:pt x="428371" y="0"/>
                    <a:pt x="956945" y="0"/>
                  </a:cubicBezTo>
                  <a:lnTo>
                    <a:pt x="4688967" y="0"/>
                  </a:lnTo>
                  <a:cubicBezTo>
                    <a:pt x="5217414" y="0"/>
                    <a:pt x="5645912" y="428371"/>
                    <a:pt x="5645912" y="956945"/>
                  </a:cubicBezTo>
                  <a:close/>
                </a:path>
              </a:pathLst>
            </a:custGeom>
            <a:solidFill>
              <a:srgbClr val="FAC264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5211808"/>
            <a:ext cx="1109724" cy="110972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803404"/>
            <a:ext cx="1109724" cy="110972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7E1CA"/>
              </a:solidFill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547646" y="7589158"/>
            <a:ext cx="2227737" cy="3635773"/>
          </a:xfrm>
          <a:custGeom>
            <a:avLst/>
            <a:gdLst/>
            <a:ahLst/>
            <a:cxnLst/>
            <a:rect l="l" t="t" r="r" b="b"/>
            <a:pathLst>
              <a:path w="2227737" h="3635773">
                <a:moveTo>
                  <a:pt x="0" y="0"/>
                </a:moveTo>
                <a:lnTo>
                  <a:pt x="2227737" y="0"/>
                </a:lnTo>
                <a:lnTo>
                  <a:pt x="2227737" y="3635773"/>
                </a:lnTo>
                <a:lnTo>
                  <a:pt x="0" y="363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539007" y="7302145"/>
            <a:ext cx="2575462" cy="2340451"/>
          </a:xfrm>
          <a:custGeom>
            <a:avLst/>
            <a:gdLst/>
            <a:ahLst/>
            <a:cxnLst/>
            <a:rect l="l" t="t" r="r" b="b"/>
            <a:pathLst>
              <a:path w="2575462" h="2340451">
                <a:moveTo>
                  <a:pt x="0" y="0"/>
                </a:moveTo>
                <a:lnTo>
                  <a:pt x="2575462" y="0"/>
                </a:lnTo>
                <a:lnTo>
                  <a:pt x="2575462" y="2340451"/>
                </a:lnTo>
                <a:lnTo>
                  <a:pt x="0" y="2340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 rot="-131513">
            <a:off x="2721576" y="5545892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read</a:t>
            </a:r>
          </a:p>
        </p:txBody>
      </p:sp>
      <p:sp>
        <p:nvSpPr>
          <p:cNvPr id="39" name="TextBox 39"/>
          <p:cNvSpPr txBox="1"/>
          <p:nvPr/>
        </p:nvSpPr>
        <p:spPr>
          <a:xfrm rot="263696">
            <a:off x="2795488" y="7326508"/>
            <a:ext cx="114632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24">
                <a:solidFill>
                  <a:srgbClr val="E7E1CA"/>
                </a:solidFill>
                <a:latin typeface="Poppins"/>
              </a:rPr>
              <a:t>write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9512" y="5558859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9512" y="7150456"/>
            <a:ext cx="548100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89"/>
              </a:lnSpc>
            </a:pPr>
            <a:r>
              <a:rPr lang="en-US" sz="3099" spc="-30">
                <a:solidFill>
                  <a:srgbClr val="E7E1CA"/>
                </a:solidFill>
                <a:latin typeface="Poppins"/>
              </a:rPr>
              <a:t>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-384259" y="2168803"/>
            <a:ext cx="7876268" cy="125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作業說明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7251027" y="1563965"/>
            <a:ext cx="4174374" cy="248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圈詞</a:t>
            </a:r>
            <a:endParaRPr lang="en-US" altLang="zh-TW" sz="9999" dirty="0">
              <a:solidFill>
                <a:srgbClr val="C94741"/>
              </a:solidFill>
              <a:ea typeface="王漢宗顏楷體"/>
            </a:endParaRPr>
          </a:p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造句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1645379" y="2399213"/>
            <a:ext cx="6029508" cy="1253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造句練習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2001454" y="6658855"/>
            <a:ext cx="5317359" cy="1070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zh-TW" altLang="en-US" sz="10000" dirty="0">
                <a:solidFill>
                  <a:srgbClr val="C94741"/>
                </a:solidFill>
                <a:ea typeface="王漢宗顏楷體"/>
              </a:rPr>
              <a:t>短文練習</a:t>
            </a:r>
            <a:endParaRPr lang="en-US" sz="10000" dirty="0">
              <a:solidFill>
                <a:srgbClr val="C94741"/>
              </a:solidFill>
              <a:ea typeface="王漢宗顏楷體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7264716" y="5875680"/>
            <a:ext cx="4174374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心情</a:t>
            </a:r>
            <a:endParaRPr lang="en-US" altLang="zh-TW" sz="9999" dirty="0">
              <a:solidFill>
                <a:srgbClr val="C94741"/>
              </a:solidFill>
              <a:ea typeface="王漢宗顏楷體"/>
            </a:endParaRPr>
          </a:p>
          <a:p>
            <a:pPr algn="ctr">
              <a:lnSpc>
                <a:spcPts val="9599"/>
              </a:lnSpc>
            </a:pPr>
            <a:r>
              <a:rPr lang="zh-TW" altLang="en-US" sz="9999" dirty="0">
                <a:solidFill>
                  <a:srgbClr val="C94741"/>
                </a:solidFill>
                <a:ea typeface="王漢宗顏楷體"/>
              </a:rPr>
              <a:t>小語</a:t>
            </a:r>
            <a:endParaRPr lang="en-US" sz="9999" dirty="0">
              <a:solidFill>
                <a:srgbClr val="C94741"/>
              </a:solidFill>
              <a:ea typeface="王漢宗顏楷體"/>
            </a:endParaRPr>
          </a:p>
        </p:txBody>
      </p:sp>
    </p:spTree>
    <p:extLst>
      <p:ext uri="{BB962C8B-B14F-4D97-AF65-F5344CB8AC3E}">
        <p14:creationId xmlns:p14="http://schemas.microsoft.com/office/powerpoint/2010/main" val="2756103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436</Words>
  <Application>Microsoft Office PowerPoint</Application>
  <PresentationFormat>自訂</PresentationFormat>
  <Paragraphs>165</Paragraphs>
  <Slides>19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Calibri</vt:lpstr>
      <vt:lpstr>Poppins</vt:lpstr>
      <vt:lpstr>Poppins Bold</vt:lpstr>
      <vt:lpstr>Arial</vt:lpstr>
      <vt:lpstr>王漢宗顏楷體</vt:lpstr>
      <vt:lpstr>Moonlight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106班親簡報</dc:title>
  <dc:creator>User</dc:creator>
  <cp:lastModifiedBy>User</cp:lastModifiedBy>
  <cp:revision>30</cp:revision>
  <dcterms:created xsi:type="dcterms:W3CDTF">2006-08-16T00:00:00Z</dcterms:created>
  <dcterms:modified xsi:type="dcterms:W3CDTF">2024-09-12T05:43:33Z</dcterms:modified>
  <dc:identifier>DAFt8BJv5Mk</dc:identifier>
</cp:coreProperties>
</file>