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大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/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大標題文字</a:t>
            </a:r>
          </a:p>
        </p:txBody>
      </p:sp>
      <p:sp>
        <p:nvSpPr>
          <p:cNvPr id="12" name="內文層級一…"/>
          <p:cNvSpPr txBox="1"/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「在此輸入名言語錄。」"/>
          <p:cNvSpPr txBox="1"/>
          <p:nvPr>
            <p:ph type="body" sz="quarter" idx="21"/>
          </p:nvPr>
        </p:nvSpPr>
        <p:spPr>
          <a:xfrm>
            <a:off x="2374900" y="6045200"/>
            <a:ext cx="19621500" cy="1117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「在此輸入名言語錄。」</a:t>
            </a:r>
          </a:p>
        </p:txBody>
      </p:sp>
      <p:sp>
        <p:nvSpPr>
          <p:cNvPr id="94" name="–王大明"/>
          <p:cNvSpPr txBox="1"/>
          <p:nvPr>
            <p:ph type="body" sz="quarter" idx="22"/>
          </p:nvPr>
        </p:nvSpPr>
        <p:spPr>
          <a:xfrm>
            <a:off x="2374900" y="8953500"/>
            <a:ext cx="19621500" cy="90163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–王大明</a:t>
            </a:r>
          </a:p>
        </p:txBody>
      </p:sp>
      <p:sp>
        <p:nvSpPr>
          <p:cNvPr id="9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橘色日落映襯下的吉薩金字塔"/>
          <p:cNvSpPr/>
          <p:nvPr>
            <p:ph type="pic" idx="21"/>
          </p:nvPr>
        </p:nvSpPr>
        <p:spPr>
          <a:xfrm>
            <a:off x="0" y="-1816100"/>
            <a:ext cx="24384000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橘色日落映襯下的吉薩金字塔"/>
          <p:cNvSpPr/>
          <p:nvPr>
            <p:ph type="pic" idx="21"/>
          </p:nvPr>
        </p:nvSpPr>
        <p:spPr>
          <a:xfrm>
            <a:off x="2273300" y="-3352800"/>
            <a:ext cx="19850100" cy="1294656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大標題文字"/>
          <p:cNvSpPr txBox="1"/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大標題文字</a:t>
            </a:r>
          </a:p>
        </p:txBody>
      </p:sp>
      <p:sp>
        <p:nvSpPr>
          <p:cNvPr id="22" name="內文層級一…"/>
          <p:cNvSpPr txBox="1"/>
          <p:nvPr>
            <p:ph type="body" sz="quarter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/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大標題文字</a:t>
            </a:r>
          </a:p>
        </p:txBody>
      </p:sp>
      <p:sp>
        <p:nvSpPr>
          <p:cNvPr id="3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橘色日落映襯下的吉薩金字塔"/>
          <p:cNvSpPr/>
          <p:nvPr>
            <p:ph type="pic" idx="21"/>
          </p:nvPr>
        </p:nvSpPr>
        <p:spPr>
          <a:xfrm>
            <a:off x="10998200" y="1930400"/>
            <a:ext cx="15167286" cy="1000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大標題文字"/>
          <p:cNvSpPr txBox="1"/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 algn="ctr">
              <a:defRPr sz="9400"/>
            </a:lvl1pPr>
          </a:lstStyle>
          <a:p>
            <a:pPr/>
            <a:r>
              <a:t>大標題文字</a:t>
            </a:r>
          </a:p>
        </p:txBody>
      </p:sp>
      <p:sp>
        <p:nvSpPr>
          <p:cNvPr id="40" name="內文層級一…"/>
          <p:cNvSpPr txBox="1"/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大標題文字</a:t>
            </a:r>
          </a:p>
        </p:txBody>
      </p:sp>
      <p:sp>
        <p:nvSpPr>
          <p:cNvPr id="4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大標題文字</a:t>
            </a:r>
          </a:p>
        </p:txBody>
      </p:sp>
      <p:sp>
        <p:nvSpPr>
          <p:cNvPr id="57" name="內文層級一…"/>
          <p:cNvSpPr txBox="1"/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橘色日落映襯下的吉薩金字塔"/>
          <p:cNvSpPr/>
          <p:nvPr>
            <p:ph type="pic" sz="half" idx="21"/>
          </p:nvPr>
        </p:nvSpPr>
        <p:spPr>
          <a:xfrm>
            <a:off x="10109200" y="3606800"/>
            <a:ext cx="12472592" cy="838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大標題文字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大標題文字</a:t>
            </a:r>
          </a:p>
        </p:txBody>
      </p:sp>
      <p:sp>
        <p:nvSpPr>
          <p:cNvPr id="67" name="內文層級一…"/>
          <p:cNvSpPr txBox="1"/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橘色日落映襯下的吉薩金字塔"/>
          <p:cNvSpPr/>
          <p:nvPr>
            <p:ph type="pic" sz="quarter" idx="21"/>
          </p:nvPr>
        </p:nvSpPr>
        <p:spPr>
          <a:xfrm>
            <a:off x="13487400" y="-736600"/>
            <a:ext cx="9662406" cy="637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吉薩金字塔的特寫"/>
          <p:cNvSpPr/>
          <p:nvPr>
            <p:ph type="pic" idx="22"/>
          </p:nvPr>
        </p:nvSpPr>
        <p:spPr>
          <a:xfrm>
            <a:off x="13111577" y="4381521"/>
            <a:ext cx="9977826" cy="151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蔚藍天空為背景，獅身人面像座落吉薩金字塔前"/>
          <p:cNvSpPr/>
          <p:nvPr>
            <p:ph type="pic" idx="23"/>
          </p:nvPr>
        </p:nvSpPr>
        <p:spPr>
          <a:xfrm>
            <a:off x="-139700" y="-25400"/>
            <a:ext cx="17310482" cy="1298497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文層級一…"/>
          <p:cNvSpPr txBox="1"/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" name="大標題文字"/>
          <p:cNvSpPr txBox="1"/>
          <p:nvPr>
            <p:ph type="title"/>
          </p:nvPr>
        </p:nvSpPr>
        <p:spPr>
          <a:xfrm>
            <a:off x="2387600" y="889000"/>
            <a:ext cx="19621500" cy="2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大標題文字</a:t>
            </a:r>
          </a:p>
        </p:txBody>
      </p:sp>
      <p:sp>
        <p:nvSpPr>
          <p:cNvPr id="4" name="幻燈片編號"/>
          <p:cNvSpPr txBox="1"/>
          <p:nvPr>
            <p:ph type="sldNum" sz="quarter" idx="2"/>
          </p:nvPr>
        </p:nvSpPr>
        <p:spPr>
          <a:xfrm>
            <a:off x="11993858" y="13144500"/>
            <a:ext cx="393205" cy="571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660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1320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981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2641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33020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3962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4622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5283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5943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日治時期非武裝抗爭之社會運動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日治時期非武裝抗爭之社會運動</a:t>
            </a:r>
          </a:p>
        </p:txBody>
      </p:sp>
      <p:sp>
        <p:nvSpPr>
          <p:cNvPr id="120" name="台灣文化協會——林獻堂及蔣渭水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台灣文化協會——林獻堂及蔣渭水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日治臺灣社會運動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日治臺灣社會運動</a:t>
            </a:r>
          </a:p>
        </p:txBody>
      </p:sp>
      <p:sp>
        <p:nvSpPr>
          <p:cNvPr id="123" name="前情提要：因西來庵事件犧牲人數過多，自此轉為非武裝抗爭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15111" indent="-515111" defTabSz="643889">
              <a:spcBef>
                <a:spcPts val="3200"/>
              </a:spcBef>
              <a:buBlip>
                <a:blip r:embed="rId2"/>
              </a:buBlip>
              <a:defRPr sz="4055"/>
            </a:pPr>
            <a:r>
              <a:t>前情提要：因西來庵事件犧牲人數過多，自此轉為非武裝抗爭</a:t>
            </a:r>
          </a:p>
          <a:p>
            <a:pPr marL="515111" indent="-515111" defTabSz="643889">
              <a:spcBef>
                <a:spcPts val="3200"/>
              </a:spcBef>
              <a:buBlip>
                <a:blip r:embed="rId2"/>
              </a:buBlip>
              <a:defRPr sz="4055"/>
            </a:pPr>
            <a:r>
              <a:t>1920年後，台灣社會運動因地方仕紳與現代知識分子開始發展</a:t>
            </a:r>
          </a:p>
          <a:p>
            <a:pPr marL="515111" indent="-515111" defTabSz="643889">
              <a:spcBef>
                <a:spcPts val="3200"/>
              </a:spcBef>
              <a:buBlip>
                <a:blip r:embed="rId2"/>
              </a:buBlip>
              <a:defRPr sz="4055"/>
            </a:pPr>
            <a:r>
              <a:t>「台灣文化協會」——林獻堂＋蔣渭水等菁英人士</a:t>
            </a:r>
          </a:p>
          <a:p>
            <a:pPr marL="515111" indent="-515111" defTabSz="643889">
              <a:spcBef>
                <a:spcPts val="3200"/>
              </a:spcBef>
              <a:buBlip>
                <a:blip r:embed="rId2"/>
              </a:buBlip>
              <a:defRPr sz="4055"/>
            </a:pPr>
            <a:r>
              <a:t>推行「台灣民報」：批評時政介紹民主新知</a:t>
            </a:r>
          </a:p>
          <a:p>
            <a:pPr marL="515111" indent="-515111" defTabSz="643889">
              <a:spcBef>
                <a:spcPts val="3200"/>
              </a:spcBef>
              <a:buBlip>
                <a:blip r:embed="rId2"/>
              </a:buBlip>
              <a:defRPr sz="4055"/>
            </a:pPr>
            <a:r>
              <a:t>發起「臺灣議會設置請願運動」：與留日學生共同爭取臺人參與政治事務機會</a:t>
            </a:r>
          </a:p>
          <a:p>
            <a:pPr marL="515111" indent="-515111" defTabSz="643889">
              <a:spcBef>
                <a:spcPts val="3200"/>
              </a:spcBef>
              <a:buBlip>
                <a:blip r:embed="rId2"/>
              </a:buBlip>
              <a:defRPr sz="4055"/>
            </a:pPr>
            <a:r>
              <a:t>總督府以文人打壓文人方式成功阻止</a:t>
            </a:r>
          </a:p>
          <a:p>
            <a:pPr marL="515111" indent="-515111" defTabSz="643889">
              <a:spcBef>
                <a:spcPts val="3200"/>
              </a:spcBef>
              <a:buBlip>
                <a:blip r:embed="rId2"/>
              </a:buBlip>
              <a:defRPr sz="4055"/>
            </a:pPr>
            <a:r>
              <a:t>但運動仍有部分成就——促使日方開放部分地方自治選舉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皇民化運動與戰爭動員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皇民化運動與戰爭動員</a:t>
            </a:r>
          </a:p>
        </p:txBody>
      </p:sp>
      <p:sp>
        <p:nvSpPr>
          <p:cNvPr id="126" name="與前頁民族自決相對應的概念——消除臺人民族意識、認同日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14172" indent="-614172" defTabSz="767715">
              <a:spcBef>
                <a:spcPts val="3900"/>
              </a:spcBef>
              <a:buBlip>
                <a:blip r:embed="rId2"/>
              </a:buBlip>
              <a:defRPr sz="4836"/>
            </a:pPr>
            <a:r>
              <a:t>與前頁民族自決相對應的概念——消除臺人民族意識、認同日帝</a:t>
            </a:r>
          </a:p>
          <a:p>
            <a:pPr marL="614172" indent="-614172" defTabSz="767715">
              <a:spcBef>
                <a:spcPts val="3900"/>
              </a:spcBef>
              <a:buBlip>
                <a:blip r:embed="rId2"/>
              </a:buBlip>
              <a:defRPr sz="4836"/>
            </a:pPr>
            <a:r>
              <a:t>「皇民化運動」—1937年中日戰爭（三月亡華）爆發日方開始推行</a:t>
            </a:r>
          </a:p>
          <a:p>
            <a:pPr marL="614172" indent="-614172" defTabSz="767715">
              <a:spcBef>
                <a:spcPts val="3900"/>
              </a:spcBef>
              <a:buBlip>
                <a:blip r:embed="rId2"/>
              </a:buBlip>
              <a:defRPr sz="4836"/>
            </a:pPr>
            <a:r>
              <a:t>要求說日語、改日本姓氏、穿和服、拜日本神社等</a:t>
            </a:r>
          </a:p>
          <a:p>
            <a:pPr marL="614172" indent="-614172" defTabSz="767715">
              <a:spcBef>
                <a:spcPts val="3900"/>
              </a:spcBef>
              <a:buBlip>
                <a:blip r:embed="rId2"/>
              </a:buBlip>
              <a:defRPr sz="4836"/>
            </a:pPr>
            <a:r>
              <a:t>符合要求者，頒發「國語家庭」，可在許多方面得到獎勵</a:t>
            </a:r>
          </a:p>
          <a:p>
            <a:pPr marL="614172" indent="-614172" defTabSz="767715">
              <a:spcBef>
                <a:spcPts val="3900"/>
              </a:spcBef>
              <a:buBlip>
                <a:blip r:embed="rId2"/>
              </a:buBlip>
              <a:defRPr sz="4836"/>
            </a:pPr>
            <a:r>
              <a:t>因戰爭規模擴大，日方徵調臺人及物資投入戰場，直到日本投降</a:t>
            </a:r>
          </a:p>
          <a:p>
            <a:pPr marL="614172" indent="-614172" defTabSz="767715">
              <a:spcBef>
                <a:spcPts val="3900"/>
              </a:spcBef>
              <a:buBlip>
                <a:blip r:embed="rId2"/>
              </a:buBlip>
              <a:defRPr sz="4836"/>
            </a:pPr>
            <a:r>
              <a:t>臺人被徵召從軍後，修築軍事工事，甚至到日本本土製造武器等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