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3" r:id="rId3"/>
    <p:sldId id="262" r:id="rId4"/>
    <p:sldId id="260" r:id="rId5"/>
    <p:sldId id="266" r:id="rId6"/>
    <p:sldId id="265" r:id="rId7"/>
    <p:sldId id="267" r:id="rId8"/>
    <p:sldId id="261" r:id="rId9"/>
    <p:sldId id="270" r:id="rId10"/>
    <p:sldId id="274" r:id="rId11"/>
    <p:sldId id="264" r:id="rId12"/>
    <p:sldId id="268" r:id="rId13"/>
    <p:sldId id="269" r:id="rId14"/>
    <p:sldId id="271" r:id="rId15"/>
    <p:sldId id="272" r:id="rId16"/>
    <p:sldId id="258" r:id="rId17"/>
    <p:sldId id="259" r:id="rId18"/>
    <p:sldId id="273" r:id="rId19"/>
    <p:sldId id="257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5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71F047-0E67-4A89-8376-D065B9EED4D5}" type="datetimeFigureOut">
              <a:rPr lang="zh-TW" altLang="en-US" smtClean="0"/>
              <a:t>2020/9/12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FE378-2905-4294-8FA9-F6F1AB16C4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7285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1C144-18C6-4B4B-9FDB-A8EDCE869BC9}" type="datetimeFigureOut">
              <a:rPr lang="zh-TW" altLang="en-US" smtClean="0"/>
              <a:t>2020/9/12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48C0F-8ACF-423C-B01F-ED7D1F8966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5285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D6C5-EBBA-4DE1-A603-6A8A45A81249}" type="datetimeFigureOut">
              <a:rPr lang="zh-TW" altLang="en-US" smtClean="0"/>
              <a:t>2020/9/12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D6D08-57B2-43A4-AB4E-5C47FE2FD52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2815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D6C5-EBBA-4DE1-A603-6A8A45A81249}" type="datetimeFigureOut">
              <a:rPr lang="zh-TW" altLang="en-US" smtClean="0"/>
              <a:t>2020/9/12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D6D08-57B2-43A4-AB4E-5C47FE2FD5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5407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D6C5-EBBA-4DE1-A603-6A8A45A81249}" type="datetimeFigureOut">
              <a:rPr lang="zh-TW" altLang="en-US" smtClean="0"/>
              <a:t>2020/9/12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D6D08-57B2-43A4-AB4E-5C47FE2FD5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1786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D6C5-EBBA-4DE1-A603-6A8A45A81249}" type="datetimeFigureOut">
              <a:rPr lang="zh-TW" altLang="en-US" smtClean="0"/>
              <a:t>2020/9/12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D6D08-57B2-43A4-AB4E-5C47FE2FD5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8067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D6C5-EBBA-4DE1-A603-6A8A45A81249}" type="datetimeFigureOut">
              <a:rPr lang="zh-TW" altLang="en-US" smtClean="0"/>
              <a:t>2020/9/12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D6D08-57B2-43A4-AB4E-5C47FE2FD52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9706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D6C5-EBBA-4DE1-A603-6A8A45A81249}" type="datetimeFigureOut">
              <a:rPr lang="zh-TW" altLang="en-US" smtClean="0"/>
              <a:t>2020/9/12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D6D08-57B2-43A4-AB4E-5C47FE2FD5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2250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D6C5-EBBA-4DE1-A603-6A8A45A81249}" type="datetimeFigureOut">
              <a:rPr lang="zh-TW" altLang="en-US" smtClean="0"/>
              <a:t>2020/9/12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D6D08-57B2-43A4-AB4E-5C47FE2FD5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8141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D6C5-EBBA-4DE1-A603-6A8A45A81249}" type="datetimeFigureOut">
              <a:rPr lang="zh-TW" altLang="en-US" smtClean="0"/>
              <a:t>2020/9/12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D6D08-57B2-43A4-AB4E-5C47FE2FD5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7944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D6C5-EBBA-4DE1-A603-6A8A45A81249}" type="datetimeFigureOut">
              <a:rPr lang="zh-TW" altLang="en-US" smtClean="0"/>
              <a:t>2020/9/12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D6D08-57B2-43A4-AB4E-5C47FE2FD5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5686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72FAD6C5-EBBA-4DE1-A603-6A8A45A81249}" type="datetimeFigureOut">
              <a:rPr lang="zh-TW" altLang="en-US" smtClean="0"/>
              <a:t>2020/9/12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2D6D08-57B2-43A4-AB4E-5C47FE2FD5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4989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D6C5-EBBA-4DE1-A603-6A8A45A81249}" type="datetimeFigureOut">
              <a:rPr lang="zh-TW" altLang="en-US" smtClean="0"/>
              <a:t>2020/9/12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D6D08-57B2-43A4-AB4E-5C47FE2FD5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5700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2FAD6C5-EBBA-4DE1-A603-6A8A45A81249}" type="datetimeFigureOut">
              <a:rPr lang="zh-TW" altLang="en-US" smtClean="0"/>
              <a:t>2020/9/12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D2D6D08-57B2-43A4-AB4E-5C47FE2FD52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782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mailto:a22633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doe.gov.taipei/News_Content.aspx?n=CF964BE841683164&amp;sms=69B4E6B26379EE4E&amp;s=C2BF72C8D689E24E&amp;ccms_cs=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502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親師座談會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感謝各位家長抽空參加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與老師一同關心孩子們的校園生活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438897" y="5729130"/>
            <a:ext cx="122341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3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導師：謝佳伶</a:t>
            </a:r>
          </a:p>
        </p:txBody>
      </p:sp>
    </p:spTree>
    <p:extLst>
      <p:ext uri="{BB962C8B-B14F-4D97-AF65-F5344CB8AC3E}">
        <p14:creationId xmlns:p14="http://schemas.microsoft.com/office/powerpoint/2010/main" val="38096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成績計算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u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25%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課堂參與、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上課態度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小組討論發表</a:t>
            </a:r>
          </a:p>
          <a:p>
            <a:pPr lvl="0">
              <a:buFont typeface="Wingdings" panose="05000000000000000000" pitchFamily="2" charset="2"/>
              <a:buChar char="u"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20%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</a:t>
            </a:r>
          </a:p>
          <a:p>
            <a:pPr lvl="0">
              <a:buFont typeface="Wingdings" panose="05000000000000000000" pitchFamily="2" charset="2"/>
              <a:buChar char="u"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15%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小考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buFont typeface="Wingdings" panose="05000000000000000000" pitchFamily="2" charset="2"/>
              <a:buChar char="u"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40%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期中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期末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8762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教學計劃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國語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2960" y="1737361"/>
            <a:ext cx="8043949" cy="40761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生字：著重在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理解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應用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每個字、詞、語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課文：理解大綱、文章結構及課文重點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作文：練習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抒發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表達內心感受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，修辭、成語使用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書法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課堂中亦利用關鍵字「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快問快答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」讓孩子集中注意並腦力激盪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每天習寫一個成語，漸漸留下印象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每天一篇日記累積基礎語感，並連絡師生感情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4764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教學計劃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數學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2959" y="1845734"/>
            <a:ext cx="8113223" cy="440266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課本：題型抽換，運用在生活中。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練習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100%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當課堂小測驗，讓孩子簡單拿滿分給予信心。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習作：每日回家練習課堂所學。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重點複習：針對應用題練習。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練習簿：針對較難或孩子不熟的單元重點練習。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指導孩子在敘述長的問題中尋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找關鍵字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，並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注意陷阱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題。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簡單小口訣，快速懂類題。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0406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教學計劃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社會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2959" y="1845734"/>
            <a:ext cx="8321041" cy="485986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配合學校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周年校慶活動，讓孩子們調查校史及社區。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藉由故事、圖像、實際例子等，引導學生對學習產生興趣。</a:t>
            </a:r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重視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課堂發言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，上課時由老師拋出問題，培養學生思考、推論的能力。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從臺灣開始，逐漸理解世界的樣貌。</a:t>
            </a: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2027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教學重點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綜合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u"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時事教學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班務討論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一周大小事分享</a:t>
            </a: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配合節慶及學校舉辦相關活動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3118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教學重點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健康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注重認識周遭並懂得迴避危險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遇到危機時懂得如何保護自己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了解自己的優缺點，懂得改進與接受不完美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認識成癮物質與其危害，並懂得遠離不良誘惑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多多活動身體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5937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補充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教材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2960" y="2241551"/>
            <a:ext cx="4926676" cy="3017520"/>
          </a:xfrm>
        </p:spPr>
        <p:txBody>
          <a:bodyPr>
            <a:normAutofit/>
          </a:bodyPr>
          <a:lstStyle/>
          <a:p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語林秘笈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高年級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從故事閱讀中學習文章結構與成語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僅供練習使用，不列入成績計算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會沿用到下學期或六年級</a:t>
            </a:r>
          </a:p>
        </p:txBody>
      </p:sp>
      <p:pic>
        <p:nvPicPr>
          <p:cNvPr id="1026" name="Picture 2" descr="語林秘笈：高年級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845" y="2241551"/>
            <a:ext cx="1922354" cy="328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221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EQ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課程入班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2960" y="1737361"/>
            <a:ext cx="7543800" cy="4524894"/>
          </a:xfrm>
        </p:spPr>
        <p:txBody>
          <a:bodyPr>
            <a:noAutofit/>
          </a:bodyPr>
          <a:lstStyle/>
          <a:p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寶寶心理苦，但寶寶不說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學習控管情緒與表達自我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理解溝通協調的技巧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一學年入班８次，使用導師課堂時間授課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僅簿本費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元，不需再繳交其他費用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學年老師推薦課程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今日與家長協調是否上課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？</a:t>
            </a:r>
            <a:r>
              <a:rPr lang="zh-TW" altLang="en-US" sz="16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</a:t>
            </a:r>
            <a:endParaRPr lang="zh-TW" altLang="en-US" sz="16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2647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班費細項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2960" y="2241551"/>
            <a:ext cx="3629119" cy="301752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00000"/>
              </a:lnSpc>
            </a:pP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 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廁所清潔費每學年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500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人。</a:t>
            </a:r>
          </a:p>
          <a:p>
            <a:pPr>
              <a:lnSpc>
                <a:spcPct val="100000"/>
              </a:lnSpc>
            </a:pP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 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影印卡</a:t>
            </a:r>
            <a:r>
              <a:rPr lang="en-US" altLang="zh-TW" sz="18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400</a:t>
            </a:r>
            <a:r>
              <a:rPr lang="zh-TW" altLang="en-US" sz="18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張，先購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張。</a:t>
            </a:r>
          </a:p>
          <a:p>
            <a:pPr>
              <a:lnSpc>
                <a:spcPct val="100000"/>
              </a:lnSpc>
            </a:pP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 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補充教材：</a:t>
            </a:r>
          </a:p>
          <a:p>
            <a:pPr>
              <a:lnSpc>
                <a:spcPct val="100000"/>
              </a:lnSpc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35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本：國作、社卷、自作。</a:t>
            </a:r>
          </a:p>
          <a:p>
            <a:pPr>
              <a:lnSpc>
                <a:spcPct val="100000"/>
              </a:lnSpc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每本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45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元有：國隨、數重。</a:t>
            </a:r>
          </a:p>
          <a:p>
            <a:pPr>
              <a:lnSpc>
                <a:spcPct val="100000"/>
              </a:lnSpc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每本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85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元有：語林祕笈。</a:t>
            </a:r>
          </a:p>
        </p:txBody>
      </p:sp>
      <p:sp>
        <p:nvSpPr>
          <p:cNvPr id="4" name="矩形 3"/>
          <p:cNvSpPr/>
          <p:nvPr/>
        </p:nvSpPr>
        <p:spPr>
          <a:xfrm>
            <a:off x="4594860" y="2398948"/>
            <a:ext cx="423078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 </a:t>
            </a: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班服每件估</a:t>
            </a:r>
            <a:r>
              <a:rPr lang="en-US" altLang="zh-TW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350</a:t>
            </a: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人。</a:t>
            </a:r>
          </a:p>
          <a:p>
            <a:pPr>
              <a:lnSpc>
                <a:spcPct val="150000"/>
              </a:lnSpc>
            </a:pPr>
            <a:r>
              <a:rPr lang="en-US" altLang="zh-TW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5. </a:t>
            </a: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小人國校外教學車資</a:t>
            </a:r>
            <a:r>
              <a:rPr lang="en-US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7500</a:t>
            </a:r>
            <a:r>
              <a:rPr lang="zh-TW" altLang="en-US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小人國門票</a:t>
            </a:r>
            <a:r>
              <a:rPr lang="en-US" altLang="zh-TW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340</a:t>
            </a: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人。</a:t>
            </a:r>
          </a:p>
          <a:p>
            <a:pPr>
              <a:lnSpc>
                <a:spcPct val="150000"/>
              </a:lnSpc>
            </a:pPr>
            <a:r>
              <a:rPr lang="en-US" altLang="zh-TW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6. </a:t>
            </a: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班級清潔費共</a:t>
            </a:r>
            <a:r>
              <a:rPr lang="en-US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3500</a:t>
            </a:r>
            <a:r>
              <a:rPr lang="zh-TW" altLang="en-US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en-US" altLang="zh-TW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7. EQ</a:t>
            </a: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</a:t>
            </a:r>
            <a:r>
              <a:rPr lang="en-US" altLang="zh-TW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40</a:t>
            </a: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本。</a:t>
            </a:r>
            <a:endParaRPr lang="en-US" altLang="zh-TW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8. </a:t>
            </a: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班級布置素材：</a:t>
            </a:r>
            <a:r>
              <a:rPr lang="en-US" altLang="zh-TW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489</a:t>
            </a: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元，約</a:t>
            </a:r>
            <a:r>
              <a:rPr lang="en-US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endParaRPr lang="en-US" altLang="zh-TW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766279" y="5259071"/>
            <a:ext cx="505936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35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算式：</a:t>
            </a:r>
            <a:endParaRPr lang="en-US" altLang="zh-TW" sz="135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35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500+</a:t>
            </a:r>
            <a:r>
              <a:rPr lang="en-US" altLang="zh-TW" sz="135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16</a:t>
            </a:r>
            <a:r>
              <a:rPr lang="en-US" altLang="zh-TW" sz="135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+105+90+85+350+</a:t>
            </a:r>
            <a:r>
              <a:rPr lang="en-US" altLang="zh-TW" sz="135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300</a:t>
            </a:r>
            <a:r>
              <a:rPr lang="en-US" altLang="zh-TW" sz="135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+340+</a:t>
            </a:r>
            <a:r>
              <a:rPr lang="en-US" altLang="zh-TW" sz="135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140</a:t>
            </a:r>
            <a:r>
              <a:rPr lang="en-US" altLang="zh-TW" sz="135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+40+</a:t>
            </a:r>
            <a:r>
              <a:rPr lang="en-US" altLang="zh-TW" sz="135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en-US" altLang="zh-TW" sz="135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=1986/</a:t>
            </a:r>
            <a:r>
              <a:rPr lang="zh-TW" altLang="en-US" sz="135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7358297" y="6392574"/>
            <a:ext cx="178570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35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註：藍色是平均結果</a:t>
            </a:r>
          </a:p>
        </p:txBody>
      </p:sp>
    </p:spTree>
    <p:extLst>
      <p:ext uri="{BB962C8B-B14F-4D97-AF65-F5344CB8AC3E}">
        <p14:creationId xmlns:p14="http://schemas.microsoft.com/office/powerpoint/2010/main" val="54134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親師交流時間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2960" y="2241550"/>
            <a:ext cx="7543800" cy="3461270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導師手機：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0931-801-026		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教室分機：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#502</a:t>
            </a:r>
          </a:p>
          <a:p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導師信箱：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a22633@mqes.tp.edu.com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Line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親師交流群：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662" y="3899848"/>
            <a:ext cx="1802972" cy="1802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20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今日流程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123419"/>
              </p:ext>
            </p:extLst>
          </p:nvPr>
        </p:nvGraphicFramePr>
        <p:xfrm>
          <a:off x="1449362" y="2417594"/>
          <a:ext cx="5994798" cy="30171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97399">
                  <a:extLst>
                    <a:ext uri="{9D8B030D-6E8A-4147-A177-3AD203B41FA5}">
                      <a16:colId xmlns:a16="http://schemas.microsoft.com/office/drawing/2014/main" val="1325988809"/>
                    </a:ext>
                  </a:extLst>
                </a:gridCol>
                <a:gridCol w="2997399">
                  <a:extLst>
                    <a:ext uri="{9D8B030D-6E8A-4147-A177-3AD203B41FA5}">
                      <a16:colId xmlns:a16="http://schemas.microsoft.com/office/drawing/2014/main" val="3186103744"/>
                    </a:ext>
                  </a:extLst>
                </a:gridCol>
              </a:tblGrid>
              <a:tr h="6171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時間</a:t>
                      </a:r>
                      <a:endParaRPr lang="zh-TW" altLang="en-US" sz="2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2" marR="68582" marT="34275" marB="3427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活動內容</a:t>
                      </a:r>
                      <a:endParaRPr lang="en-US" altLang="zh-TW" sz="2400" b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2" marR="68582" marT="34275" marB="34275"/>
                </a:tc>
                <a:extLst>
                  <a:ext uri="{0D108BD9-81ED-4DB2-BD59-A6C34878D82A}">
                    <a16:rowId xmlns:a16="http://schemas.microsoft.com/office/drawing/2014/main" val="3606484434"/>
                  </a:ext>
                </a:extLst>
              </a:tr>
              <a:tr h="6171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09:00-09:15</a:t>
                      </a:r>
                      <a:endParaRPr lang="zh-TW" altLang="en-US" sz="2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2" marR="68582" marT="34275" marB="3427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親師個別交流</a:t>
                      </a:r>
                      <a:endParaRPr lang="en-US" altLang="zh-TW" sz="2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2" marR="68582" marT="34275" marB="34275"/>
                </a:tc>
                <a:extLst>
                  <a:ext uri="{0D108BD9-81ED-4DB2-BD59-A6C34878D82A}">
                    <a16:rowId xmlns:a16="http://schemas.microsoft.com/office/drawing/2014/main" val="1681731083"/>
                  </a:ext>
                </a:extLst>
              </a:tr>
              <a:tr h="6171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09:15-10:30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2" marR="68582" marT="34275" marB="3427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親師討論事項</a:t>
                      </a:r>
                      <a:endParaRPr lang="en-US" altLang="zh-TW" sz="2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2" marR="68582" marT="34275" marB="34275"/>
                </a:tc>
                <a:extLst>
                  <a:ext uri="{0D108BD9-81ED-4DB2-BD59-A6C34878D82A}">
                    <a16:rowId xmlns:a16="http://schemas.microsoft.com/office/drawing/2014/main" val="605992598"/>
                  </a:ext>
                </a:extLst>
              </a:tr>
              <a:tr h="11655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10:30-11:30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2" marR="68582" marT="34275" marB="3427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親師個別交流</a:t>
                      </a:r>
                    </a:p>
                  </a:txBody>
                  <a:tcPr marL="68582" marR="68582" marT="34275" marB="34275"/>
                </a:tc>
                <a:extLst>
                  <a:ext uri="{0D108BD9-81ED-4DB2-BD59-A6C34878D82A}">
                    <a16:rowId xmlns:a16="http://schemas.microsoft.com/office/drawing/2014/main" val="1526290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33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感謝各位家長踴躍參與</a:t>
            </a:r>
            <a:endParaRPr lang="zh-TW" altLang="en-US" sz="5400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890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親師討論事項</a:t>
            </a:r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成立本學期班親會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學校重要宣導事項報告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本學期重要行事報告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各科教學重點報告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班級經營報告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考試及作業方式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臨時動議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  <a:defRPr/>
            </a:pP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  <a:defRPr/>
            </a:pPr>
            <a:endParaRPr lang="zh-TW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3059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本學期班親會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2959" y="1845734"/>
            <a:ext cx="8321041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班親會主席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：謝佳伶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導師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班親會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紀錄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： 李筱盈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晁霆媽媽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)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學校家長委員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三位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杜冠民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以謙爸爸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、朱思燕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宥銓媽媽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),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童銹媛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彥宇媽媽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總務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管理班費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童銹媛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彥宇媽媽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資訊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協助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大型活動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照相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陳俊國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瓅安爸爸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、童銹媛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彥宇媽媽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、蔡孟君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沛珊媽媽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6960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學校重要事項宣導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進出校園請配戴口罩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生病／臨時有事情，請記得請假避免老師找不到孩子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請協助孩子配戴防身警報器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佩戴在手拉得到的地方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若需要購買制服可以到本棟地下室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請善用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親子綁定系統及校園繳費系統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28" name="Picture 4" descr="http://s04.calm9.com/qrcode/2020-09/2CWV32XJOZ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556" y="3857414"/>
            <a:ext cx="1729166" cy="1915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86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本學期重要行事曆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2960" y="1939636"/>
            <a:ext cx="7543800" cy="4558146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u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校內美展徵件：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9/14~9/18</a:t>
            </a: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中秋節連假四天：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10/1~4(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9/26(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補上班上課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游泳課：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10/12~11/13</a:t>
            </a:r>
            <a:endParaRPr lang="zh-TW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年級基本學力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檢測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10/13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期中考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11/4(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1/5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體表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會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12/5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；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12/7(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補假一天</a:t>
            </a:r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校外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教學小人國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12/25(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暫定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期末考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1/12(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1/13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1/20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休業式，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1/21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寒假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開始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2/18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下學期開學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endParaRPr lang="zh-TW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9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7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各科教學重點</a:t>
            </a:r>
            <a:r>
              <a:rPr lang="zh-TW" altLang="en-US" sz="7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報告</a:t>
            </a:r>
            <a:endParaRPr lang="zh-TW" altLang="en-US" sz="7200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8272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班級經營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一、營造和樂的氛圍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二、培養獨立思考及自己解決生活或學習問題的能力 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三、創造亦師亦友的環境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四、建立親師間良好的溝通管道，攜手陪伴孩子成長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五、獎勵章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制度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註：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10/13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前為複習四年級所學，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10/13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後複習五年級課程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4664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作業及考試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2960" y="2241550"/>
            <a:ext cx="8321040" cy="4089977"/>
          </a:xfrm>
        </p:spPr>
        <p:txBody>
          <a:bodyPr>
            <a:noAutofit/>
          </a:bodyPr>
          <a:lstStyle/>
          <a:p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國文：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作業：課本預習、甲乙本生字造詞、習作、國文隨堂演練、造句練習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直行簿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考試：國語作業簿、單元卷、句子聽寫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格子簿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、複習卷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endParaRPr lang="en-US" altLang="zh-TW" sz="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數學：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作業：課本題目、習作、數學重點複習、練習卷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考試：課本練習百分百、單元卷、複習卷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社會：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作業：習作、練習卷、課堂活動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考試：單元卷、複習卷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5502867" y="4651667"/>
            <a:ext cx="314701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1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不怕通通錯，就怕不訂正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5996985" y="5363605"/>
            <a:ext cx="314701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1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每次都訂正，分數通通送</a:t>
            </a:r>
          </a:p>
        </p:txBody>
      </p:sp>
    </p:spTree>
    <p:extLst>
      <p:ext uri="{BB962C8B-B14F-4D97-AF65-F5344CB8AC3E}">
        <p14:creationId xmlns:p14="http://schemas.microsoft.com/office/powerpoint/2010/main" val="241671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1037</TotalTime>
  <Words>951</Words>
  <Application>Microsoft Office PowerPoint</Application>
  <PresentationFormat>如螢幕大小 (4:3)</PresentationFormat>
  <Paragraphs>154</Paragraphs>
  <Slides>20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6" baseType="lpstr">
      <vt:lpstr>微軟正黑體</vt:lpstr>
      <vt:lpstr>新細明體</vt:lpstr>
      <vt:lpstr>Calibri</vt:lpstr>
      <vt:lpstr>Calibri Light</vt:lpstr>
      <vt:lpstr>Wingdings</vt:lpstr>
      <vt:lpstr>回顧</vt:lpstr>
      <vt:lpstr>502親師座談會</vt:lpstr>
      <vt:lpstr>今日流程</vt:lpstr>
      <vt:lpstr>親師討論事項</vt:lpstr>
      <vt:lpstr>本學期班親會</vt:lpstr>
      <vt:lpstr>學校重要事項宣導</vt:lpstr>
      <vt:lpstr>本學期重要行事曆</vt:lpstr>
      <vt:lpstr>各科教學重點報告</vt:lpstr>
      <vt:lpstr>班級經營</vt:lpstr>
      <vt:lpstr>作業及考試</vt:lpstr>
      <vt:lpstr>成績計算</vt:lpstr>
      <vt:lpstr>教學計劃-國語</vt:lpstr>
      <vt:lpstr>教學計劃-數學</vt:lpstr>
      <vt:lpstr>教學計劃-社會</vt:lpstr>
      <vt:lpstr>教學重點-綜合</vt:lpstr>
      <vt:lpstr>教學重點-健康</vt:lpstr>
      <vt:lpstr>補充教材</vt:lpstr>
      <vt:lpstr>EQ課程入班</vt:lpstr>
      <vt:lpstr>班費細項</vt:lpstr>
      <vt:lpstr>親師交流時間</vt:lpstr>
      <vt:lpstr>感謝各位家長踴躍參與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502親師座談會</dc:title>
  <dc:creator>謝佳伶</dc:creator>
  <cp:lastModifiedBy>謝佳伶</cp:lastModifiedBy>
  <cp:revision>69</cp:revision>
  <dcterms:created xsi:type="dcterms:W3CDTF">2020-09-04T08:24:13Z</dcterms:created>
  <dcterms:modified xsi:type="dcterms:W3CDTF">2020-09-12T04:25:03Z</dcterms:modified>
</cp:coreProperties>
</file>