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8" r:id="rId2"/>
    <p:sldId id="319" r:id="rId3"/>
    <p:sldId id="317" r:id="rId4"/>
    <p:sldId id="320" r:id="rId5"/>
    <p:sldId id="322" r:id="rId6"/>
    <p:sldId id="323" r:id="rId7"/>
    <p:sldId id="308" r:id="rId8"/>
    <p:sldId id="325" r:id="rId9"/>
    <p:sldId id="327" r:id="rId10"/>
    <p:sldId id="326" r:id="rId11"/>
    <p:sldId id="302" r:id="rId12"/>
    <p:sldId id="328" r:id="rId13"/>
    <p:sldId id="329" r:id="rId14"/>
    <p:sldId id="332" r:id="rId15"/>
    <p:sldId id="331" r:id="rId16"/>
    <p:sldId id="330" r:id="rId17"/>
    <p:sldId id="333" r:id="rId18"/>
  </p:sldIdLst>
  <p:sldSz cx="12192000" cy="6858000"/>
  <p:notesSz cx="6858000" cy="9144000"/>
  <p:embeddedFontLst>
    <p:embeddedFont>
      <p:font typeface="Berlin Sans FB Demi" panose="020E0802020502020306" pitchFamily="34" charset="0"/>
      <p:bold r:id="rId20"/>
    </p:embeddedFont>
    <p:embeddedFont>
      <p:font typeface="Microsoft YaHei" panose="020B0503020204020204" pitchFamily="34" charset="-122"/>
      <p:regular r:id="rId21"/>
      <p:bold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3384" userDrawn="1">
          <p15:clr>
            <a:srgbClr val="A4A3A4"/>
          </p15:clr>
        </p15:guide>
        <p15:guide id="5" pos="55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294"/>
    <a:srgbClr val="95B4AE"/>
    <a:srgbClr val="FBD1A4"/>
    <a:srgbClr val="3F87B2"/>
    <a:srgbClr val="ECECEC"/>
    <a:srgbClr val="FFFF00"/>
    <a:srgbClr val="C0CF31"/>
    <a:srgbClr val="3778B3"/>
    <a:srgbClr val="63A4F7"/>
    <a:srgbClr val="C8D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44" autoAdjust="0"/>
  </p:normalViewPr>
  <p:slideViewPr>
    <p:cSldViewPr snapToGrid="0" showGuides="1">
      <p:cViewPr varScale="1">
        <p:scale>
          <a:sx n="86" d="100"/>
          <a:sy n="86" d="100"/>
        </p:scale>
        <p:origin x="562" y="62"/>
      </p:cViewPr>
      <p:guideLst>
        <p:guide orient="horz" pos="2160"/>
        <p:guide pos="597"/>
        <p:guide pos="3840"/>
        <p:guide pos="3384"/>
        <p:guide pos="55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76B22-4353-4BBA-A34F-7A8AA0A54F32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2B49F-55B8-4B23-9206-C65944D70F6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34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26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71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28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4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18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83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6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5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54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2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75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6D552-F995-45A8-95FB-8B886515C9D8}" type="datetimeFigureOut">
              <a:rPr lang="zh-CN" altLang="en-US" smtClean="0"/>
              <a:pPr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5CDF9-9791-46BA-83A5-11D947E82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4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7" Type="http://schemas.microsoft.com/office/2007/relationships/hdphoto" Target="../media/hdphoto2.wdp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41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microsoft.com/office/2007/relationships/hdphoto" Target="../media/hdphoto2.wdp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7" Type="http://schemas.microsoft.com/office/2007/relationships/hdphoto" Target="../media/hdphoto2.wdp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8.jfif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5">
            <a:extLst>
              <a:ext uri="{FF2B5EF4-FFF2-40B4-BE49-F238E27FC236}">
                <a16:creationId xmlns:a16="http://schemas.microsoft.com/office/drawing/2014/main" id="{81482E68-1657-7CD2-24D4-160909619EA8}"/>
              </a:ext>
            </a:extLst>
          </p:cNvPr>
          <p:cNvSpPr txBox="1"/>
          <p:nvPr/>
        </p:nvSpPr>
        <p:spPr>
          <a:xfrm>
            <a:off x="4020113" y="471691"/>
            <a:ext cx="1618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>
                <a:ln w="53975">
                  <a:solidFill>
                    <a:schemeClr val="bg1"/>
                  </a:solidFill>
                </a:ln>
                <a:solidFill>
                  <a:srgbClr val="2C62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阿</a:t>
            </a:r>
            <a:endParaRPr lang="zh-CN" altLang="en-US" sz="12000" b="1" dirty="0">
              <a:ln w="53975">
                <a:solidFill>
                  <a:schemeClr val="bg1"/>
                </a:solidFill>
              </a:ln>
              <a:solidFill>
                <a:srgbClr val="2C62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5185E73-6EBA-BA70-7AB5-FD7CFBC23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543" y="1545104"/>
            <a:ext cx="3893801" cy="990023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66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Berlin Sans FB Demi" panose="020E0802020502020306" pitchFamily="34" charset="0"/>
                <a:ea typeface="Microsoft YaHei" panose="020B0503020204020204" pitchFamily="34" charset="-122"/>
              </a:rPr>
              <a:t>Argentina</a:t>
            </a:r>
            <a:r>
              <a:rPr kumimoji="0" lang="zh-TW" altLang="zh-TW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rlin Sans FB Demi" panose="020E0802020502020306" pitchFamily="34" charset="0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71B5C49A-F684-67F4-FE06-EA6BBA4E2D66}"/>
              </a:ext>
            </a:extLst>
          </p:cNvPr>
          <p:cNvSpPr/>
          <p:nvPr/>
        </p:nvSpPr>
        <p:spPr>
          <a:xfrm>
            <a:off x="1656042" y="4533044"/>
            <a:ext cx="3897075" cy="1740047"/>
          </a:xfrm>
          <a:prstGeom prst="ellipse">
            <a:avLst/>
          </a:prstGeom>
          <a:solidFill>
            <a:srgbClr val="3F87B2"/>
          </a:solidFill>
          <a:ln>
            <a:noFill/>
          </a:ln>
          <a:effectLst>
            <a:softEdge rad="317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ln w="38100">
                  <a:solidFill>
                    <a:srgbClr val="2C6294"/>
                  </a:solidFill>
                </a:ln>
                <a:solidFill>
                  <a:srgbClr val="ECECE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蔡</a:t>
            </a:r>
            <a:r>
              <a:rPr lang="en-US" altLang="zh-TW" sz="6600" b="1" dirty="0">
                <a:ln w="38100">
                  <a:solidFill>
                    <a:srgbClr val="2C6294"/>
                  </a:solidFill>
                </a:ln>
                <a:solidFill>
                  <a:srgbClr val="ECECE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</a:t>
            </a:r>
            <a:r>
              <a:rPr lang="zh-TW" altLang="en-US" sz="6600" b="1" dirty="0">
                <a:ln w="38100">
                  <a:solidFill>
                    <a:srgbClr val="2C6294"/>
                  </a:solidFill>
                </a:ln>
                <a:solidFill>
                  <a:srgbClr val="ECECE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源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8F0C112-8222-8181-2A85-F5284757D351}"/>
              </a:ext>
            </a:extLst>
          </p:cNvPr>
          <p:cNvSpPr txBox="1"/>
          <p:nvPr/>
        </p:nvSpPr>
        <p:spPr>
          <a:xfrm>
            <a:off x="4952502" y="2250649"/>
            <a:ext cx="1705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0" b="1" dirty="0">
                <a:ln w="53975">
                  <a:solidFill>
                    <a:schemeClr val="bg1"/>
                  </a:solidFill>
                </a:ln>
                <a:solidFill>
                  <a:srgbClr val="2C62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根</a:t>
            </a:r>
            <a:endParaRPr lang="zh-CN" altLang="en-US" sz="12000" b="1" dirty="0">
              <a:ln w="53975">
                <a:solidFill>
                  <a:schemeClr val="bg1"/>
                </a:solidFill>
              </a:ln>
              <a:solidFill>
                <a:srgbClr val="2C62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9115FF0-7F3C-1068-BD2A-2922B5D4D9EA}"/>
              </a:ext>
            </a:extLst>
          </p:cNvPr>
          <p:cNvSpPr txBox="1"/>
          <p:nvPr/>
        </p:nvSpPr>
        <p:spPr>
          <a:xfrm>
            <a:off x="6153733" y="4093696"/>
            <a:ext cx="1705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0" b="1" dirty="0">
                <a:ln w="53975">
                  <a:solidFill>
                    <a:schemeClr val="bg1"/>
                  </a:solidFill>
                </a:ln>
                <a:solidFill>
                  <a:srgbClr val="2C62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廷</a:t>
            </a:r>
            <a:endParaRPr lang="zh-CN" altLang="en-US" sz="12000" b="1" dirty="0">
              <a:ln w="53975">
                <a:solidFill>
                  <a:schemeClr val="bg1"/>
                </a:solidFill>
              </a:ln>
              <a:solidFill>
                <a:srgbClr val="2C62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66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4" grpId="0" animBg="1"/>
      <p:bldP spid="16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>
            <a:extLst>
              <a:ext uri="{FF2B5EF4-FFF2-40B4-BE49-F238E27FC236}">
                <a16:creationId xmlns:a16="http://schemas.microsoft.com/office/drawing/2014/main" id="{AC7D68DA-959A-7DFA-E021-D588ADA47775}"/>
              </a:ext>
            </a:extLst>
          </p:cNvPr>
          <p:cNvSpPr/>
          <p:nvPr/>
        </p:nvSpPr>
        <p:spPr>
          <a:xfrm>
            <a:off x="104503" y="1263528"/>
            <a:ext cx="5472128" cy="498754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rgbClr val="C8D549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F53488AB-B4C2-58EC-6615-9B1A67E3FC77}"/>
              </a:ext>
            </a:extLst>
          </p:cNvPr>
          <p:cNvSpPr/>
          <p:nvPr/>
        </p:nvSpPr>
        <p:spPr>
          <a:xfrm>
            <a:off x="6296025" y="403316"/>
            <a:ext cx="2450859" cy="534263"/>
          </a:xfrm>
          <a:prstGeom prst="homePlate">
            <a:avLst/>
          </a:prstGeom>
          <a:solidFill>
            <a:srgbClr val="C55A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438900" y="372964"/>
            <a:ext cx="2023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雷科萊塔</a:t>
            </a:r>
          </a:p>
        </p:txBody>
      </p:sp>
      <p:sp>
        <p:nvSpPr>
          <p:cNvPr id="26" name="矩形 25"/>
          <p:cNvSpPr/>
          <p:nvPr/>
        </p:nvSpPr>
        <p:spPr>
          <a:xfrm>
            <a:off x="6527409" y="4883453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527409" y="3169294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13D36F9-DD4D-4B4C-A926-BE8D97A8D854}"/>
              </a:ext>
            </a:extLst>
          </p:cNvPr>
          <p:cNvSpPr/>
          <p:nvPr/>
        </p:nvSpPr>
        <p:spPr>
          <a:xfrm>
            <a:off x="8746885" y="403316"/>
            <a:ext cx="2218762" cy="5378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F5A051D5-CD62-51CC-1F2A-E98D280858DA}"/>
              </a:ext>
            </a:extLst>
          </p:cNvPr>
          <p:cNvSpPr txBox="1"/>
          <p:nvPr/>
        </p:nvSpPr>
        <p:spPr>
          <a:xfrm>
            <a:off x="8992295" y="352804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著名景點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31C904-25ED-DDA1-9978-E61327A4938D}"/>
              </a:ext>
            </a:extLst>
          </p:cNvPr>
          <p:cNvSpPr/>
          <p:nvPr/>
        </p:nvSpPr>
        <p:spPr>
          <a:xfrm>
            <a:off x="6525105" y="1454893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8">
            <a:extLst>
              <a:ext uri="{FF2B5EF4-FFF2-40B4-BE49-F238E27FC236}">
                <a16:creationId xmlns:a16="http://schemas.microsoft.com/office/drawing/2014/main" id="{0F4B6264-FE6C-7FE9-B465-FC37530D62D3}"/>
              </a:ext>
            </a:extLst>
          </p:cNvPr>
          <p:cNvSpPr txBox="1"/>
          <p:nvPr/>
        </p:nvSpPr>
        <p:spPr>
          <a:xfrm>
            <a:off x="7398022" y="3185584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該塔保留著過去貴族時期遺留下來的法式豪宅，被譽為「南美的巴黎」。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28">
            <a:extLst>
              <a:ext uri="{FF2B5EF4-FFF2-40B4-BE49-F238E27FC236}">
                <a16:creationId xmlns:a16="http://schemas.microsoft.com/office/drawing/2014/main" id="{0E4813CF-27FC-9A60-346F-620CE7C2447D}"/>
              </a:ext>
            </a:extLst>
          </p:cNvPr>
          <p:cNvSpPr txBox="1"/>
          <p:nvPr/>
        </p:nvSpPr>
        <p:spPr>
          <a:xfrm>
            <a:off x="7398023" y="1475187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阿根廷首都觀光第一的繁忙墓仔埔</a:t>
            </a:r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，是世界最著名的十座墓地之一。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8">
            <a:extLst>
              <a:ext uri="{FF2B5EF4-FFF2-40B4-BE49-F238E27FC236}">
                <a16:creationId xmlns:a16="http://schemas.microsoft.com/office/drawing/2014/main" id="{32F40B68-237E-7DAF-D057-E7AF58698EEE}"/>
              </a:ext>
            </a:extLst>
          </p:cNvPr>
          <p:cNvSpPr txBox="1"/>
          <p:nvPr/>
        </p:nvSpPr>
        <p:spPr>
          <a:xfrm>
            <a:off x="7398022" y="4903131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雷科萊塔公墓又稱貴族公墓，安息了眾多阿根廷的歷史名人和政要。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208C066C-6775-53BD-B352-7641A5388DBF}"/>
              </a:ext>
            </a:extLst>
          </p:cNvPr>
          <p:cNvSpPr/>
          <p:nvPr/>
        </p:nvSpPr>
        <p:spPr>
          <a:xfrm>
            <a:off x="5818692" y="1399601"/>
            <a:ext cx="1507123" cy="147010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EF878BFA-ECB1-3B50-EB99-D88A517AE5FB}"/>
              </a:ext>
            </a:extLst>
          </p:cNvPr>
          <p:cNvSpPr/>
          <p:nvPr/>
        </p:nvSpPr>
        <p:spPr>
          <a:xfrm>
            <a:off x="5781081" y="3143168"/>
            <a:ext cx="1507123" cy="147010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6AC97F24-A33C-29DC-D037-AB3623118584}"/>
              </a:ext>
            </a:extLst>
          </p:cNvPr>
          <p:cNvSpPr/>
          <p:nvPr/>
        </p:nvSpPr>
        <p:spPr>
          <a:xfrm>
            <a:off x="5818692" y="4848622"/>
            <a:ext cx="1507123" cy="147010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2439B1-3A41-FB72-9819-8BDAF4C545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91111" l="9778" r="89778">
                        <a14:foregroundMark x1="34222" y1="43556" x2="34222" y2="43556"/>
                        <a14:foregroundMark x1="41333" y1="24889" x2="41333" y2="24889"/>
                        <a14:foregroundMark x1="32444" y1="5778" x2="32444" y2="5778"/>
                        <a14:foregroundMark x1="35556" y1="5778" x2="35556" y2="5778"/>
                        <a14:foregroundMark x1="36000" y1="9333" x2="36000" y2="9333"/>
                        <a14:foregroundMark x1="37333" y1="11556" x2="37333" y2="11556"/>
                        <a14:foregroundMark x1="77333" y1="8000" x2="77333" y2="8000"/>
                        <a14:foregroundMark x1="77778" y1="12000" x2="77778" y2="12000"/>
                        <a14:foregroundMark x1="40889" y1="89333" x2="40889" y2="89333"/>
                        <a14:foregroundMark x1="67556" y1="89778" x2="67556" y2="89778"/>
                        <a14:foregroundMark x1="66222" y1="89333" x2="66222" y2="89333"/>
                        <a14:foregroundMark x1="64889" y1="88000" x2="64889" y2="88000"/>
                        <a14:foregroundMark x1="60889" y1="89778" x2="60889" y2="89778"/>
                        <a14:foregroundMark x1="57333" y1="88444" x2="57333" y2="88444"/>
                        <a14:foregroundMark x1="58222" y1="86667" x2="58222" y2="86667"/>
                        <a14:foregroundMark x1="56000" y1="85778" x2="56000" y2="85778"/>
                        <a14:foregroundMark x1="53778" y1="87111" x2="53778" y2="87111"/>
                        <a14:foregroundMark x1="50667" y1="91111" x2="50667" y2="91111"/>
                        <a14:backgroundMark x1="77778" y1="8444" x2="77778" y2="8444"/>
                        <a14:backgroundMark x1="78222" y1="12444" x2="78222" y2="12444"/>
                        <a14:backgroundMark x1="80000" y1="14222" x2="80000" y2="1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882" r="18183" b="7004"/>
          <a:stretch/>
        </p:blipFill>
        <p:spPr>
          <a:xfrm>
            <a:off x="10800824" y="107136"/>
            <a:ext cx="1033142" cy="13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2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76200" cap="rnd">
            <a:solidFill>
              <a:srgbClr val="C8D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533453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683509" y="874360"/>
            <a:ext cx="68580" cy="2364140"/>
            <a:chOff x="1558765" y="917222"/>
            <a:chExt cx="68580" cy="2364140"/>
          </a:xfrm>
        </p:grpSpPr>
        <p:sp>
          <p:nvSpPr>
            <p:cNvPr id="5" name="矩形 4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1558765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椭圆 14"/>
          <p:cNvSpPr/>
          <p:nvPr/>
        </p:nvSpPr>
        <p:spPr>
          <a:xfrm>
            <a:off x="4001161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468869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936577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V="1">
            <a:off x="4177593" y="3619500"/>
            <a:ext cx="68580" cy="2364140"/>
            <a:chOff x="1558765" y="917222"/>
            <a:chExt cx="68580" cy="2364140"/>
          </a:xfrm>
        </p:grpSpPr>
        <p:sp>
          <p:nvSpPr>
            <p:cNvPr id="20" name="矩形 19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/>
            <p:nvPr/>
          </p:nvCxnSpPr>
          <p:spPr>
            <a:xfrm flipH="1">
              <a:off x="1558765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6659369" y="874360"/>
            <a:ext cx="54512" cy="2364140"/>
            <a:chOff x="1572833" y="917222"/>
            <a:chExt cx="54512" cy="2364140"/>
          </a:xfrm>
        </p:grpSpPr>
        <p:sp>
          <p:nvSpPr>
            <p:cNvPr id="23" name="矩形 22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572833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 flipV="1">
            <a:off x="9127077" y="3619500"/>
            <a:ext cx="68580" cy="2364140"/>
            <a:chOff x="1558765" y="917222"/>
            <a:chExt cx="68580" cy="2364140"/>
          </a:xfrm>
        </p:grpSpPr>
        <p:sp>
          <p:nvSpPr>
            <p:cNvPr id="29" name="矩形 28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 flipH="1">
              <a:off x="1558765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0223971-1840-FD0C-B0E7-199E9B43D2C2}"/>
              </a:ext>
            </a:extLst>
          </p:cNvPr>
          <p:cNvSpPr/>
          <p:nvPr/>
        </p:nvSpPr>
        <p:spPr>
          <a:xfrm>
            <a:off x="1488703" y="478661"/>
            <a:ext cx="2218762" cy="537882"/>
          </a:xfrm>
          <a:prstGeom prst="rect">
            <a:avLst/>
          </a:prstGeom>
          <a:solidFill>
            <a:srgbClr val="B2B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1D77C0D2-AB49-976B-02D4-7562B93FC057}"/>
              </a:ext>
            </a:extLst>
          </p:cNvPr>
          <p:cNvSpPr txBox="1"/>
          <p:nvPr/>
        </p:nvSpPr>
        <p:spPr>
          <a:xfrm>
            <a:off x="1734113" y="428149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美食饗宴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213ECBE5-943D-56E8-B0F4-23809725C5A7}"/>
              </a:ext>
            </a:extLst>
          </p:cNvPr>
          <p:cNvSpPr/>
          <p:nvPr/>
        </p:nvSpPr>
        <p:spPr>
          <a:xfrm rot="10800000">
            <a:off x="3692149" y="464279"/>
            <a:ext cx="2450859" cy="534263"/>
          </a:xfrm>
          <a:prstGeom prst="homePlate">
            <a:avLst/>
          </a:prstGeom>
          <a:solidFill>
            <a:srgbClr val="B2BA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本框 27">
            <a:extLst>
              <a:ext uri="{FF2B5EF4-FFF2-40B4-BE49-F238E27FC236}">
                <a16:creationId xmlns:a16="http://schemas.microsoft.com/office/drawing/2014/main" id="{0264EBF7-BD24-9EF7-09AB-DDB1C39DEBA6}"/>
              </a:ext>
            </a:extLst>
          </p:cNvPr>
          <p:cNvSpPr txBox="1"/>
          <p:nvPr/>
        </p:nvSpPr>
        <p:spPr>
          <a:xfrm>
            <a:off x="3983073" y="433927"/>
            <a:ext cx="2023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酥炸肉排</a:t>
            </a:r>
            <a:endParaRPr lang="zh-TW" altLang="en-US" sz="3200" b="1" i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本框 28">
            <a:extLst>
              <a:ext uri="{FF2B5EF4-FFF2-40B4-BE49-F238E27FC236}">
                <a16:creationId xmlns:a16="http://schemas.microsoft.com/office/drawing/2014/main" id="{43516018-B798-D94A-6605-D5153D58C4C0}"/>
              </a:ext>
            </a:extLst>
          </p:cNvPr>
          <p:cNvSpPr txBox="1"/>
          <p:nvPr/>
        </p:nvSpPr>
        <p:spPr>
          <a:xfrm>
            <a:off x="1966707" y="1621643"/>
            <a:ext cx="4460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阿根廷有</a:t>
            </a:r>
            <a:r>
              <a:rPr lang="en-US" altLang="zh-TW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80%</a:t>
            </a:r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為意大利的後裔，飲食文化及料理的方式都受意大利影響。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本框 28">
            <a:extLst>
              <a:ext uri="{FF2B5EF4-FFF2-40B4-BE49-F238E27FC236}">
                <a16:creationId xmlns:a16="http://schemas.microsoft.com/office/drawing/2014/main" id="{2F991D7F-75F8-E30B-FD3B-7377E0E8179C}"/>
              </a:ext>
            </a:extLst>
          </p:cNvPr>
          <p:cNvSpPr txBox="1"/>
          <p:nvPr/>
        </p:nvSpPr>
        <p:spPr>
          <a:xfrm>
            <a:off x="4496742" y="3829097"/>
            <a:ext cx="4460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酥炸肉扒將薄片的牛肉，用麵包粉炸至酥脆，像炸牛排一樣，是球王美斯喜愛的傳統家鄉菜。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026937C5-6DC5-6B10-EABF-4C7BE3693EDF}"/>
              </a:ext>
            </a:extLst>
          </p:cNvPr>
          <p:cNvSpPr/>
          <p:nvPr/>
        </p:nvSpPr>
        <p:spPr>
          <a:xfrm>
            <a:off x="6838126" y="416190"/>
            <a:ext cx="4694498" cy="260075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rgbClr val="B2BA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E5044438-185D-C6F0-3C18-3D14B4157E9F}"/>
              </a:ext>
            </a:extLst>
          </p:cNvPr>
          <p:cNvSpPr/>
          <p:nvPr/>
        </p:nvSpPr>
        <p:spPr>
          <a:xfrm>
            <a:off x="656956" y="3851363"/>
            <a:ext cx="3326117" cy="217461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rgbClr val="B2BA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F6896B8C-D1FE-2F68-17CE-0871E3AD7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1556" l="9778" r="89778">
                        <a14:foregroundMark x1="69778" y1="8000" x2="69778" y2="8000"/>
                        <a14:foregroundMark x1="36444" y1="91556" x2="36444" y2="91556"/>
                        <a14:foregroundMark x1="9778" y1="80444" x2="9778" y2="80444"/>
                        <a14:foregroundMark x1="72000" y1="9333" x2="72000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0" y="123646"/>
            <a:ext cx="1204892" cy="1204892"/>
          </a:xfrm>
          <a:prstGeom prst="rect">
            <a:avLst/>
          </a:prstGeom>
        </p:spPr>
      </p:pic>
      <p:sp>
        <p:nvSpPr>
          <p:cNvPr id="42" name="橢圓 41">
            <a:extLst>
              <a:ext uri="{FF2B5EF4-FFF2-40B4-BE49-F238E27FC236}">
                <a16:creationId xmlns:a16="http://schemas.microsoft.com/office/drawing/2014/main" id="{9C8D479E-A58A-03D4-A096-032F9B9F7220}"/>
              </a:ext>
            </a:extLst>
          </p:cNvPr>
          <p:cNvSpPr/>
          <p:nvPr/>
        </p:nvSpPr>
        <p:spPr>
          <a:xfrm>
            <a:off x="9358977" y="3737975"/>
            <a:ext cx="2173647" cy="199812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57150">
            <a:solidFill>
              <a:srgbClr val="B2BA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77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76200" cap="rnd">
            <a:solidFill>
              <a:srgbClr val="C8D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533453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683509" y="874360"/>
            <a:ext cx="68580" cy="2364140"/>
            <a:chOff x="1558765" y="917222"/>
            <a:chExt cx="68580" cy="2364140"/>
          </a:xfrm>
        </p:grpSpPr>
        <p:sp>
          <p:nvSpPr>
            <p:cNvPr id="5" name="矩形 4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1558765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椭圆 14"/>
          <p:cNvSpPr/>
          <p:nvPr/>
        </p:nvSpPr>
        <p:spPr>
          <a:xfrm>
            <a:off x="4001161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468869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936577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V="1">
            <a:off x="4177593" y="3619500"/>
            <a:ext cx="68580" cy="2364140"/>
            <a:chOff x="1558765" y="917222"/>
            <a:chExt cx="68580" cy="2364140"/>
          </a:xfrm>
        </p:grpSpPr>
        <p:sp>
          <p:nvSpPr>
            <p:cNvPr id="20" name="矩形 19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/>
            <p:nvPr/>
          </p:nvCxnSpPr>
          <p:spPr>
            <a:xfrm flipH="1">
              <a:off x="1558765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6659369" y="874360"/>
            <a:ext cx="54512" cy="2364140"/>
            <a:chOff x="1572833" y="917222"/>
            <a:chExt cx="54512" cy="2364140"/>
          </a:xfrm>
        </p:grpSpPr>
        <p:sp>
          <p:nvSpPr>
            <p:cNvPr id="23" name="矩形 22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572833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 flipV="1">
            <a:off x="9127077" y="3619500"/>
            <a:ext cx="68580" cy="2364140"/>
            <a:chOff x="1558765" y="917222"/>
            <a:chExt cx="68580" cy="2364140"/>
          </a:xfrm>
        </p:grpSpPr>
        <p:sp>
          <p:nvSpPr>
            <p:cNvPr id="29" name="矩形 28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 flipH="1">
              <a:off x="1558765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0223971-1840-FD0C-B0E7-199E9B43D2C2}"/>
              </a:ext>
            </a:extLst>
          </p:cNvPr>
          <p:cNvSpPr/>
          <p:nvPr/>
        </p:nvSpPr>
        <p:spPr>
          <a:xfrm>
            <a:off x="1488703" y="478661"/>
            <a:ext cx="2218762" cy="537882"/>
          </a:xfrm>
          <a:prstGeom prst="rect">
            <a:avLst/>
          </a:prstGeom>
          <a:solidFill>
            <a:srgbClr val="B2B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1D77C0D2-AB49-976B-02D4-7562B93FC057}"/>
              </a:ext>
            </a:extLst>
          </p:cNvPr>
          <p:cNvSpPr txBox="1"/>
          <p:nvPr/>
        </p:nvSpPr>
        <p:spPr>
          <a:xfrm>
            <a:off x="1734113" y="428149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美食饗宴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213ECBE5-943D-56E8-B0F4-23809725C5A7}"/>
              </a:ext>
            </a:extLst>
          </p:cNvPr>
          <p:cNvSpPr/>
          <p:nvPr/>
        </p:nvSpPr>
        <p:spPr>
          <a:xfrm rot="10800000">
            <a:off x="3692147" y="464276"/>
            <a:ext cx="2734780" cy="534263"/>
          </a:xfrm>
          <a:prstGeom prst="homePlate">
            <a:avLst/>
          </a:prstGeom>
          <a:solidFill>
            <a:srgbClr val="B2BA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本框 27">
            <a:extLst>
              <a:ext uri="{FF2B5EF4-FFF2-40B4-BE49-F238E27FC236}">
                <a16:creationId xmlns:a16="http://schemas.microsoft.com/office/drawing/2014/main" id="{0264EBF7-BD24-9EF7-09AB-DDB1C39DEBA6}"/>
              </a:ext>
            </a:extLst>
          </p:cNvPr>
          <p:cNvSpPr txBox="1"/>
          <p:nvPr/>
        </p:nvSpPr>
        <p:spPr>
          <a:xfrm>
            <a:off x="3983072" y="433927"/>
            <a:ext cx="2301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阿根廷烤肉</a:t>
            </a:r>
            <a:endParaRPr lang="zh-TW" altLang="en-US" sz="3200" b="1" i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本框 28">
            <a:extLst>
              <a:ext uri="{FF2B5EF4-FFF2-40B4-BE49-F238E27FC236}">
                <a16:creationId xmlns:a16="http://schemas.microsoft.com/office/drawing/2014/main" id="{43516018-B798-D94A-6605-D5153D58C4C0}"/>
              </a:ext>
            </a:extLst>
          </p:cNvPr>
          <p:cNvSpPr txBox="1"/>
          <p:nvPr/>
        </p:nvSpPr>
        <p:spPr>
          <a:xfrm>
            <a:off x="1966707" y="1413818"/>
            <a:ext cx="4460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Asado</a:t>
            </a:r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是阿根廷文化的一部分，是阿根廷人引以為傲的烹調方式。把烤肉烤至外層乾脆，內裡的肉質鮮嫩多汁。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本框 28">
            <a:extLst>
              <a:ext uri="{FF2B5EF4-FFF2-40B4-BE49-F238E27FC236}">
                <a16:creationId xmlns:a16="http://schemas.microsoft.com/office/drawing/2014/main" id="{2F991D7F-75F8-E30B-FD3B-7377E0E8179C}"/>
              </a:ext>
            </a:extLst>
          </p:cNvPr>
          <p:cNvSpPr txBox="1"/>
          <p:nvPr/>
        </p:nvSpPr>
        <p:spPr>
          <a:xfrm>
            <a:off x="4496742" y="3829097"/>
            <a:ext cx="4460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這次世界盃阿根廷為了可以享受家鄉美食，特意從阿根廷攜帶了</a:t>
            </a:r>
            <a:r>
              <a:rPr lang="en-US" altLang="zh-TW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900</a:t>
            </a:r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公斤肉到卡塔爾！可想而知</a:t>
            </a:r>
            <a:r>
              <a:rPr lang="en-US" altLang="zh-TW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Asado</a:t>
            </a:r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是阿根廷不可或缺的美食之一。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026937C5-6DC5-6B10-EABF-4C7BE3693EDF}"/>
              </a:ext>
            </a:extLst>
          </p:cNvPr>
          <p:cNvSpPr/>
          <p:nvPr/>
        </p:nvSpPr>
        <p:spPr>
          <a:xfrm>
            <a:off x="6838126" y="482694"/>
            <a:ext cx="4694498" cy="260075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3942572-14AF-A2B1-4300-580064329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" b="7192"/>
          <a:stretch/>
        </p:blipFill>
        <p:spPr>
          <a:xfrm>
            <a:off x="717886" y="3737974"/>
            <a:ext cx="3270973" cy="246332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3F7A0EB-4176-B73E-5951-0D01A04353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3" r="12262"/>
          <a:stretch/>
        </p:blipFill>
        <p:spPr>
          <a:xfrm>
            <a:off x="9373605" y="3720821"/>
            <a:ext cx="2405930" cy="246332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BA3DB04-7907-0BE4-3FC9-FA5CB6ADA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1556" l="9778" r="89778">
                        <a14:foregroundMark x1="69778" y1="8000" x2="69778" y2="8000"/>
                        <a14:foregroundMark x1="36444" y1="91556" x2="36444" y2="91556"/>
                        <a14:foregroundMark x1="9778" y1="80444" x2="9778" y2="80444"/>
                        <a14:foregroundMark x1="72000" y1="9333" x2="72000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0" y="123646"/>
            <a:ext cx="1204892" cy="12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76200" cap="rnd">
            <a:solidFill>
              <a:srgbClr val="C8D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533453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683509" y="874360"/>
            <a:ext cx="68580" cy="2364140"/>
            <a:chOff x="1558765" y="917222"/>
            <a:chExt cx="68580" cy="2364140"/>
          </a:xfrm>
        </p:grpSpPr>
        <p:sp>
          <p:nvSpPr>
            <p:cNvPr id="5" name="矩形 4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1558765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椭圆 14"/>
          <p:cNvSpPr/>
          <p:nvPr/>
        </p:nvSpPr>
        <p:spPr>
          <a:xfrm>
            <a:off x="4001161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468869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936577" y="3238500"/>
            <a:ext cx="381000" cy="381000"/>
          </a:xfrm>
          <a:prstGeom prst="ellipse">
            <a:avLst/>
          </a:prstGeom>
          <a:solidFill>
            <a:srgbClr val="3778B3"/>
          </a:solidFill>
          <a:ln w="76200">
            <a:solidFill>
              <a:srgbClr val="C8D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V="1">
            <a:off x="4177593" y="3619500"/>
            <a:ext cx="68580" cy="2364140"/>
            <a:chOff x="1558765" y="917222"/>
            <a:chExt cx="68580" cy="2364140"/>
          </a:xfrm>
        </p:grpSpPr>
        <p:sp>
          <p:nvSpPr>
            <p:cNvPr id="20" name="矩形 19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/>
            <p:nvPr/>
          </p:nvCxnSpPr>
          <p:spPr>
            <a:xfrm flipH="1">
              <a:off x="1558765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6659369" y="874360"/>
            <a:ext cx="54512" cy="2364140"/>
            <a:chOff x="1572833" y="917222"/>
            <a:chExt cx="54512" cy="2364140"/>
          </a:xfrm>
        </p:grpSpPr>
        <p:sp>
          <p:nvSpPr>
            <p:cNvPr id="23" name="矩形 22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1572833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 flipV="1">
            <a:off x="9127077" y="3619500"/>
            <a:ext cx="68580" cy="2364140"/>
            <a:chOff x="1558765" y="917222"/>
            <a:chExt cx="68580" cy="2364140"/>
          </a:xfrm>
        </p:grpSpPr>
        <p:sp>
          <p:nvSpPr>
            <p:cNvPr id="29" name="矩形 28"/>
            <p:cNvSpPr/>
            <p:nvPr/>
          </p:nvSpPr>
          <p:spPr>
            <a:xfrm>
              <a:off x="1579465" y="2566987"/>
              <a:ext cx="47880" cy="714375"/>
            </a:xfrm>
            <a:prstGeom prst="rect">
              <a:avLst/>
            </a:prstGeom>
            <a:solidFill>
              <a:srgbClr val="C8D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 flipH="1">
              <a:off x="1558765" y="917222"/>
              <a:ext cx="20700" cy="2344870"/>
            </a:xfrm>
            <a:prstGeom prst="line">
              <a:avLst/>
            </a:prstGeom>
            <a:ln w="38100" cap="sq">
              <a:solidFill>
                <a:srgbClr val="C8D5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0223971-1840-FD0C-B0E7-199E9B43D2C2}"/>
              </a:ext>
            </a:extLst>
          </p:cNvPr>
          <p:cNvSpPr/>
          <p:nvPr/>
        </p:nvSpPr>
        <p:spPr>
          <a:xfrm>
            <a:off x="1488703" y="478661"/>
            <a:ext cx="2218762" cy="537882"/>
          </a:xfrm>
          <a:prstGeom prst="rect">
            <a:avLst/>
          </a:prstGeom>
          <a:solidFill>
            <a:srgbClr val="B2B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1D77C0D2-AB49-976B-02D4-7562B93FC057}"/>
              </a:ext>
            </a:extLst>
          </p:cNvPr>
          <p:cNvSpPr txBox="1"/>
          <p:nvPr/>
        </p:nvSpPr>
        <p:spPr>
          <a:xfrm>
            <a:off x="1734113" y="428149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美食饗宴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213ECBE5-943D-56E8-B0F4-23809725C5A7}"/>
              </a:ext>
            </a:extLst>
          </p:cNvPr>
          <p:cNvSpPr/>
          <p:nvPr/>
        </p:nvSpPr>
        <p:spPr>
          <a:xfrm rot="10800000">
            <a:off x="3692146" y="464275"/>
            <a:ext cx="3145979" cy="534263"/>
          </a:xfrm>
          <a:prstGeom prst="homePlate">
            <a:avLst/>
          </a:prstGeom>
          <a:solidFill>
            <a:srgbClr val="B2BA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本框 27">
            <a:extLst>
              <a:ext uri="{FF2B5EF4-FFF2-40B4-BE49-F238E27FC236}">
                <a16:creationId xmlns:a16="http://schemas.microsoft.com/office/drawing/2014/main" id="{0264EBF7-BD24-9EF7-09AB-DDB1C39DEBA6}"/>
              </a:ext>
            </a:extLst>
          </p:cNvPr>
          <p:cNvSpPr txBox="1"/>
          <p:nvPr/>
        </p:nvSpPr>
        <p:spPr>
          <a:xfrm>
            <a:off x="3983072" y="433927"/>
            <a:ext cx="2658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恩帕納達斯餅</a:t>
            </a:r>
          </a:p>
        </p:txBody>
      </p:sp>
      <p:sp>
        <p:nvSpPr>
          <p:cNvPr id="25" name="文本框 28">
            <a:extLst>
              <a:ext uri="{FF2B5EF4-FFF2-40B4-BE49-F238E27FC236}">
                <a16:creationId xmlns:a16="http://schemas.microsoft.com/office/drawing/2014/main" id="{43516018-B798-D94A-6605-D5153D58C4C0}"/>
              </a:ext>
            </a:extLst>
          </p:cNvPr>
          <p:cNvSpPr txBox="1"/>
          <p:nvPr/>
        </p:nvSpPr>
        <p:spPr>
          <a:xfrm>
            <a:off x="1966707" y="1413818"/>
            <a:ext cx="4460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恩帕納達斯餅長得像水餃的餡餅，裡面用肉餡，葡萄乾，玉米，雞蛋以及橄欖製成的，以鮮美多汁的味道勝出。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本框 28">
            <a:extLst>
              <a:ext uri="{FF2B5EF4-FFF2-40B4-BE49-F238E27FC236}">
                <a16:creationId xmlns:a16="http://schemas.microsoft.com/office/drawing/2014/main" id="{2F991D7F-75F8-E30B-FD3B-7377E0E8179C}"/>
              </a:ext>
            </a:extLst>
          </p:cNvPr>
          <p:cNvSpPr txBox="1"/>
          <p:nvPr/>
        </p:nvSpPr>
        <p:spPr>
          <a:xfrm>
            <a:off x="4496742" y="3829097"/>
            <a:ext cx="4460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恩帕納達斯餅的名字翻譯為「裹著麵包」，是阿根廷最受歡迎的街頭小吃。顧名思義，麵團做的口袋裡面可以加任何你喜歡的餡料。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026937C5-6DC5-6B10-EABF-4C7BE3693EDF}"/>
              </a:ext>
            </a:extLst>
          </p:cNvPr>
          <p:cNvSpPr/>
          <p:nvPr/>
        </p:nvSpPr>
        <p:spPr>
          <a:xfrm>
            <a:off x="6838126" y="482694"/>
            <a:ext cx="4694498" cy="260075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D2B4CC7-F6BB-59A8-1C51-E31AB909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6" y="3720821"/>
            <a:ext cx="3299296" cy="2511789"/>
          </a:xfrm>
          <a:prstGeom prst="rect">
            <a:avLst/>
          </a:prstGeom>
          <a:ln w="38100" cap="rnd">
            <a:solidFill>
              <a:srgbClr val="C8D549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8994948-95D0-5D41-107B-F82EC23026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7" b="9789"/>
          <a:stretch/>
        </p:blipFill>
        <p:spPr>
          <a:xfrm>
            <a:off x="9358977" y="3720820"/>
            <a:ext cx="2482837" cy="25117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8D54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6B0E7649-98AD-6BC7-34E5-4A3ACFDFB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1556" l="9778" r="89778">
                        <a14:foregroundMark x1="69778" y1="8000" x2="69778" y2="8000"/>
                        <a14:foregroundMark x1="36444" y1="91556" x2="36444" y2="91556"/>
                        <a14:foregroundMark x1="9778" y1="80444" x2="9778" y2="80444"/>
                        <a14:foregroundMark x1="72000" y1="9333" x2="72000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0" y="123646"/>
            <a:ext cx="1204892" cy="12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青蘋果美術 Sticker by 憨慢水豬與歹逗陣枝妞">
            <a:extLst>
              <a:ext uri="{FF2B5EF4-FFF2-40B4-BE49-F238E27FC236}">
                <a16:creationId xmlns:a16="http://schemas.microsoft.com/office/drawing/2014/main" id="{E29643A8-D1E3-9DEB-D1E5-4B5939407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17500" r="66429" b="8929"/>
          <a:stretch/>
        </p:blipFill>
        <p:spPr bwMode="auto">
          <a:xfrm>
            <a:off x="1872343" y="1589313"/>
            <a:ext cx="673752" cy="11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27">
            <a:extLst>
              <a:ext uri="{FF2B5EF4-FFF2-40B4-BE49-F238E27FC236}">
                <a16:creationId xmlns:a16="http://schemas.microsoft.com/office/drawing/2014/main" id="{A99C5406-BEC5-6A16-2F12-3DA8224F3922}"/>
              </a:ext>
            </a:extLst>
          </p:cNvPr>
          <p:cNvSpPr txBox="1"/>
          <p:nvPr/>
        </p:nvSpPr>
        <p:spPr>
          <a:xfrm>
            <a:off x="2785643" y="1676399"/>
            <a:ext cx="85246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阿根廷人性格中的「三慢」，是指哪三慢？</a:t>
            </a:r>
          </a:p>
        </p:txBody>
      </p:sp>
      <p:sp>
        <p:nvSpPr>
          <p:cNvPr id="6" name="文本框 27">
            <a:extLst>
              <a:ext uri="{FF2B5EF4-FFF2-40B4-BE49-F238E27FC236}">
                <a16:creationId xmlns:a16="http://schemas.microsoft.com/office/drawing/2014/main" id="{271F8972-9B7D-1199-E5D1-9F784D15C6A7}"/>
              </a:ext>
            </a:extLst>
          </p:cNvPr>
          <p:cNvSpPr txBox="1"/>
          <p:nvPr/>
        </p:nvSpPr>
        <p:spPr>
          <a:xfrm>
            <a:off x="2785643" y="3592285"/>
            <a:ext cx="7795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浪漫</a:t>
            </a:r>
            <a:endParaRPr lang="en-US" altLang="zh-TW" sz="54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5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散漫</a:t>
            </a:r>
            <a:endParaRPr lang="en-US" altLang="zh-TW" sz="54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5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傲慢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65AC345-E732-1A6F-A794-D3FA823F2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5" y="196569"/>
            <a:ext cx="1458060" cy="1458060"/>
          </a:xfrm>
          <a:prstGeom prst="rect">
            <a:avLst/>
          </a:prstGeom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FEB061DE-E0A5-34D2-140F-D64B32E5B544}"/>
              </a:ext>
            </a:extLst>
          </p:cNvPr>
          <p:cNvSpPr txBox="1"/>
          <p:nvPr/>
        </p:nvSpPr>
        <p:spPr>
          <a:xfrm>
            <a:off x="1632795" y="463934"/>
            <a:ext cx="3712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記</a:t>
            </a:r>
            <a:r>
              <a:rPr lang="zh-TW" altLang="en-US" sz="6000" b="1" i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憶</a:t>
            </a:r>
            <a:r>
              <a:rPr lang="zh-TW" altLang="en-US" sz="4400" b="1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大挑戰</a:t>
            </a:r>
          </a:p>
        </p:txBody>
      </p:sp>
    </p:spTree>
    <p:extLst>
      <p:ext uri="{BB962C8B-B14F-4D97-AF65-F5344CB8AC3E}">
        <p14:creationId xmlns:p14="http://schemas.microsoft.com/office/powerpoint/2010/main" val="1043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青蘋果美術 Sticker by 憨慢水豬與歹逗陣枝妞">
            <a:extLst>
              <a:ext uri="{FF2B5EF4-FFF2-40B4-BE49-F238E27FC236}">
                <a16:creationId xmlns:a16="http://schemas.microsoft.com/office/drawing/2014/main" id="{EE380D57-AB46-E911-1562-95EDF186E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27143" r="32143" b="11071"/>
          <a:stretch/>
        </p:blipFill>
        <p:spPr bwMode="auto">
          <a:xfrm>
            <a:off x="1725928" y="1643155"/>
            <a:ext cx="930635" cy="11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27">
            <a:extLst>
              <a:ext uri="{FF2B5EF4-FFF2-40B4-BE49-F238E27FC236}">
                <a16:creationId xmlns:a16="http://schemas.microsoft.com/office/drawing/2014/main" id="{DBAC6637-9DDA-7FFA-4FFB-35CA0CE31045}"/>
              </a:ext>
            </a:extLst>
          </p:cNvPr>
          <p:cNvSpPr txBox="1"/>
          <p:nvPr/>
        </p:nvSpPr>
        <p:spPr>
          <a:xfrm>
            <a:off x="2785643" y="1676399"/>
            <a:ext cx="85246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為什麼阿根廷政府要將葡萄酒定為國酒，瑪黛茶為國飲呢？</a:t>
            </a:r>
          </a:p>
        </p:txBody>
      </p:sp>
      <p:sp>
        <p:nvSpPr>
          <p:cNvPr id="5" name="文本框 27">
            <a:extLst>
              <a:ext uri="{FF2B5EF4-FFF2-40B4-BE49-F238E27FC236}">
                <a16:creationId xmlns:a16="http://schemas.microsoft.com/office/drawing/2014/main" id="{287A7F76-BE06-49FC-74C4-690EEC21ABC3}"/>
              </a:ext>
            </a:extLst>
          </p:cNvPr>
          <p:cNvSpPr txBox="1"/>
          <p:nvPr/>
        </p:nvSpPr>
        <p:spPr>
          <a:xfrm>
            <a:off x="2785643" y="3592285"/>
            <a:ext cx="7795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54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5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為了促進葡萄酒和瑪黛茶在國內外的傳播。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AF2412E-D7DD-9F75-23CE-73564F2DA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5" y="196569"/>
            <a:ext cx="1458060" cy="1458060"/>
          </a:xfrm>
          <a:prstGeom prst="rect">
            <a:avLst/>
          </a:prstGeom>
        </p:spPr>
      </p:pic>
      <p:sp>
        <p:nvSpPr>
          <p:cNvPr id="7" name="文本框 27">
            <a:extLst>
              <a:ext uri="{FF2B5EF4-FFF2-40B4-BE49-F238E27FC236}">
                <a16:creationId xmlns:a16="http://schemas.microsoft.com/office/drawing/2014/main" id="{718DBD06-4C64-E06D-AAE1-B5B4FDD16F3F}"/>
              </a:ext>
            </a:extLst>
          </p:cNvPr>
          <p:cNvSpPr txBox="1"/>
          <p:nvPr/>
        </p:nvSpPr>
        <p:spPr>
          <a:xfrm>
            <a:off x="1632795" y="463934"/>
            <a:ext cx="3712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記</a:t>
            </a:r>
            <a:r>
              <a:rPr lang="zh-TW" altLang="en-US" sz="6000" b="1" i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憶</a:t>
            </a:r>
            <a:r>
              <a:rPr lang="zh-TW" altLang="en-US" sz="4400" b="1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大挑戰</a:t>
            </a:r>
          </a:p>
        </p:txBody>
      </p:sp>
    </p:spTree>
    <p:extLst>
      <p:ext uri="{BB962C8B-B14F-4D97-AF65-F5344CB8AC3E}">
        <p14:creationId xmlns:p14="http://schemas.microsoft.com/office/powerpoint/2010/main" val="28851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青蘋果美術 Sticker by 憨慢水豬與歹逗陣枝妞">
            <a:extLst>
              <a:ext uri="{FF2B5EF4-FFF2-40B4-BE49-F238E27FC236}">
                <a16:creationId xmlns:a16="http://schemas.microsoft.com/office/drawing/2014/main" id="{FF8C3DAD-774F-0A97-95C1-1E6921B9F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t="16656" b="12631"/>
          <a:stretch/>
        </p:blipFill>
        <p:spPr bwMode="auto">
          <a:xfrm>
            <a:off x="1784676" y="1492859"/>
            <a:ext cx="786246" cy="120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27">
            <a:extLst>
              <a:ext uri="{FF2B5EF4-FFF2-40B4-BE49-F238E27FC236}">
                <a16:creationId xmlns:a16="http://schemas.microsoft.com/office/drawing/2014/main" id="{ADAF0DA5-4B09-908A-4E3B-FA653BF2EB1C}"/>
              </a:ext>
            </a:extLst>
          </p:cNvPr>
          <p:cNvSpPr txBox="1"/>
          <p:nvPr/>
        </p:nvSpPr>
        <p:spPr>
          <a:xfrm>
            <a:off x="2785643" y="1676399"/>
            <a:ext cx="8535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阿根廷足球王美斯，最喜愛吃的家鄉美食是哪一種？</a:t>
            </a:r>
          </a:p>
        </p:txBody>
      </p:sp>
      <p:sp>
        <p:nvSpPr>
          <p:cNvPr id="5" name="文本框 27">
            <a:extLst>
              <a:ext uri="{FF2B5EF4-FFF2-40B4-BE49-F238E27FC236}">
                <a16:creationId xmlns:a16="http://schemas.microsoft.com/office/drawing/2014/main" id="{E390993D-9775-541D-6CE5-85864FCFC0BF}"/>
              </a:ext>
            </a:extLst>
          </p:cNvPr>
          <p:cNvSpPr txBox="1"/>
          <p:nvPr/>
        </p:nvSpPr>
        <p:spPr>
          <a:xfrm>
            <a:off x="2785643" y="3592285"/>
            <a:ext cx="7795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酥炸肉排</a:t>
            </a:r>
            <a:endParaRPr lang="zh-TW" altLang="en-US" sz="54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TW" altLang="en-US" sz="54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AF9925-FEBA-0B19-2C11-678F6A383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5" y="196569"/>
            <a:ext cx="1458060" cy="1458060"/>
          </a:xfrm>
          <a:prstGeom prst="rect">
            <a:avLst/>
          </a:prstGeom>
        </p:spPr>
      </p:pic>
      <p:sp>
        <p:nvSpPr>
          <p:cNvPr id="7" name="文本框 27">
            <a:extLst>
              <a:ext uri="{FF2B5EF4-FFF2-40B4-BE49-F238E27FC236}">
                <a16:creationId xmlns:a16="http://schemas.microsoft.com/office/drawing/2014/main" id="{4510C65D-6481-78F5-7B14-DE7D8B6FC86D}"/>
              </a:ext>
            </a:extLst>
          </p:cNvPr>
          <p:cNvSpPr txBox="1"/>
          <p:nvPr/>
        </p:nvSpPr>
        <p:spPr>
          <a:xfrm>
            <a:off x="1632795" y="463934"/>
            <a:ext cx="3712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記</a:t>
            </a:r>
            <a:r>
              <a:rPr lang="zh-TW" altLang="en-US" sz="6000" b="1" i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憶</a:t>
            </a:r>
            <a:r>
              <a:rPr lang="zh-TW" altLang="en-US" sz="4400" b="1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大挑戰</a:t>
            </a:r>
          </a:p>
        </p:txBody>
      </p:sp>
    </p:spTree>
    <p:extLst>
      <p:ext uri="{BB962C8B-B14F-4D97-AF65-F5344CB8AC3E}">
        <p14:creationId xmlns:p14="http://schemas.microsoft.com/office/powerpoint/2010/main" val="7682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D17F24E-5637-B947-977F-FE4735EDD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86" y="443591"/>
            <a:ext cx="3310427" cy="2805447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9E90E363-A951-F220-0AF0-47F0A1711CBF}"/>
              </a:ext>
            </a:extLst>
          </p:cNvPr>
          <p:cNvSpPr/>
          <p:nvPr/>
        </p:nvSpPr>
        <p:spPr>
          <a:xfrm>
            <a:off x="2819402" y="3293280"/>
            <a:ext cx="1328056" cy="13491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9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感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8383310-51B6-CD71-D63C-C57E45CCA039}"/>
              </a:ext>
            </a:extLst>
          </p:cNvPr>
          <p:cNvSpPr/>
          <p:nvPr/>
        </p:nvSpPr>
        <p:spPr>
          <a:xfrm>
            <a:off x="4767943" y="3293280"/>
            <a:ext cx="1328056" cy="13491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9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謝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E151E76-9F0F-A190-7426-C8258880ED0D}"/>
              </a:ext>
            </a:extLst>
          </p:cNvPr>
          <p:cNvSpPr/>
          <p:nvPr/>
        </p:nvSpPr>
        <p:spPr>
          <a:xfrm>
            <a:off x="6782972" y="3293280"/>
            <a:ext cx="1328056" cy="13491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9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聆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B8FAC67-C254-11F4-5C89-89D53B361483}"/>
              </a:ext>
            </a:extLst>
          </p:cNvPr>
          <p:cNvSpPr/>
          <p:nvPr/>
        </p:nvSpPr>
        <p:spPr>
          <a:xfrm>
            <a:off x="8708570" y="3293280"/>
            <a:ext cx="1328056" cy="13491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9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聽</a:t>
            </a:r>
          </a:p>
        </p:txBody>
      </p:sp>
    </p:spTree>
    <p:extLst>
      <p:ext uri="{BB962C8B-B14F-4D97-AF65-F5344CB8AC3E}">
        <p14:creationId xmlns:p14="http://schemas.microsoft.com/office/powerpoint/2010/main" val="17382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88703" y="478661"/>
            <a:ext cx="2218762" cy="53788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34113" y="428149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地理位置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直角三角形 14"/>
          <p:cNvSpPr/>
          <p:nvPr/>
        </p:nvSpPr>
        <p:spPr>
          <a:xfrm flipH="1">
            <a:off x="5372099" y="1331259"/>
            <a:ext cx="719417" cy="779930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 flipH="1">
            <a:off x="10672483" y="5526741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9"/>
          <p:cNvSpPr/>
          <p:nvPr/>
        </p:nvSpPr>
        <p:spPr>
          <a:xfrm flipV="1">
            <a:off x="4123741" y="7658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38503" y="1321330"/>
            <a:ext cx="6587248" cy="4717520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F6F0936-62EE-0CA9-A5A0-AB580873C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/>
          <a:stretch/>
        </p:blipFill>
        <p:spPr>
          <a:xfrm>
            <a:off x="7562088" y="16704"/>
            <a:ext cx="3379361" cy="684129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0959303-D319-ED53-37DA-A925AB3BB4D4}"/>
              </a:ext>
            </a:extLst>
          </p:cNvPr>
          <p:cNvSpPr txBox="1"/>
          <p:nvPr/>
        </p:nvSpPr>
        <p:spPr>
          <a:xfrm flipH="1">
            <a:off x="745667" y="1703724"/>
            <a:ext cx="56524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位於南美大陸東南部，西、南與智利為鄰，北接玻利維亞與巴拉圭，東與巴西及烏拉圭接壤，瀕臨大西洋。阿根廷位於南半球，四季跟北半球相反，中部彭巴草原大致氣候溫和；北部屬乾旱山地；西南部巴塔哥尼亞地區長期吹著凜冽西風，以氣候變幻無常見稱；南部因接近極區，冬季相當寒冷。</a:t>
            </a:r>
            <a:endParaRPr lang="zh-TW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A3D32C0-D62E-938F-9469-B75A9A119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1892" l="5155" r="94330">
                        <a14:foregroundMark x1="42268" y1="34749" x2="42268" y2="34749"/>
                        <a14:foregroundMark x1="41237" y1="28571" x2="41237" y2="28571"/>
                        <a14:foregroundMark x1="50000" y1="25097" x2="50000" y2="25097"/>
                        <a14:foregroundMark x1="47938" y1="28185" x2="47938" y2="28185"/>
                        <a14:foregroundMark x1="79381" y1="35521" x2="79381" y2="35521"/>
                        <a14:foregroundMark x1="88660" y1="45174" x2="88660" y2="45174"/>
                        <a14:foregroundMark x1="84536" y1="56371" x2="84536" y2="56371"/>
                        <a14:foregroundMark x1="94845" y1="32046" x2="94845" y2="32046"/>
                        <a14:foregroundMark x1="94845" y1="31274" x2="94845" y2="31274"/>
                        <a14:foregroundMark x1="94845" y1="31274" x2="94845" y2="31274"/>
                        <a14:foregroundMark x1="52577" y1="19691" x2="52577" y2="19691"/>
                        <a14:foregroundMark x1="52577" y1="19691" x2="52577" y2="19691"/>
                        <a14:foregroundMark x1="52577" y1="19691" x2="52577" y2="19691"/>
                        <a14:foregroundMark x1="40206" y1="21236" x2="40206" y2="21236"/>
                        <a14:foregroundMark x1="53093" y1="19691" x2="53093" y2="19691"/>
                        <a14:foregroundMark x1="26804" y1="88417" x2="26804" y2="88417"/>
                        <a14:foregroundMark x1="8763" y1="66795" x2="8763" y2="66795"/>
                        <a14:foregroundMark x1="10825" y1="60232" x2="10825" y2="60232"/>
                        <a14:foregroundMark x1="8763" y1="59846" x2="8763" y2="59846"/>
                        <a14:foregroundMark x1="9794" y1="78378" x2="9794" y2="78378"/>
                        <a14:foregroundMark x1="8763" y1="79537" x2="8763" y2="79537"/>
                        <a14:foregroundMark x1="68041" y1="88417" x2="68041" y2="88417"/>
                        <a14:foregroundMark x1="79381" y1="74131" x2="79381" y2="74131"/>
                        <a14:foregroundMark x1="80928" y1="72587" x2="80928" y2="72587"/>
                        <a14:foregroundMark x1="70103" y1="87259" x2="70103" y2="87259"/>
                        <a14:foregroundMark x1="10825" y1="65637" x2="10825" y2="65637"/>
                        <a14:foregroundMark x1="5670" y1="65637" x2="5670" y2="65637"/>
                        <a14:foregroundMark x1="94330" y1="32046" x2="94330" y2="32046"/>
                        <a14:foregroundMark x1="94330" y1="31660" x2="94330" y2="31660"/>
                        <a14:foregroundMark x1="93299" y1="32046" x2="93299" y2="32046"/>
                        <a14:foregroundMark x1="93814" y1="32432" x2="93814" y2="32432"/>
                        <a14:foregroundMark x1="88660" y1="49807" x2="88660" y2="49807"/>
                        <a14:foregroundMark x1="88144" y1="50579" x2="88144" y2="50579"/>
                        <a14:foregroundMark x1="89175" y1="50965" x2="89175" y2="50965"/>
                        <a14:foregroundMark x1="75773" y1="91892" x2="75773" y2="91892"/>
                        <a14:foregroundMark x1="62371" y1="11583" x2="62371" y2="11583"/>
                        <a14:foregroundMark x1="67010" y1="9266" x2="67010" y2="9266"/>
                        <a14:foregroundMark x1="64948" y1="8880" x2="64948" y2="8880"/>
                        <a14:foregroundMark x1="65464" y1="8880" x2="65464" y2="8880"/>
                        <a14:foregroundMark x1="65464" y1="9266" x2="65464" y2="9266"/>
                        <a14:foregroundMark x1="73711" y1="22780" x2="73711" y2="22780"/>
                        <a14:foregroundMark x1="74227" y1="19691" x2="74227" y2="19691"/>
                        <a14:foregroundMark x1="74227" y1="18919" x2="74227" y2="18919"/>
                        <a14:foregroundMark x1="74227" y1="19691" x2="74227" y2="19691"/>
                        <a14:foregroundMark x1="7216" y1="76448" x2="7216" y2="76448"/>
                        <a14:foregroundMark x1="7216" y1="76448" x2="7216" y2="76448"/>
                        <a14:backgroundMark x1="40206" y1="18919" x2="40206" y2="18919"/>
                        <a14:backgroundMark x1="39691" y1="21236" x2="39691" y2="21236"/>
                        <a14:backgroundMark x1="52577" y1="20077" x2="52577" y2="20077"/>
                        <a14:backgroundMark x1="53608" y1="18147" x2="53608" y2="18147"/>
                        <a14:backgroundMark x1="53093" y1="17375" x2="53093" y2="17375"/>
                        <a14:backgroundMark x1="54124" y1="18919" x2="54124" y2="18919"/>
                        <a14:backgroundMark x1="53093" y1="18919" x2="53093" y2="18919"/>
                        <a14:backgroundMark x1="53093" y1="18919" x2="53093" y2="18919"/>
                        <a14:backgroundMark x1="54124" y1="20463" x2="54124" y2="20463"/>
                        <a14:backgroundMark x1="52577" y1="18919" x2="52577" y2="18919"/>
                        <a14:backgroundMark x1="53608" y1="19691" x2="53608" y2="19691"/>
                        <a14:backgroundMark x1="61856" y1="11583" x2="61856" y2="11583"/>
                        <a14:backgroundMark x1="64433" y1="8494" x2="64433" y2="8494"/>
                        <a14:backgroundMark x1="8763" y1="79923" x2="8763" y2="79923"/>
                        <a14:backgroundMark x1="9794" y1="79537" x2="9794" y2="79537"/>
                        <a14:backgroundMark x1="9278" y1="79537" x2="9278" y2="79537"/>
                        <a14:backgroundMark x1="7216" y1="77220" x2="7216" y2="77220"/>
                        <a14:backgroundMark x1="7216" y1="76448" x2="7216" y2="76448"/>
                        <a14:backgroundMark x1="79381" y1="72201" x2="79381" y2="72201"/>
                        <a14:backgroundMark x1="80928" y1="72201" x2="80928" y2="72201"/>
                        <a14:backgroundMark x1="80928" y1="73745" x2="80928" y2="73745"/>
                        <a14:backgroundMark x1="81443" y1="75290" x2="81443" y2="75290"/>
                        <a14:backgroundMark x1="79381" y1="74131" x2="79381" y2="74131"/>
                        <a14:backgroundMark x1="85567" y1="55598" x2="85567" y2="55598"/>
                        <a14:backgroundMark x1="85567" y1="56371" x2="85567" y2="56371"/>
                        <a14:backgroundMark x1="83505" y1="56371" x2="83505" y2="56371"/>
                        <a14:backgroundMark x1="80412" y1="50579" x2="80412" y2="50579"/>
                        <a14:backgroundMark x1="82990" y1="37452" x2="82990" y2="37452"/>
                        <a14:backgroundMark x1="79381" y1="35521" x2="79381" y2="35521"/>
                        <a14:backgroundMark x1="89175" y1="45174" x2="89175" y2="45174"/>
                        <a14:backgroundMark x1="94845" y1="31274" x2="94845" y2="31274"/>
                        <a14:backgroundMark x1="94330" y1="32046" x2="94330" y2="32046"/>
                        <a14:backgroundMark x1="84021" y1="57143" x2="84021" y2="57143"/>
                        <a14:backgroundMark x1="84536" y1="56371" x2="84536" y2="56371"/>
                        <a14:backgroundMark x1="6701" y1="62162" x2="6701" y2="62162"/>
                        <a14:backgroundMark x1="8763" y1="62162" x2="8763" y2="62162"/>
                        <a14:backgroundMark x1="11340" y1="61776" x2="11340" y2="61776"/>
                        <a14:backgroundMark x1="10309" y1="59846" x2="10309" y2="59846"/>
                        <a14:backgroundMark x1="9278" y1="60232" x2="9278" y2="60232"/>
                        <a14:backgroundMark x1="10825" y1="60618" x2="10825" y2="60618"/>
                        <a14:backgroundMark x1="8763" y1="59846" x2="8763" y2="59846"/>
                        <a14:backgroundMark x1="10825" y1="59459" x2="10825" y2="59459"/>
                        <a14:backgroundMark x1="6186" y1="65637" x2="6186" y2="65637"/>
                        <a14:backgroundMark x1="10825" y1="65637" x2="10825" y2="65637"/>
                        <a14:backgroundMark x1="5670" y1="66023" x2="5670" y2="66023"/>
                        <a14:backgroundMark x1="8247" y1="69884" x2="8247" y2="69884"/>
                        <a14:backgroundMark x1="5670" y1="64865" x2="5670" y2="64865"/>
                        <a14:backgroundMark x1="9278" y1="67181" x2="9278" y2="67181"/>
                        <a14:backgroundMark x1="9278" y1="77606" x2="9278" y2="77606"/>
                        <a14:backgroundMark x1="9794" y1="78378" x2="9794" y2="78378"/>
                        <a14:backgroundMark x1="10309" y1="40927" x2="10309" y2="4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" t="5986" r="13001" b="8319"/>
          <a:stretch/>
        </p:blipFill>
        <p:spPr>
          <a:xfrm>
            <a:off x="776885" y="-4796"/>
            <a:ext cx="979358" cy="13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88703" y="478661"/>
            <a:ext cx="2218762" cy="53788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34113" y="428149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國旗國徽</a:t>
            </a:r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直角三角形 14"/>
          <p:cNvSpPr/>
          <p:nvPr/>
        </p:nvSpPr>
        <p:spPr>
          <a:xfrm flipH="1">
            <a:off x="5372099" y="1331259"/>
            <a:ext cx="719417" cy="779930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02C3D6C-ADF6-ECDB-32B4-65568A79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87" y="-12078"/>
            <a:ext cx="8060213" cy="684357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D9280E2-3275-C504-7CBE-6613C3F79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2" t="10447" r="31111" b="8951"/>
          <a:stretch/>
        </p:blipFill>
        <p:spPr>
          <a:xfrm>
            <a:off x="9937343" y="-23396"/>
            <a:ext cx="2028371" cy="2973837"/>
          </a:xfrm>
          <a:prstGeom prst="rect">
            <a:avLst/>
          </a:prstGeom>
        </p:spPr>
      </p:pic>
      <p:sp>
        <p:nvSpPr>
          <p:cNvPr id="11" name="直角三角形 10"/>
          <p:cNvSpPr/>
          <p:nvPr/>
        </p:nvSpPr>
        <p:spPr>
          <a:xfrm flipH="1">
            <a:off x="10672483" y="5526741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9"/>
          <p:cNvSpPr/>
          <p:nvPr/>
        </p:nvSpPr>
        <p:spPr>
          <a:xfrm flipV="1">
            <a:off x="4123741" y="7658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38503" y="1321330"/>
            <a:ext cx="4839103" cy="4717520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0D38BD8-0C37-A894-D940-DEA108783BE2}"/>
              </a:ext>
            </a:extLst>
          </p:cNvPr>
          <p:cNvSpPr txBox="1"/>
          <p:nvPr/>
        </p:nvSpPr>
        <p:spPr>
          <a:xfrm flipH="1">
            <a:off x="444950" y="1513831"/>
            <a:ext cx="41857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國旗</a:t>
            </a:r>
            <a:r>
              <a:rPr lang="zh-TW" altLang="en-US" sz="28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：為天藍、白、天藍三色平行的橫旗，中間有</a:t>
            </a:r>
            <a:r>
              <a:rPr lang="en-US" altLang="zh-TW" sz="28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32</a:t>
            </a:r>
            <a:r>
              <a:rPr lang="zh-TW" altLang="en-US" sz="28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道光線的</a:t>
            </a:r>
            <a:r>
              <a:rPr lang="zh-TW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en-US" sz="28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五月太陽」</a:t>
            </a:r>
            <a:r>
              <a:rPr lang="zh-TW" altLang="en-US" sz="2800" i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en-US" altLang="zh-TW" sz="2800" i="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l"/>
            <a:r>
              <a:rPr lang="zh-TW" altLang="en-US" sz="2800" b="1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國徽</a:t>
            </a:r>
            <a:r>
              <a:rPr lang="zh-TW" altLang="en-US" sz="2800" i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呈橢圓形，雙手緊握的「自由之竿」以及竿頂的「自由之帽」，是十九世紀拉丁美洲解放戰爭中愛國者的標誌。月桂花環象徵勝利。「五月太陽」象徵自由和解放。</a:t>
            </a:r>
            <a:endParaRPr lang="zh-TW" altLang="en-US" sz="2800" dirty="0">
              <a:solidFill>
                <a:srgbClr val="65331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0C228DC-D557-2CBC-0BB3-8D10FAC2E5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1892" l="5155" r="94330">
                        <a14:foregroundMark x1="42268" y1="34749" x2="42268" y2="34749"/>
                        <a14:foregroundMark x1="41237" y1="28571" x2="41237" y2="28571"/>
                        <a14:foregroundMark x1="50000" y1="25097" x2="50000" y2="25097"/>
                        <a14:foregroundMark x1="47938" y1="28185" x2="47938" y2="28185"/>
                        <a14:foregroundMark x1="79381" y1="35521" x2="79381" y2="35521"/>
                        <a14:foregroundMark x1="88660" y1="45174" x2="88660" y2="45174"/>
                        <a14:foregroundMark x1="84536" y1="56371" x2="84536" y2="56371"/>
                        <a14:foregroundMark x1="94845" y1="32046" x2="94845" y2="32046"/>
                        <a14:foregroundMark x1="94845" y1="31274" x2="94845" y2="31274"/>
                        <a14:foregroundMark x1="94845" y1="31274" x2="94845" y2="31274"/>
                        <a14:foregroundMark x1="52577" y1="19691" x2="52577" y2="19691"/>
                        <a14:foregroundMark x1="52577" y1="19691" x2="52577" y2="19691"/>
                        <a14:foregroundMark x1="52577" y1="19691" x2="52577" y2="19691"/>
                        <a14:foregroundMark x1="40206" y1="21236" x2="40206" y2="21236"/>
                        <a14:foregroundMark x1="53093" y1="19691" x2="53093" y2="19691"/>
                        <a14:foregroundMark x1="26804" y1="88417" x2="26804" y2="88417"/>
                        <a14:foregroundMark x1="8763" y1="66795" x2="8763" y2="66795"/>
                        <a14:foregroundMark x1="10825" y1="60232" x2="10825" y2="60232"/>
                        <a14:foregroundMark x1="8763" y1="59846" x2="8763" y2="59846"/>
                        <a14:foregroundMark x1="9794" y1="78378" x2="9794" y2="78378"/>
                        <a14:foregroundMark x1="8763" y1="79537" x2="8763" y2="79537"/>
                        <a14:foregroundMark x1="68041" y1="88417" x2="68041" y2="88417"/>
                        <a14:foregroundMark x1="79381" y1="74131" x2="79381" y2="74131"/>
                        <a14:foregroundMark x1="80928" y1="72587" x2="80928" y2="72587"/>
                        <a14:foregroundMark x1="70103" y1="87259" x2="70103" y2="87259"/>
                        <a14:foregroundMark x1="10825" y1="65637" x2="10825" y2="65637"/>
                        <a14:foregroundMark x1="5670" y1="65637" x2="5670" y2="65637"/>
                        <a14:foregroundMark x1="94330" y1="32046" x2="94330" y2="32046"/>
                        <a14:foregroundMark x1="94330" y1="31660" x2="94330" y2="31660"/>
                        <a14:foregroundMark x1="93299" y1="32046" x2="93299" y2="32046"/>
                        <a14:foregroundMark x1="93814" y1="32432" x2="93814" y2="32432"/>
                        <a14:foregroundMark x1="88660" y1="49807" x2="88660" y2="49807"/>
                        <a14:foregroundMark x1="88144" y1="50579" x2="88144" y2="50579"/>
                        <a14:foregroundMark x1="89175" y1="50965" x2="89175" y2="50965"/>
                        <a14:foregroundMark x1="75773" y1="91892" x2="75773" y2="91892"/>
                        <a14:foregroundMark x1="62371" y1="11583" x2="62371" y2="11583"/>
                        <a14:foregroundMark x1="67010" y1="9266" x2="67010" y2="9266"/>
                        <a14:foregroundMark x1="64948" y1="8880" x2="64948" y2="8880"/>
                        <a14:foregroundMark x1="65464" y1="8880" x2="65464" y2="8880"/>
                        <a14:foregroundMark x1="65464" y1="9266" x2="65464" y2="9266"/>
                        <a14:foregroundMark x1="73711" y1="22780" x2="73711" y2="22780"/>
                        <a14:foregroundMark x1="74227" y1="19691" x2="74227" y2="19691"/>
                        <a14:foregroundMark x1="74227" y1="18919" x2="74227" y2="18919"/>
                        <a14:foregroundMark x1="74227" y1="19691" x2="74227" y2="19691"/>
                        <a14:foregroundMark x1="7216" y1="76448" x2="7216" y2="76448"/>
                        <a14:foregroundMark x1="7216" y1="76448" x2="7216" y2="76448"/>
                        <a14:backgroundMark x1="40206" y1="18919" x2="40206" y2="18919"/>
                        <a14:backgroundMark x1="39691" y1="21236" x2="39691" y2="21236"/>
                        <a14:backgroundMark x1="52577" y1="20077" x2="52577" y2="20077"/>
                        <a14:backgroundMark x1="53608" y1="18147" x2="53608" y2="18147"/>
                        <a14:backgroundMark x1="53093" y1="17375" x2="53093" y2="17375"/>
                        <a14:backgroundMark x1="54124" y1="18919" x2="54124" y2="18919"/>
                        <a14:backgroundMark x1="53093" y1="18919" x2="53093" y2="18919"/>
                        <a14:backgroundMark x1="53093" y1="18919" x2="53093" y2="18919"/>
                        <a14:backgroundMark x1="54124" y1="20463" x2="54124" y2="20463"/>
                        <a14:backgroundMark x1="52577" y1="18919" x2="52577" y2="18919"/>
                        <a14:backgroundMark x1="53608" y1="19691" x2="53608" y2="19691"/>
                        <a14:backgroundMark x1="61856" y1="11583" x2="61856" y2="11583"/>
                        <a14:backgroundMark x1="64433" y1="8494" x2="64433" y2="8494"/>
                        <a14:backgroundMark x1="8763" y1="79923" x2="8763" y2="79923"/>
                        <a14:backgroundMark x1="9794" y1="79537" x2="9794" y2="79537"/>
                        <a14:backgroundMark x1="9278" y1="79537" x2="9278" y2="79537"/>
                        <a14:backgroundMark x1="7216" y1="77220" x2="7216" y2="77220"/>
                        <a14:backgroundMark x1="7216" y1="76448" x2="7216" y2="76448"/>
                        <a14:backgroundMark x1="79381" y1="72201" x2="79381" y2="72201"/>
                        <a14:backgroundMark x1="80928" y1="72201" x2="80928" y2="72201"/>
                        <a14:backgroundMark x1="80928" y1="73745" x2="80928" y2="73745"/>
                        <a14:backgroundMark x1="81443" y1="75290" x2="81443" y2="75290"/>
                        <a14:backgroundMark x1="79381" y1="74131" x2="79381" y2="74131"/>
                        <a14:backgroundMark x1="85567" y1="55598" x2="85567" y2="55598"/>
                        <a14:backgroundMark x1="85567" y1="56371" x2="85567" y2="56371"/>
                        <a14:backgroundMark x1="83505" y1="56371" x2="83505" y2="56371"/>
                        <a14:backgroundMark x1="80412" y1="50579" x2="80412" y2="50579"/>
                        <a14:backgroundMark x1="82990" y1="37452" x2="82990" y2="37452"/>
                        <a14:backgroundMark x1="79381" y1="35521" x2="79381" y2="35521"/>
                        <a14:backgroundMark x1="89175" y1="45174" x2="89175" y2="45174"/>
                        <a14:backgroundMark x1="94845" y1="31274" x2="94845" y2="31274"/>
                        <a14:backgroundMark x1="94330" y1="32046" x2="94330" y2="32046"/>
                        <a14:backgroundMark x1="84021" y1="57143" x2="84021" y2="57143"/>
                        <a14:backgroundMark x1="84536" y1="56371" x2="84536" y2="56371"/>
                        <a14:backgroundMark x1="6701" y1="62162" x2="6701" y2="62162"/>
                        <a14:backgroundMark x1="8763" y1="62162" x2="8763" y2="62162"/>
                        <a14:backgroundMark x1="11340" y1="61776" x2="11340" y2="61776"/>
                        <a14:backgroundMark x1="10309" y1="59846" x2="10309" y2="59846"/>
                        <a14:backgroundMark x1="9278" y1="60232" x2="9278" y2="60232"/>
                        <a14:backgroundMark x1="10825" y1="60618" x2="10825" y2="60618"/>
                        <a14:backgroundMark x1="8763" y1="59846" x2="8763" y2="59846"/>
                        <a14:backgroundMark x1="10825" y1="59459" x2="10825" y2="59459"/>
                        <a14:backgroundMark x1="6186" y1="65637" x2="6186" y2="65637"/>
                        <a14:backgroundMark x1="10825" y1="65637" x2="10825" y2="65637"/>
                        <a14:backgroundMark x1="5670" y1="66023" x2="5670" y2="66023"/>
                        <a14:backgroundMark x1="8247" y1="69884" x2="8247" y2="69884"/>
                        <a14:backgroundMark x1="5670" y1="64865" x2="5670" y2="64865"/>
                        <a14:backgroundMark x1="9278" y1="67181" x2="9278" y2="67181"/>
                        <a14:backgroundMark x1="9278" y1="77606" x2="9278" y2="77606"/>
                        <a14:backgroundMark x1="9794" y1="78378" x2="9794" y2="78378"/>
                        <a14:backgroundMark x1="10309" y1="40927" x2="10309" y2="4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" t="5986" r="13001" b="8319"/>
          <a:stretch/>
        </p:blipFill>
        <p:spPr>
          <a:xfrm>
            <a:off x="776885" y="-4796"/>
            <a:ext cx="979358" cy="13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88703" y="478661"/>
            <a:ext cx="2218762" cy="53788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34113" y="428149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空中飛航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直角三角形 14"/>
          <p:cNvSpPr/>
          <p:nvPr/>
        </p:nvSpPr>
        <p:spPr>
          <a:xfrm flipH="1">
            <a:off x="5372099" y="1331259"/>
            <a:ext cx="719417" cy="779930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 flipH="1">
            <a:off x="10672483" y="5526741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5AD745B-1FFC-96F7-6EA5-02AB88905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b="31251"/>
          <a:stretch/>
        </p:blipFill>
        <p:spPr>
          <a:xfrm>
            <a:off x="3713240" y="777582"/>
            <a:ext cx="8479518" cy="5796953"/>
          </a:xfrm>
          <a:prstGeom prst="rect">
            <a:avLst/>
          </a:prstGeom>
        </p:spPr>
      </p:pic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35B834DC-1D9B-31B5-F04C-F058F250D792}"/>
              </a:ext>
            </a:extLst>
          </p:cNvPr>
          <p:cNvSpPr/>
          <p:nvPr/>
        </p:nvSpPr>
        <p:spPr>
          <a:xfrm flipV="1">
            <a:off x="3707465" y="777582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63DAF13-43AD-7B4E-488E-87D862EEA6D8}"/>
              </a:ext>
            </a:extLst>
          </p:cNvPr>
          <p:cNvSpPr/>
          <p:nvPr/>
        </p:nvSpPr>
        <p:spPr>
          <a:xfrm>
            <a:off x="-38503" y="1412770"/>
            <a:ext cx="3750985" cy="4717520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801FF70B-47F7-C8CD-1659-6C404AE9AC62}"/>
              </a:ext>
            </a:extLst>
          </p:cNvPr>
          <p:cNvSpPr/>
          <p:nvPr/>
        </p:nvSpPr>
        <p:spPr>
          <a:xfrm flipH="1">
            <a:off x="10661621" y="5487649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CB44C53-6AC0-8C91-3975-A7D7A8749055}"/>
              </a:ext>
            </a:extLst>
          </p:cNvPr>
          <p:cNvSpPr txBox="1"/>
          <p:nvPr/>
        </p:nvSpPr>
        <p:spPr>
          <a:xfrm flipH="1">
            <a:off x="756874" y="2224502"/>
            <a:ext cx="2691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阿根廷是距離台灣最遙遠的國家，從台灣飛到阿根廷，直線距離逾</a:t>
            </a:r>
            <a:endParaRPr lang="en-US" altLang="zh-TW" sz="3200" b="0" i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32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  <a:r>
              <a:rPr lang="en-US" altLang="zh-TW" sz="32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8000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公里。</a:t>
            </a:r>
            <a:endParaRPr lang="zh-TW" altLang="en-US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99FC62D-E813-208E-15BA-9BB4ECDD2527}"/>
              </a:ext>
            </a:extLst>
          </p:cNvPr>
          <p:cNvSpPr/>
          <p:nvPr/>
        </p:nvSpPr>
        <p:spPr>
          <a:xfrm>
            <a:off x="7114032" y="4064283"/>
            <a:ext cx="4096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飛行時間至少需要</a:t>
            </a:r>
            <a:endParaRPr lang="en-US" altLang="zh-TW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 </a:t>
            </a:r>
            <a:r>
              <a:rPr lang="zh-TW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個小時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F6EDCAC-B1A1-B42B-E479-A7FC69229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1892" l="5155" r="94330">
                        <a14:foregroundMark x1="42268" y1="34749" x2="42268" y2="34749"/>
                        <a14:foregroundMark x1="41237" y1="28571" x2="41237" y2="28571"/>
                        <a14:foregroundMark x1="50000" y1="25097" x2="50000" y2="25097"/>
                        <a14:foregroundMark x1="47938" y1="28185" x2="47938" y2="28185"/>
                        <a14:foregroundMark x1="79381" y1="35521" x2="79381" y2="35521"/>
                        <a14:foregroundMark x1="88660" y1="45174" x2="88660" y2="45174"/>
                        <a14:foregroundMark x1="84536" y1="56371" x2="84536" y2="56371"/>
                        <a14:foregroundMark x1="94845" y1="32046" x2="94845" y2="32046"/>
                        <a14:foregroundMark x1="94845" y1="31274" x2="94845" y2="31274"/>
                        <a14:foregroundMark x1="94845" y1="31274" x2="94845" y2="31274"/>
                        <a14:foregroundMark x1="52577" y1="19691" x2="52577" y2="19691"/>
                        <a14:foregroundMark x1="52577" y1="19691" x2="52577" y2="19691"/>
                        <a14:foregroundMark x1="52577" y1="19691" x2="52577" y2="19691"/>
                        <a14:foregroundMark x1="40206" y1="21236" x2="40206" y2="21236"/>
                        <a14:foregroundMark x1="53093" y1="19691" x2="53093" y2="19691"/>
                        <a14:foregroundMark x1="26804" y1="88417" x2="26804" y2="88417"/>
                        <a14:foregroundMark x1="8763" y1="66795" x2="8763" y2="66795"/>
                        <a14:foregroundMark x1="10825" y1="60232" x2="10825" y2="60232"/>
                        <a14:foregroundMark x1="8763" y1="59846" x2="8763" y2="59846"/>
                        <a14:foregroundMark x1="9794" y1="78378" x2="9794" y2="78378"/>
                        <a14:foregroundMark x1="8763" y1="79537" x2="8763" y2="79537"/>
                        <a14:foregroundMark x1="68041" y1="88417" x2="68041" y2="88417"/>
                        <a14:foregroundMark x1="79381" y1="74131" x2="79381" y2="74131"/>
                        <a14:foregroundMark x1="80928" y1="72587" x2="80928" y2="72587"/>
                        <a14:foregroundMark x1="70103" y1="87259" x2="70103" y2="87259"/>
                        <a14:foregroundMark x1="10825" y1="65637" x2="10825" y2="65637"/>
                        <a14:foregroundMark x1="5670" y1="65637" x2="5670" y2="65637"/>
                        <a14:foregroundMark x1="94330" y1="32046" x2="94330" y2="32046"/>
                        <a14:foregroundMark x1="94330" y1="31660" x2="94330" y2="31660"/>
                        <a14:foregroundMark x1="93299" y1="32046" x2="93299" y2="32046"/>
                        <a14:foregroundMark x1="93814" y1="32432" x2="93814" y2="32432"/>
                        <a14:foregroundMark x1="88660" y1="49807" x2="88660" y2="49807"/>
                        <a14:foregroundMark x1="88144" y1="50579" x2="88144" y2="50579"/>
                        <a14:foregroundMark x1="89175" y1="50965" x2="89175" y2="50965"/>
                        <a14:foregroundMark x1="75773" y1="91892" x2="75773" y2="91892"/>
                        <a14:foregroundMark x1="62371" y1="11583" x2="62371" y2="11583"/>
                        <a14:foregroundMark x1="67010" y1="9266" x2="67010" y2="9266"/>
                        <a14:foregroundMark x1="64948" y1="8880" x2="64948" y2="8880"/>
                        <a14:foregroundMark x1="65464" y1="8880" x2="65464" y2="8880"/>
                        <a14:foregroundMark x1="65464" y1="9266" x2="65464" y2="9266"/>
                        <a14:foregroundMark x1="73711" y1="22780" x2="73711" y2="22780"/>
                        <a14:foregroundMark x1="74227" y1="19691" x2="74227" y2="19691"/>
                        <a14:foregroundMark x1="74227" y1="18919" x2="74227" y2="18919"/>
                        <a14:foregroundMark x1="74227" y1="19691" x2="74227" y2="19691"/>
                        <a14:foregroundMark x1="7216" y1="76448" x2="7216" y2="76448"/>
                        <a14:foregroundMark x1="7216" y1="76448" x2="7216" y2="76448"/>
                        <a14:backgroundMark x1="40206" y1="18919" x2="40206" y2="18919"/>
                        <a14:backgroundMark x1="39691" y1="21236" x2="39691" y2="21236"/>
                        <a14:backgroundMark x1="52577" y1="20077" x2="52577" y2="20077"/>
                        <a14:backgroundMark x1="53608" y1="18147" x2="53608" y2="18147"/>
                        <a14:backgroundMark x1="53093" y1="17375" x2="53093" y2="17375"/>
                        <a14:backgroundMark x1="54124" y1="18919" x2="54124" y2="18919"/>
                        <a14:backgroundMark x1="53093" y1="18919" x2="53093" y2="18919"/>
                        <a14:backgroundMark x1="53093" y1="18919" x2="53093" y2="18919"/>
                        <a14:backgroundMark x1="54124" y1="20463" x2="54124" y2="20463"/>
                        <a14:backgroundMark x1="52577" y1="18919" x2="52577" y2="18919"/>
                        <a14:backgroundMark x1="53608" y1="19691" x2="53608" y2="19691"/>
                        <a14:backgroundMark x1="61856" y1="11583" x2="61856" y2="11583"/>
                        <a14:backgroundMark x1="64433" y1="8494" x2="64433" y2="8494"/>
                        <a14:backgroundMark x1="8763" y1="79923" x2="8763" y2="79923"/>
                        <a14:backgroundMark x1="9794" y1="79537" x2="9794" y2="79537"/>
                        <a14:backgroundMark x1="9278" y1="79537" x2="9278" y2="79537"/>
                        <a14:backgroundMark x1="7216" y1="77220" x2="7216" y2="77220"/>
                        <a14:backgroundMark x1="7216" y1="76448" x2="7216" y2="76448"/>
                        <a14:backgroundMark x1="79381" y1="72201" x2="79381" y2="72201"/>
                        <a14:backgroundMark x1="80928" y1="72201" x2="80928" y2="72201"/>
                        <a14:backgroundMark x1="80928" y1="73745" x2="80928" y2="73745"/>
                        <a14:backgroundMark x1="81443" y1="75290" x2="81443" y2="75290"/>
                        <a14:backgroundMark x1="79381" y1="74131" x2="79381" y2="74131"/>
                        <a14:backgroundMark x1="85567" y1="55598" x2="85567" y2="55598"/>
                        <a14:backgroundMark x1="85567" y1="56371" x2="85567" y2="56371"/>
                        <a14:backgroundMark x1="83505" y1="56371" x2="83505" y2="56371"/>
                        <a14:backgroundMark x1="80412" y1="50579" x2="80412" y2="50579"/>
                        <a14:backgroundMark x1="82990" y1="37452" x2="82990" y2="37452"/>
                        <a14:backgroundMark x1="79381" y1="35521" x2="79381" y2="35521"/>
                        <a14:backgroundMark x1="89175" y1="45174" x2="89175" y2="45174"/>
                        <a14:backgroundMark x1="94845" y1="31274" x2="94845" y2="31274"/>
                        <a14:backgroundMark x1="94330" y1="32046" x2="94330" y2="32046"/>
                        <a14:backgroundMark x1="84021" y1="57143" x2="84021" y2="57143"/>
                        <a14:backgroundMark x1="84536" y1="56371" x2="84536" y2="56371"/>
                        <a14:backgroundMark x1="6701" y1="62162" x2="6701" y2="62162"/>
                        <a14:backgroundMark x1="8763" y1="62162" x2="8763" y2="62162"/>
                        <a14:backgroundMark x1="11340" y1="61776" x2="11340" y2="61776"/>
                        <a14:backgroundMark x1="10309" y1="59846" x2="10309" y2="59846"/>
                        <a14:backgroundMark x1="9278" y1="60232" x2="9278" y2="60232"/>
                        <a14:backgroundMark x1="10825" y1="60618" x2="10825" y2="60618"/>
                        <a14:backgroundMark x1="8763" y1="59846" x2="8763" y2="59846"/>
                        <a14:backgroundMark x1="10825" y1="59459" x2="10825" y2="59459"/>
                        <a14:backgroundMark x1="6186" y1="65637" x2="6186" y2="65637"/>
                        <a14:backgroundMark x1="10825" y1="65637" x2="10825" y2="65637"/>
                        <a14:backgroundMark x1="5670" y1="66023" x2="5670" y2="66023"/>
                        <a14:backgroundMark x1="8247" y1="69884" x2="8247" y2="69884"/>
                        <a14:backgroundMark x1="5670" y1="64865" x2="5670" y2="64865"/>
                        <a14:backgroundMark x1="9278" y1="67181" x2="9278" y2="67181"/>
                        <a14:backgroundMark x1="9278" y1="77606" x2="9278" y2="77606"/>
                        <a14:backgroundMark x1="9794" y1="78378" x2="9794" y2="78378"/>
                        <a14:backgroundMark x1="10309" y1="40927" x2="10309" y2="4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" t="5986" r="13001" b="8319"/>
          <a:stretch/>
        </p:blipFill>
        <p:spPr>
          <a:xfrm>
            <a:off x="776885" y="-4796"/>
            <a:ext cx="979358" cy="13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88703" y="478661"/>
            <a:ext cx="2218762" cy="53788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34113" y="428149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民族性格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直角三角形 14"/>
          <p:cNvSpPr/>
          <p:nvPr/>
        </p:nvSpPr>
        <p:spPr>
          <a:xfrm flipH="1">
            <a:off x="5372099" y="1331259"/>
            <a:ext cx="719417" cy="779930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 flipH="1">
            <a:off x="10672483" y="5526741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801FF70B-47F7-C8CD-1659-6C404AE9AC62}"/>
              </a:ext>
            </a:extLst>
          </p:cNvPr>
          <p:cNvSpPr/>
          <p:nvPr/>
        </p:nvSpPr>
        <p:spPr>
          <a:xfrm flipH="1">
            <a:off x="10670499" y="5505405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🌹">
            <a:extLst>
              <a:ext uri="{FF2B5EF4-FFF2-40B4-BE49-F238E27FC236}">
                <a16:creationId xmlns:a16="http://schemas.microsoft.com/office/drawing/2014/main" id="{ABCE31B4-57E5-9568-723C-E8106026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C3E16B2-C3D4-099D-D001-19ABAAFD5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03" y="1165008"/>
            <a:ext cx="7994588" cy="517467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3DAF13-43AD-7B4E-488E-87D862EEA6D8}"/>
              </a:ext>
            </a:extLst>
          </p:cNvPr>
          <p:cNvSpPr/>
          <p:nvPr/>
        </p:nvSpPr>
        <p:spPr>
          <a:xfrm>
            <a:off x="-38503" y="1412770"/>
            <a:ext cx="4455055" cy="4717520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0D5243-3CCA-3342-C494-1732D3EF3A66}"/>
              </a:ext>
            </a:extLst>
          </p:cNvPr>
          <p:cNvSpPr txBox="1"/>
          <p:nvPr/>
        </p:nvSpPr>
        <p:spPr>
          <a:xfrm flipH="1">
            <a:off x="871174" y="1904903"/>
            <a:ext cx="32723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曾有人說過阿根廷人擁有「三慢」的性格，浪漫、散漫及傲慢，注重休閒，平日的飲食必有牛肉、葡萄酒、瑪黛茶，聊天話題則包括足球、探戈和新聞八卦。</a:t>
            </a:r>
            <a:endParaRPr lang="zh-TW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4D7229E-CAD3-1B8F-1A82-4336F9509D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81" y="4189228"/>
            <a:ext cx="2003142" cy="2003142"/>
          </a:xfrm>
          <a:prstGeom prst="rect">
            <a:avLst/>
          </a:prstGeom>
        </p:spPr>
      </p:pic>
      <p:pic>
        <p:nvPicPr>
          <p:cNvPr id="2050" name="Picture 2" descr="奧足阿根廷「和變輸」 馬會罕有追派彩">
            <a:extLst>
              <a:ext uri="{FF2B5EF4-FFF2-40B4-BE49-F238E27FC236}">
                <a16:creationId xmlns:a16="http://schemas.microsoft.com/office/drawing/2014/main" id="{B08424DA-8CA6-B2DA-3BC5-4359D46C4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273" y="194280"/>
            <a:ext cx="3616814" cy="2497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BB208EB-9820-D502-D85A-16F4CE9CC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66" b="91892" l="5155" r="94330">
                        <a14:foregroundMark x1="42268" y1="34749" x2="42268" y2="34749"/>
                        <a14:foregroundMark x1="41237" y1="28571" x2="41237" y2="28571"/>
                        <a14:foregroundMark x1="50000" y1="25097" x2="50000" y2="25097"/>
                        <a14:foregroundMark x1="47938" y1="28185" x2="47938" y2="28185"/>
                        <a14:foregroundMark x1="79381" y1="35521" x2="79381" y2="35521"/>
                        <a14:foregroundMark x1="88660" y1="45174" x2="88660" y2="45174"/>
                        <a14:foregroundMark x1="84536" y1="56371" x2="84536" y2="56371"/>
                        <a14:foregroundMark x1="94845" y1="32046" x2="94845" y2="32046"/>
                        <a14:foregroundMark x1="94845" y1="31274" x2="94845" y2="31274"/>
                        <a14:foregroundMark x1="94845" y1="31274" x2="94845" y2="31274"/>
                        <a14:foregroundMark x1="52577" y1="19691" x2="52577" y2="19691"/>
                        <a14:foregroundMark x1="52577" y1="19691" x2="52577" y2="19691"/>
                        <a14:foregroundMark x1="52577" y1="19691" x2="52577" y2="19691"/>
                        <a14:foregroundMark x1="40206" y1="21236" x2="40206" y2="21236"/>
                        <a14:foregroundMark x1="53093" y1="19691" x2="53093" y2="19691"/>
                        <a14:foregroundMark x1="26804" y1="88417" x2="26804" y2="88417"/>
                        <a14:foregroundMark x1="8763" y1="66795" x2="8763" y2="66795"/>
                        <a14:foregroundMark x1="10825" y1="60232" x2="10825" y2="60232"/>
                        <a14:foregroundMark x1="8763" y1="59846" x2="8763" y2="59846"/>
                        <a14:foregroundMark x1="9794" y1="78378" x2="9794" y2="78378"/>
                        <a14:foregroundMark x1="8763" y1="79537" x2="8763" y2="79537"/>
                        <a14:foregroundMark x1="68041" y1="88417" x2="68041" y2="88417"/>
                        <a14:foregroundMark x1="79381" y1="74131" x2="79381" y2="74131"/>
                        <a14:foregroundMark x1="80928" y1="72587" x2="80928" y2="72587"/>
                        <a14:foregroundMark x1="70103" y1="87259" x2="70103" y2="87259"/>
                        <a14:foregroundMark x1="10825" y1="65637" x2="10825" y2="65637"/>
                        <a14:foregroundMark x1="5670" y1="65637" x2="5670" y2="65637"/>
                        <a14:foregroundMark x1="94330" y1="32046" x2="94330" y2="32046"/>
                        <a14:foregroundMark x1="94330" y1="31660" x2="94330" y2="31660"/>
                        <a14:foregroundMark x1="93299" y1="32046" x2="93299" y2="32046"/>
                        <a14:foregroundMark x1="93814" y1="32432" x2="93814" y2="32432"/>
                        <a14:foregroundMark x1="88660" y1="49807" x2="88660" y2="49807"/>
                        <a14:foregroundMark x1="88144" y1="50579" x2="88144" y2="50579"/>
                        <a14:foregroundMark x1="89175" y1="50965" x2="89175" y2="50965"/>
                        <a14:foregroundMark x1="75773" y1="91892" x2="75773" y2="91892"/>
                        <a14:foregroundMark x1="62371" y1="11583" x2="62371" y2="11583"/>
                        <a14:foregroundMark x1="67010" y1="9266" x2="67010" y2="9266"/>
                        <a14:foregroundMark x1="64948" y1="8880" x2="64948" y2="8880"/>
                        <a14:foregroundMark x1="65464" y1="8880" x2="65464" y2="8880"/>
                        <a14:foregroundMark x1="65464" y1="9266" x2="65464" y2="9266"/>
                        <a14:foregroundMark x1="73711" y1="22780" x2="73711" y2="22780"/>
                        <a14:foregroundMark x1="74227" y1="19691" x2="74227" y2="19691"/>
                        <a14:foregroundMark x1="74227" y1="18919" x2="74227" y2="18919"/>
                        <a14:foregroundMark x1="74227" y1="19691" x2="74227" y2="19691"/>
                        <a14:foregroundMark x1="7216" y1="76448" x2="7216" y2="76448"/>
                        <a14:foregroundMark x1="7216" y1="76448" x2="7216" y2="76448"/>
                        <a14:backgroundMark x1="40206" y1="18919" x2="40206" y2="18919"/>
                        <a14:backgroundMark x1="39691" y1="21236" x2="39691" y2="21236"/>
                        <a14:backgroundMark x1="52577" y1="20077" x2="52577" y2="20077"/>
                        <a14:backgroundMark x1="53608" y1="18147" x2="53608" y2="18147"/>
                        <a14:backgroundMark x1="53093" y1="17375" x2="53093" y2="17375"/>
                        <a14:backgroundMark x1="54124" y1="18919" x2="54124" y2="18919"/>
                        <a14:backgroundMark x1="53093" y1="18919" x2="53093" y2="18919"/>
                        <a14:backgroundMark x1="53093" y1="18919" x2="53093" y2="18919"/>
                        <a14:backgroundMark x1="54124" y1="20463" x2="54124" y2="20463"/>
                        <a14:backgroundMark x1="52577" y1="18919" x2="52577" y2="18919"/>
                        <a14:backgroundMark x1="53608" y1="19691" x2="53608" y2="19691"/>
                        <a14:backgroundMark x1="61856" y1="11583" x2="61856" y2="11583"/>
                        <a14:backgroundMark x1="64433" y1="8494" x2="64433" y2="8494"/>
                        <a14:backgroundMark x1="8763" y1="79923" x2="8763" y2="79923"/>
                        <a14:backgroundMark x1="9794" y1="79537" x2="9794" y2="79537"/>
                        <a14:backgroundMark x1="9278" y1="79537" x2="9278" y2="79537"/>
                        <a14:backgroundMark x1="7216" y1="77220" x2="7216" y2="77220"/>
                        <a14:backgroundMark x1="7216" y1="76448" x2="7216" y2="76448"/>
                        <a14:backgroundMark x1="79381" y1="72201" x2="79381" y2="72201"/>
                        <a14:backgroundMark x1="80928" y1="72201" x2="80928" y2="72201"/>
                        <a14:backgroundMark x1="80928" y1="73745" x2="80928" y2="73745"/>
                        <a14:backgroundMark x1="81443" y1="75290" x2="81443" y2="75290"/>
                        <a14:backgroundMark x1="79381" y1="74131" x2="79381" y2="74131"/>
                        <a14:backgroundMark x1="85567" y1="55598" x2="85567" y2="55598"/>
                        <a14:backgroundMark x1="85567" y1="56371" x2="85567" y2="56371"/>
                        <a14:backgroundMark x1="83505" y1="56371" x2="83505" y2="56371"/>
                        <a14:backgroundMark x1="80412" y1="50579" x2="80412" y2="50579"/>
                        <a14:backgroundMark x1="82990" y1="37452" x2="82990" y2="37452"/>
                        <a14:backgroundMark x1="79381" y1="35521" x2="79381" y2="35521"/>
                        <a14:backgroundMark x1="89175" y1="45174" x2="89175" y2="45174"/>
                        <a14:backgroundMark x1="94845" y1="31274" x2="94845" y2="31274"/>
                        <a14:backgroundMark x1="94330" y1="32046" x2="94330" y2="32046"/>
                        <a14:backgroundMark x1="84021" y1="57143" x2="84021" y2="57143"/>
                        <a14:backgroundMark x1="84536" y1="56371" x2="84536" y2="56371"/>
                        <a14:backgroundMark x1="6701" y1="62162" x2="6701" y2="62162"/>
                        <a14:backgroundMark x1="8763" y1="62162" x2="8763" y2="62162"/>
                        <a14:backgroundMark x1="11340" y1="61776" x2="11340" y2="61776"/>
                        <a14:backgroundMark x1="10309" y1="59846" x2="10309" y2="59846"/>
                        <a14:backgroundMark x1="9278" y1="60232" x2="9278" y2="60232"/>
                        <a14:backgroundMark x1="10825" y1="60618" x2="10825" y2="60618"/>
                        <a14:backgroundMark x1="8763" y1="59846" x2="8763" y2="59846"/>
                        <a14:backgroundMark x1="10825" y1="59459" x2="10825" y2="59459"/>
                        <a14:backgroundMark x1="6186" y1="65637" x2="6186" y2="65637"/>
                        <a14:backgroundMark x1="10825" y1="65637" x2="10825" y2="65637"/>
                        <a14:backgroundMark x1="5670" y1="66023" x2="5670" y2="66023"/>
                        <a14:backgroundMark x1="8247" y1="69884" x2="8247" y2="69884"/>
                        <a14:backgroundMark x1="5670" y1="64865" x2="5670" y2="64865"/>
                        <a14:backgroundMark x1="9278" y1="67181" x2="9278" y2="67181"/>
                        <a14:backgroundMark x1="9278" y1="77606" x2="9278" y2="77606"/>
                        <a14:backgroundMark x1="9794" y1="78378" x2="9794" y2="78378"/>
                        <a14:backgroundMark x1="10309" y1="40927" x2="10309" y2="4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" t="5986" r="13001" b="8319"/>
          <a:stretch/>
        </p:blipFill>
        <p:spPr>
          <a:xfrm>
            <a:off x="776885" y="-4796"/>
            <a:ext cx="979358" cy="13261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BA654C4-BDC6-86EA-8BA9-3893B6C058D8}"/>
              </a:ext>
            </a:extLst>
          </p:cNvPr>
          <p:cNvSpPr/>
          <p:nvPr/>
        </p:nvSpPr>
        <p:spPr>
          <a:xfrm>
            <a:off x="10730948" y="2029381"/>
            <a:ext cx="1036572" cy="526324"/>
          </a:xfrm>
          <a:prstGeom prst="rect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聊足球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BB6ED7-3B53-9A2C-C9C6-EC9F4A2ED854}"/>
              </a:ext>
            </a:extLst>
          </p:cNvPr>
          <p:cNvSpPr/>
          <p:nvPr/>
        </p:nvSpPr>
        <p:spPr>
          <a:xfrm>
            <a:off x="7934822" y="4656442"/>
            <a:ext cx="1036572" cy="526324"/>
          </a:xfrm>
          <a:prstGeom prst="rect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跳探戈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E7B4235-9598-98B2-595D-ED6C6DE7384A}"/>
              </a:ext>
            </a:extLst>
          </p:cNvPr>
          <p:cNvSpPr/>
          <p:nvPr/>
        </p:nvSpPr>
        <p:spPr>
          <a:xfrm>
            <a:off x="10636150" y="5739705"/>
            <a:ext cx="1036572" cy="526324"/>
          </a:xfrm>
          <a:prstGeom prst="rect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葡萄酒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72D7DF3-6585-3B53-C2A4-C6D53E92A8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00" y="527280"/>
            <a:ext cx="3501790" cy="194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6F4F065-D215-608F-D682-B66599E9EA73}"/>
              </a:ext>
            </a:extLst>
          </p:cNvPr>
          <p:cNvSpPr/>
          <p:nvPr/>
        </p:nvSpPr>
        <p:spPr>
          <a:xfrm>
            <a:off x="4400359" y="638684"/>
            <a:ext cx="1036572" cy="526324"/>
          </a:xfrm>
          <a:prstGeom prst="rect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瑪黛茶</a:t>
            </a:r>
          </a:p>
        </p:txBody>
      </p:sp>
    </p:spTree>
    <p:extLst>
      <p:ext uri="{BB962C8B-B14F-4D97-AF65-F5344CB8AC3E}">
        <p14:creationId xmlns:p14="http://schemas.microsoft.com/office/powerpoint/2010/main" val="7955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88703" y="478661"/>
            <a:ext cx="2218762" cy="53788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34113" y="428149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國酒國飲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直角三角形 14"/>
          <p:cNvSpPr/>
          <p:nvPr/>
        </p:nvSpPr>
        <p:spPr>
          <a:xfrm flipH="1">
            <a:off x="5372099" y="1331259"/>
            <a:ext cx="719417" cy="779930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 flipH="1">
            <a:off x="10672483" y="5526741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35B834DC-1D9B-31B5-F04C-F058F250D792}"/>
              </a:ext>
            </a:extLst>
          </p:cNvPr>
          <p:cNvSpPr/>
          <p:nvPr/>
        </p:nvSpPr>
        <p:spPr>
          <a:xfrm flipV="1">
            <a:off x="3707465" y="777582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801FF70B-47F7-C8CD-1659-6C404AE9AC62}"/>
              </a:ext>
            </a:extLst>
          </p:cNvPr>
          <p:cNvSpPr/>
          <p:nvPr/>
        </p:nvSpPr>
        <p:spPr>
          <a:xfrm flipH="1">
            <a:off x="10670499" y="5505405"/>
            <a:ext cx="1519517" cy="1331259"/>
          </a:xfrm>
          <a:prstGeom prst="rtTriangle">
            <a:avLst/>
          </a:prstGeom>
          <a:solidFill>
            <a:srgbClr val="3778B3"/>
          </a:solidFill>
          <a:ln>
            <a:solidFill>
              <a:srgbClr val="377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🌹">
            <a:extLst>
              <a:ext uri="{FF2B5EF4-FFF2-40B4-BE49-F238E27FC236}">
                <a16:creationId xmlns:a16="http://schemas.microsoft.com/office/drawing/2014/main" id="{ABCE31B4-57E5-9568-723C-E8106026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3DAF13-43AD-7B4E-488E-87D862EEA6D8}"/>
              </a:ext>
            </a:extLst>
          </p:cNvPr>
          <p:cNvSpPr/>
          <p:nvPr/>
        </p:nvSpPr>
        <p:spPr>
          <a:xfrm>
            <a:off x="-38503" y="1412770"/>
            <a:ext cx="4455055" cy="4717520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0D5243-3CCA-3342-C494-1732D3EF3A66}"/>
              </a:ext>
            </a:extLst>
          </p:cNvPr>
          <p:cNvSpPr txBox="1"/>
          <p:nvPr/>
        </p:nvSpPr>
        <p:spPr>
          <a:xfrm flipH="1">
            <a:off x="899749" y="1752503"/>
            <a:ext cx="32723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阿根廷政府宣布將葡萄酒定為「國酒」，而瑪黛茶則被定為「國飲」，這舉動是為了促進葡萄酒和瑪黛茶在國內外的傳播。</a:t>
            </a:r>
            <a:endParaRPr lang="zh-TW" altLang="en-US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78" name="Picture 6" descr="阿根廷的國寶「瑪黛茶」，竟然還有這麼多好處！">
            <a:extLst>
              <a:ext uri="{FF2B5EF4-FFF2-40B4-BE49-F238E27FC236}">
                <a16:creationId xmlns:a16="http://schemas.microsoft.com/office/drawing/2014/main" id="{C06EBF03-4B95-82DF-1B60-4B430DF16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64" y="2531382"/>
            <a:ext cx="5497999" cy="3688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74" name="Picture 2" descr="Fernet-Branca">
            <a:extLst>
              <a:ext uri="{FF2B5EF4-FFF2-40B4-BE49-F238E27FC236}">
                <a16:creationId xmlns:a16="http://schemas.microsoft.com/office/drawing/2014/main" id="{22A04CB4-6922-92D2-EE28-FBEE2E59A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84" y="618712"/>
            <a:ext cx="3616714" cy="2712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80" name="Picture 8" descr="香港特別行政區立法會- 對未成年人飲酒的規管">
            <a:extLst>
              <a:ext uri="{FF2B5EF4-FFF2-40B4-BE49-F238E27FC236}">
                <a16:creationId xmlns:a16="http://schemas.microsoft.com/office/drawing/2014/main" id="{D22C4C21-B437-5547-A4FD-47838B27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00" y="4060771"/>
            <a:ext cx="1791487" cy="185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EED66E8-CBFE-0FC2-B5E6-128A987634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66" b="91892" l="5155" r="94330">
                        <a14:foregroundMark x1="42268" y1="34749" x2="42268" y2="34749"/>
                        <a14:foregroundMark x1="41237" y1="28571" x2="41237" y2="28571"/>
                        <a14:foregroundMark x1="50000" y1="25097" x2="50000" y2="25097"/>
                        <a14:foregroundMark x1="47938" y1="28185" x2="47938" y2="28185"/>
                        <a14:foregroundMark x1="79381" y1="35521" x2="79381" y2="35521"/>
                        <a14:foregroundMark x1="88660" y1="45174" x2="88660" y2="45174"/>
                        <a14:foregroundMark x1="84536" y1="56371" x2="84536" y2="56371"/>
                        <a14:foregroundMark x1="94845" y1="32046" x2="94845" y2="32046"/>
                        <a14:foregroundMark x1="94845" y1="31274" x2="94845" y2="31274"/>
                        <a14:foregroundMark x1="94845" y1="31274" x2="94845" y2="31274"/>
                        <a14:foregroundMark x1="52577" y1="19691" x2="52577" y2="19691"/>
                        <a14:foregroundMark x1="52577" y1="19691" x2="52577" y2="19691"/>
                        <a14:foregroundMark x1="52577" y1="19691" x2="52577" y2="19691"/>
                        <a14:foregroundMark x1="40206" y1="21236" x2="40206" y2="21236"/>
                        <a14:foregroundMark x1="53093" y1="19691" x2="53093" y2="19691"/>
                        <a14:foregroundMark x1="26804" y1="88417" x2="26804" y2="88417"/>
                        <a14:foregroundMark x1="8763" y1="66795" x2="8763" y2="66795"/>
                        <a14:foregroundMark x1="10825" y1="60232" x2="10825" y2="60232"/>
                        <a14:foregroundMark x1="8763" y1="59846" x2="8763" y2="59846"/>
                        <a14:foregroundMark x1="9794" y1="78378" x2="9794" y2="78378"/>
                        <a14:foregroundMark x1="8763" y1="79537" x2="8763" y2="79537"/>
                        <a14:foregroundMark x1="68041" y1="88417" x2="68041" y2="88417"/>
                        <a14:foregroundMark x1="79381" y1="74131" x2="79381" y2="74131"/>
                        <a14:foregroundMark x1="80928" y1="72587" x2="80928" y2="72587"/>
                        <a14:foregroundMark x1="70103" y1="87259" x2="70103" y2="87259"/>
                        <a14:foregroundMark x1="10825" y1="65637" x2="10825" y2="65637"/>
                        <a14:foregroundMark x1="5670" y1="65637" x2="5670" y2="65637"/>
                        <a14:foregroundMark x1="94330" y1="32046" x2="94330" y2="32046"/>
                        <a14:foregroundMark x1="94330" y1="31660" x2="94330" y2="31660"/>
                        <a14:foregroundMark x1="93299" y1="32046" x2="93299" y2="32046"/>
                        <a14:foregroundMark x1="93814" y1="32432" x2="93814" y2="32432"/>
                        <a14:foregroundMark x1="88660" y1="49807" x2="88660" y2="49807"/>
                        <a14:foregroundMark x1="88144" y1="50579" x2="88144" y2="50579"/>
                        <a14:foregroundMark x1="89175" y1="50965" x2="89175" y2="50965"/>
                        <a14:foregroundMark x1="75773" y1="91892" x2="75773" y2="91892"/>
                        <a14:foregroundMark x1="62371" y1="11583" x2="62371" y2="11583"/>
                        <a14:foregroundMark x1="67010" y1="9266" x2="67010" y2="9266"/>
                        <a14:foregroundMark x1="64948" y1="8880" x2="64948" y2="8880"/>
                        <a14:foregroundMark x1="65464" y1="8880" x2="65464" y2="8880"/>
                        <a14:foregroundMark x1="65464" y1="9266" x2="65464" y2="9266"/>
                        <a14:foregroundMark x1="73711" y1="22780" x2="73711" y2="22780"/>
                        <a14:foregroundMark x1="74227" y1="19691" x2="74227" y2="19691"/>
                        <a14:foregroundMark x1="74227" y1="18919" x2="74227" y2="18919"/>
                        <a14:foregroundMark x1="74227" y1="19691" x2="74227" y2="19691"/>
                        <a14:foregroundMark x1="7216" y1="76448" x2="7216" y2="76448"/>
                        <a14:foregroundMark x1="7216" y1="76448" x2="7216" y2="76448"/>
                        <a14:backgroundMark x1="40206" y1="18919" x2="40206" y2="18919"/>
                        <a14:backgroundMark x1="39691" y1="21236" x2="39691" y2="21236"/>
                        <a14:backgroundMark x1="52577" y1="20077" x2="52577" y2="20077"/>
                        <a14:backgroundMark x1="53608" y1="18147" x2="53608" y2="18147"/>
                        <a14:backgroundMark x1="53093" y1="17375" x2="53093" y2="17375"/>
                        <a14:backgroundMark x1="54124" y1="18919" x2="54124" y2="18919"/>
                        <a14:backgroundMark x1="53093" y1="18919" x2="53093" y2="18919"/>
                        <a14:backgroundMark x1="53093" y1="18919" x2="53093" y2="18919"/>
                        <a14:backgroundMark x1="54124" y1="20463" x2="54124" y2="20463"/>
                        <a14:backgroundMark x1="52577" y1="18919" x2="52577" y2="18919"/>
                        <a14:backgroundMark x1="53608" y1="19691" x2="53608" y2="19691"/>
                        <a14:backgroundMark x1="61856" y1="11583" x2="61856" y2="11583"/>
                        <a14:backgroundMark x1="64433" y1="8494" x2="64433" y2="8494"/>
                        <a14:backgroundMark x1="8763" y1="79923" x2="8763" y2="79923"/>
                        <a14:backgroundMark x1="9794" y1="79537" x2="9794" y2="79537"/>
                        <a14:backgroundMark x1="9278" y1="79537" x2="9278" y2="79537"/>
                        <a14:backgroundMark x1="7216" y1="77220" x2="7216" y2="77220"/>
                        <a14:backgroundMark x1="7216" y1="76448" x2="7216" y2="76448"/>
                        <a14:backgroundMark x1="79381" y1="72201" x2="79381" y2="72201"/>
                        <a14:backgroundMark x1="80928" y1="72201" x2="80928" y2="72201"/>
                        <a14:backgroundMark x1="80928" y1="73745" x2="80928" y2="73745"/>
                        <a14:backgroundMark x1="81443" y1="75290" x2="81443" y2="75290"/>
                        <a14:backgroundMark x1="79381" y1="74131" x2="79381" y2="74131"/>
                        <a14:backgroundMark x1="85567" y1="55598" x2="85567" y2="55598"/>
                        <a14:backgroundMark x1="85567" y1="56371" x2="85567" y2="56371"/>
                        <a14:backgroundMark x1="83505" y1="56371" x2="83505" y2="56371"/>
                        <a14:backgroundMark x1="80412" y1="50579" x2="80412" y2="50579"/>
                        <a14:backgroundMark x1="82990" y1="37452" x2="82990" y2="37452"/>
                        <a14:backgroundMark x1="79381" y1="35521" x2="79381" y2="35521"/>
                        <a14:backgroundMark x1="89175" y1="45174" x2="89175" y2="45174"/>
                        <a14:backgroundMark x1="94845" y1="31274" x2="94845" y2="31274"/>
                        <a14:backgroundMark x1="94330" y1="32046" x2="94330" y2="32046"/>
                        <a14:backgroundMark x1="84021" y1="57143" x2="84021" y2="57143"/>
                        <a14:backgroundMark x1="84536" y1="56371" x2="84536" y2="56371"/>
                        <a14:backgroundMark x1="6701" y1="62162" x2="6701" y2="62162"/>
                        <a14:backgroundMark x1="8763" y1="62162" x2="8763" y2="62162"/>
                        <a14:backgroundMark x1="11340" y1="61776" x2="11340" y2="61776"/>
                        <a14:backgroundMark x1="10309" y1="59846" x2="10309" y2="59846"/>
                        <a14:backgroundMark x1="9278" y1="60232" x2="9278" y2="60232"/>
                        <a14:backgroundMark x1="10825" y1="60618" x2="10825" y2="60618"/>
                        <a14:backgroundMark x1="8763" y1="59846" x2="8763" y2="59846"/>
                        <a14:backgroundMark x1="10825" y1="59459" x2="10825" y2="59459"/>
                        <a14:backgroundMark x1="6186" y1="65637" x2="6186" y2="65637"/>
                        <a14:backgroundMark x1="10825" y1="65637" x2="10825" y2="65637"/>
                        <a14:backgroundMark x1="5670" y1="66023" x2="5670" y2="66023"/>
                        <a14:backgroundMark x1="8247" y1="69884" x2="8247" y2="69884"/>
                        <a14:backgroundMark x1="5670" y1="64865" x2="5670" y2="64865"/>
                        <a14:backgroundMark x1="9278" y1="67181" x2="9278" y2="67181"/>
                        <a14:backgroundMark x1="9278" y1="77606" x2="9278" y2="77606"/>
                        <a14:backgroundMark x1="9794" y1="78378" x2="9794" y2="78378"/>
                        <a14:backgroundMark x1="10309" y1="40927" x2="10309" y2="4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" t="5986" r="13001" b="8319"/>
          <a:stretch/>
        </p:blipFill>
        <p:spPr>
          <a:xfrm>
            <a:off x="776885" y="-4796"/>
            <a:ext cx="979358" cy="13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>
            <a:extLst>
              <a:ext uri="{FF2B5EF4-FFF2-40B4-BE49-F238E27FC236}">
                <a16:creationId xmlns:a16="http://schemas.microsoft.com/office/drawing/2014/main" id="{AC7D68DA-959A-7DFA-E021-D588ADA47775}"/>
              </a:ext>
            </a:extLst>
          </p:cNvPr>
          <p:cNvSpPr/>
          <p:nvPr/>
        </p:nvSpPr>
        <p:spPr>
          <a:xfrm>
            <a:off x="589085" y="1263528"/>
            <a:ext cx="4987545" cy="498754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rgbClr val="C8D549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F53488AB-B4C2-58EC-6615-9B1A67E3FC77}"/>
              </a:ext>
            </a:extLst>
          </p:cNvPr>
          <p:cNvSpPr/>
          <p:nvPr/>
        </p:nvSpPr>
        <p:spPr>
          <a:xfrm>
            <a:off x="5755027" y="403316"/>
            <a:ext cx="2991857" cy="534263"/>
          </a:xfrm>
          <a:prstGeom prst="homePlate">
            <a:avLst/>
          </a:prstGeom>
          <a:solidFill>
            <a:srgbClr val="C55A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687233" y="372964"/>
            <a:ext cx="2770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科隆大劇院</a:t>
            </a:r>
            <a:endParaRPr lang="zh-CN" altLang="en-US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27409" y="4883453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527409" y="3169294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13D36F9-DD4D-4B4C-A926-BE8D97A8D854}"/>
              </a:ext>
            </a:extLst>
          </p:cNvPr>
          <p:cNvSpPr/>
          <p:nvPr/>
        </p:nvSpPr>
        <p:spPr>
          <a:xfrm>
            <a:off x="8746885" y="403316"/>
            <a:ext cx="2218762" cy="5378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F5A051D5-CD62-51CC-1F2A-E98D280858DA}"/>
              </a:ext>
            </a:extLst>
          </p:cNvPr>
          <p:cNvSpPr txBox="1"/>
          <p:nvPr/>
        </p:nvSpPr>
        <p:spPr>
          <a:xfrm>
            <a:off x="8992295" y="352804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著名景點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31C904-25ED-DDA1-9978-E61327A4938D}"/>
              </a:ext>
            </a:extLst>
          </p:cNvPr>
          <p:cNvSpPr/>
          <p:nvPr/>
        </p:nvSpPr>
        <p:spPr>
          <a:xfrm>
            <a:off x="6525105" y="1454893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8">
            <a:extLst>
              <a:ext uri="{FF2B5EF4-FFF2-40B4-BE49-F238E27FC236}">
                <a16:creationId xmlns:a16="http://schemas.microsoft.com/office/drawing/2014/main" id="{0F4B6264-FE6C-7FE9-B465-FC37530D62D3}"/>
              </a:ext>
            </a:extLst>
          </p:cNvPr>
          <p:cNvSpPr txBox="1"/>
          <p:nvPr/>
        </p:nvSpPr>
        <p:spPr>
          <a:xfrm>
            <a:off x="7398022" y="3185584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劇院建築雍容典雅，融和了法國優雅的建築風格。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28">
            <a:extLst>
              <a:ext uri="{FF2B5EF4-FFF2-40B4-BE49-F238E27FC236}">
                <a16:creationId xmlns:a16="http://schemas.microsoft.com/office/drawing/2014/main" id="{0E4813CF-27FC-9A60-346F-620CE7C2447D}"/>
              </a:ext>
            </a:extLst>
          </p:cNvPr>
          <p:cNvSpPr txBox="1"/>
          <p:nvPr/>
        </p:nvSpPr>
        <p:spPr>
          <a:xfrm>
            <a:off x="7398023" y="1475187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科隆大劇院地位僅次於紐約大都會歌劇院和米蘭斯卡拉大劇院。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8">
            <a:extLst>
              <a:ext uri="{FF2B5EF4-FFF2-40B4-BE49-F238E27FC236}">
                <a16:creationId xmlns:a16="http://schemas.microsoft.com/office/drawing/2014/main" id="{32F40B68-237E-7DAF-D057-E7AF58698EEE}"/>
              </a:ext>
            </a:extLst>
          </p:cNvPr>
          <p:cNvSpPr txBox="1"/>
          <p:nvPr/>
        </p:nvSpPr>
        <p:spPr>
          <a:xfrm>
            <a:off x="7398022" y="4903131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劇院內壁的浮雕和窗戶玻璃的彩繪及穹頂油畫，更像是藝術品般的美。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208C066C-6775-53BD-B352-7641A5388DBF}"/>
              </a:ext>
            </a:extLst>
          </p:cNvPr>
          <p:cNvSpPr/>
          <p:nvPr/>
        </p:nvSpPr>
        <p:spPr>
          <a:xfrm>
            <a:off x="5818692" y="1399601"/>
            <a:ext cx="1507123" cy="147010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EF878BFA-ECB1-3B50-EB99-D88A517AE5FB}"/>
              </a:ext>
            </a:extLst>
          </p:cNvPr>
          <p:cNvSpPr/>
          <p:nvPr/>
        </p:nvSpPr>
        <p:spPr>
          <a:xfrm>
            <a:off x="5781081" y="3143168"/>
            <a:ext cx="1507123" cy="147010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6AC97F24-A33C-29DC-D037-AB3623118584}"/>
              </a:ext>
            </a:extLst>
          </p:cNvPr>
          <p:cNvSpPr/>
          <p:nvPr/>
        </p:nvSpPr>
        <p:spPr>
          <a:xfrm>
            <a:off x="5818692" y="4848622"/>
            <a:ext cx="1507123" cy="147010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E67756D-DF26-BFFE-933D-F752C5E2C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91111" l="9778" r="89778">
                        <a14:foregroundMark x1="34222" y1="43556" x2="34222" y2="43556"/>
                        <a14:foregroundMark x1="41333" y1="24889" x2="41333" y2="24889"/>
                        <a14:foregroundMark x1="32444" y1="5778" x2="32444" y2="5778"/>
                        <a14:foregroundMark x1="35556" y1="5778" x2="35556" y2="5778"/>
                        <a14:foregroundMark x1="36000" y1="9333" x2="36000" y2="9333"/>
                        <a14:foregroundMark x1="37333" y1="11556" x2="37333" y2="11556"/>
                        <a14:foregroundMark x1="77333" y1="8000" x2="77333" y2="8000"/>
                        <a14:foregroundMark x1="77778" y1="12000" x2="77778" y2="12000"/>
                        <a14:foregroundMark x1="40889" y1="89333" x2="40889" y2="89333"/>
                        <a14:foregroundMark x1="67556" y1="89778" x2="67556" y2="89778"/>
                        <a14:foregroundMark x1="66222" y1="89333" x2="66222" y2="89333"/>
                        <a14:foregroundMark x1="64889" y1="88000" x2="64889" y2="88000"/>
                        <a14:foregroundMark x1="60889" y1="89778" x2="60889" y2="89778"/>
                        <a14:foregroundMark x1="57333" y1="88444" x2="57333" y2="88444"/>
                        <a14:foregroundMark x1="58222" y1="86667" x2="58222" y2="86667"/>
                        <a14:foregroundMark x1="56000" y1="85778" x2="56000" y2="85778"/>
                        <a14:foregroundMark x1="53778" y1="87111" x2="53778" y2="87111"/>
                        <a14:foregroundMark x1="50667" y1="91111" x2="50667" y2="91111"/>
                        <a14:backgroundMark x1="77778" y1="8444" x2="77778" y2="8444"/>
                        <a14:backgroundMark x1="78222" y1="12444" x2="78222" y2="12444"/>
                        <a14:backgroundMark x1="80000" y1="14222" x2="80000" y2="1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882" r="18183" b="7004"/>
          <a:stretch/>
        </p:blipFill>
        <p:spPr>
          <a:xfrm>
            <a:off x="10800824" y="107136"/>
            <a:ext cx="1033142" cy="13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>
            <a:extLst>
              <a:ext uri="{FF2B5EF4-FFF2-40B4-BE49-F238E27FC236}">
                <a16:creationId xmlns:a16="http://schemas.microsoft.com/office/drawing/2014/main" id="{AC7D68DA-959A-7DFA-E021-D588ADA47775}"/>
              </a:ext>
            </a:extLst>
          </p:cNvPr>
          <p:cNvSpPr/>
          <p:nvPr/>
        </p:nvSpPr>
        <p:spPr>
          <a:xfrm>
            <a:off x="589085" y="1263528"/>
            <a:ext cx="4987545" cy="498754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rgbClr val="C8D549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F53488AB-B4C2-58EC-6615-9B1A67E3FC77}"/>
              </a:ext>
            </a:extLst>
          </p:cNvPr>
          <p:cNvSpPr/>
          <p:nvPr/>
        </p:nvSpPr>
        <p:spPr>
          <a:xfrm>
            <a:off x="4981575" y="403316"/>
            <a:ext cx="3765309" cy="534263"/>
          </a:xfrm>
          <a:prstGeom prst="homePlate">
            <a:avLst/>
          </a:prstGeom>
          <a:solidFill>
            <a:srgbClr val="C55A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286375" y="372964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波多黎各馬德羅</a:t>
            </a:r>
          </a:p>
        </p:txBody>
      </p:sp>
      <p:sp>
        <p:nvSpPr>
          <p:cNvPr id="26" name="矩形 25"/>
          <p:cNvSpPr/>
          <p:nvPr/>
        </p:nvSpPr>
        <p:spPr>
          <a:xfrm>
            <a:off x="6527409" y="4883453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527409" y="3169294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13D36F9-DD4D-4B4C-A926-BE8D97A8D854}"/>
              </a:ext>
            </a:extLst>
          </p:cNvPr>
          <p:cNvSpPr/>
          <p:nvPr/>
        </p:nvSpPr>
        <p:spPr>
          <a:xfrm>
            <a:off x="8746885" y="403316"/>
            <a:ext cx="2218762" cy="5378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F5A051D5-CD62-51CC-1F2A-E98D280858DA}"/>
              </a:ext>
            </a:extLst>
          </p:cNvPr>
          <p:cNvSpPr txBox="1"/>
          <p:nvPr/>
        </p:nvSpPr>
        <p:spPr>
          <a:xfrm>
            <a:off x="8992295" y="352804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著名景點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31C904-25ED-DDA1-9978-E61327A4938D}"/>
              </a:ext>
            </a:extLst>
          </p:cNvPr>
          <p:cNvSpPr/>
          <p:nvPr/>
        </p:nvSpPr>
        <p:spPr>
          <a:xfrm>
            <a:off x="6525105" y="1454893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8">
            <a:extLst>
              <a:ext uri="{FF2B5EF4-FFF2-40B4-BE49-F238E27FC236}">
                <a16:creationId xmlns:a16="http://schemas.microsoft.com/office/drawing/2014/main" id="{0F4B6264-FE6C-7FE9-B465-FC37530D62D3}"/>
              </a:ext>
            </a:extLst>
          </p:cNvPr>
          <p:cNvSpPr txBox="1"/>
          <p:nvPr/>
        </p:nvSpPr>
        <p:spPr>
          <a:xfrm>
            <a:off x="7398022" y="3185584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現今充滿現代感的區域，以其高檔餐廳、夜生活和豪華酒店而聞名。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28">
            <a:extLst>
              <a:ext uri="{FF2B5EF4-FFF2-40B4-BE49-F238E27FC236}">
                <a16:creationId xmlns:a16="http://schemas.microsoft.com/office/drawing/2014/main" id="{0E4813CF-27FC-9A60-346F-620CE7C2447D}"/>
              </a:ext>
            </a:extLst>
          </p:cNvPr>
          <p:cNvSpPr txBox="1"/>
          <p:nvPr/>
        </p:nvSpPr>
        <p:spPr>
          <a:xfrm>
            <a:off x="7398023" y="1475187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波多黎各馬德羅這個地區曾經是一個廢棄的港口。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8">
            <a:extLst>
              <a:ext uri="{FF2B5EF4-FFF2-40B4-BE49-F238E27FC236}">
                <a16:creationId xmlns:a16="http://schemas.microsoft.com/office/drawing/2014/main" id="{32F40B68-237E-7DAF-D057-E7AF58698EEE}"/>
              </a:ext>
            </a:extLst>
          </p:cNvPr>
          <p:cNvSpPr txBox="1"/>
          <p:nvPr/>
        </p:nvSpPr>
        <p:spPr>
          <a:xfrm>
            <a:off x="7398022" y="4903131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河濱寬闊的林蔭步道，可欣賞豪華公寓、紅磚倉庫和飄浮河上的遊艇。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208C066C-6775-53BD-B352-7641A5388DBF}"/>
              </a:ext>
            </a:extLst>
          </p:cNvPr>
          <p:cNvSpPr/>
          <p:nvPr/>
        </p:nvSpPr>
        <p:spPr>
          <a:xfrm>
            <a:off x="5818692" y="1399601"/>
            <a:ext cx="1507123" cy="147010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EF878BFA-ECB1-3B50-EB99-D88A517AE5FB}"/>
              </a:ext>
            </a:extLst>
          </p:cNvPr>
          <p:cNvSpPr/>
          <p:nvPr/>
        </p:nvSpPr>
        <p:spPr>
          <a:xfrm>
            <a:off x="5781081" y="3143168"/>
            <a:ext cx="1507123" cy="147010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6AC97F24-A33C-29DC-D037-AB3623118584}"/>
              </a:ext>
            </a:extLst>
          </p:cNvPr>
          <p:cNvSpPr/>
          <p:nvPr/>
        </p:nvSpPr>
        <p:spPr>
          <a:xfrm>
            <a:off x="5818692" y="4848622"/>
            <a:ext cx="1507123" cy="147010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A2568E2-8ECF-7FEF-872D-699B5271C4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91111" l="9778" r="89778">
                        <a14:foregroundMark x1="34222" y1="43556" x2="34222" y2="43556"/>
                        <a14:foregroundMark x1="41333" y1="24889" x2="41333" y2="24889"/>
                        <a14:foregroundMark x1="32444" y1="5778" x2="32444" y2="5778"/>
                        <a14:foregroundMark x1="35556" y1="5778" x2="35556" y2="5778"/>
                        <a14:foregroundMark x1="36000" y1="9333" x2="36000" y2="9333"/>
                        <a14:foregroundMark x1="37333" y1="11556" x2="37333" y2="11556"/>
                        <a14:foregroundMark x1="77333" y1="8000" x2="77333" y2="8000"/>
                        <a14:foregroundMark x1="77778" y1="12000" x2="77778" y2="12000"/>
                        <a14:foregroundMark x1="40889" y1="89333" x2="40889" y2="89333"/>
                        <a14:foregroundMark x1="67556" y1="89778" x2="67556" y2="89778"/>
                        <a14:foregroundMark x1="66222" y1="89333" x2="66222" y2="89333"/>
                        <a14:foregroundMark x1="64889" y1="88000" x2="64889" y2="88000"/>
                        <a14:foregroundMark x1="60889" y1="89778" x2="60889" y2="89778"/>
                        <a14:foregroundMark x1="57333" y1="88444" x2="57333" y2="88444"/>
                        <a14:foregroundMark x1="58222" y1="86667" x2="58222" y2="86667"/>
                        <a14:foregroundMark x1="56000" y1="85778" x2="56000" y2="85778"/>
                        <a14:foregroundMark x1="53778" y1="87111" x2="53778" y2="87111"/>
                        <a14:foregroundMark x1="50667" y1="91111" x2="50667" y2="91111"/>
                        <a14:backgroundMark x1="77778" y1="8444" x2="77778" y2="8444"/>
                        <a14:backgroundMark x1="78222" y1="12444" x2="78222" y2="12444"/>
                        <a14:backgroundMark x1="80000" y1="14222" x2="80000" y2="1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882" r="18183" b="7004"/>
          <a:stretch/>
        </p:blipFill>
        <p:spPr>
          <a:xfrm>
            <a:off x="10800824" y="107136"/>
            <a:ext cx="1033142" cy="13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>
            <a:extLst>
              <a:ext uri="{FF2B5EF4-FFF2-40B4-BE49-F238E27FC236}">
                <a16:creationId xmlns:a16="http://schemas.microsoft.com/office/drawing/2014/main" id="{AC7D68DA-959A-7DFA-E021-D588ADA47775}"/>
              </a:ext>
            </a:extLst>
          </p:cNvPr>
          <p:cNvSpPr/>
          <p:nvPr/>
        </p:nvSpPr>
        <p:spPr>
          <a:xfrm>
            <a:off x="90266" y="1686267"/>
            <a:ext cx="5576630" cy="42838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rgbClr val="C8D549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五邊形 13">
            <a:extLst>
              <a:ext uri="{FF2B5EF4-FFF2-40B4-BE49-F238E27FC236}">
                <a16:creationId xmlns:a16="http://schemas.microsoft.com/office/drawing/2014/main" id="{F53488AB-B4C2-58EC-6615-9B1A67E3FC77}"/>
              </a:ext>
            </a:extLst>
          </p:cNvPr>
          <p:cNvSpPr/>
          <p:nvPr/>
        </p:nvSpPr>
        <p:spPr>
          <a:xfrm>
            <a:off x="4981575" y="403316"/>
            <a:ext cx="3765309" cy="534263"/>
          </a:xfrm>
          <a:prstGeom prst="homePlate">
            <a:avLst/>
          </a:prstGeom>
          <a:solidFill>
            <a:srgbClr val="C55A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286375" y="372964"/>
            <a:ext cx="317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3200" b="1" i="0" u="none" strike="noStrike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伊瓜蘇國家公園</a:t>
            </a:r>
            <a:endParaRPr lang="zh-TW" altLang="en-US" sz="3200" b="1" i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27409" y="4883453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527409" y="3169294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13D36F9-DD4D-4B4C-A926-BE8D97A8D854}"/>
              </a:ext>
            </a:extLst>
          </p:cNvPr>
          <p:cNvSpPr/>
          <p:nvPr/>
        </p:nvSpPr>
        <p:spPr>
          <a:xfrm>
            <a:off x="8746885" y="403316"/>
            <a:ext cx="2218762" cy="5378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F5A051D5-CD62-51CC-1F2A-E98D280858DA}"/>
              </a:ext>
            </a:extLst>
          </p:cNvPr>
          <p:cNvSpPr txBox="1"/>
          <p:nvPr/>
        </p:nvSpPr>
        <p:spPr>
          <a:xfrm>
            <a:off x="8992295" y="352804"/>
            <a:ext cx="183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著名景點</a:t>
            </a:r>
            <a:endParaRPr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31C904-25ED-DDA1-9978-E61327A4938D}"/>
              </a:ext>
            </a:extLst>
          </p:cNvPr>
          <p:cNvSpPr/>
          <p:nvPr/>
        </p:nvSpPr>
        <p:spPr>
          <a:xfrm>
            <a:off x="6525105" y="1454893"/>
            <a:ext cx="4800188" cy="1424352"/>
          </a:xfrm>
          <a:prstGeom prst="rect">
            <a:avLst/>
          </a:prstGeom>
          <a:solidFill>
            <a:srgbClr val="C0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8">
            <a:extLst>
              <a:ext uri="{FF2B5EF4-FFF2-40B4-BE49-F238E27FC236}">
                <a16:creationId xmlns:a16="http://schemas.microsoft.com/office/drawing/2014/main" id="{0F4B6264-FE6C-7FE9-B465-FC37530D62D3}"/>
              </a:ext>
            </a:extLst>
          </p:cNvPr>
          <p:cNvSpPr txBox="1"/>
          <p:nvPr/>
        </p:nvSpPr>
        <p:spPr>
          <a:xfrm>
            <a:off x="7398022" y="3185584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曾被列入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瀕危世界遺產</a:t>
            </a:r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，因當地居民重新啟用原本一條已棄用的公路。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28">
            <a:extLst>
              <a:ext uri="{FF2B5EF4-FFF2-40B4-BE49-F238E27FC236}">
                <a16:creationId xmlns:a16="http://schemas.microsoft.com/office/drawing/2014/main" id="{0E4813CF-27FC-9A60-346F-620CE7C2447D}"/>
              </a:ext>
            </a:extLst>
          </p:cNvPr>
          <p:cNvSpPr txBox="1"/>
          <p:nvPr/>
        </p:nvSpPr>
        <p:spPr>
          <a:xfrm>
            <a:off x="7398023" y="1475187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是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巴西</a:t>
            </a:r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的一處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國家公園</a:t>
            </a:r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，與保護區的阿根廷部分共同擁有伊瓜蘇瀑布群。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8">
            <a:extLst>
              <a:ext uri="{FF2B5EF4-FFF2-40B4-BE49-F238E27FC236}">
                <a16:creationId xmlns:a16="http://schemas.microsoft.com/office/drawing/2014/main" id="{32F40B68-237E-7DAF-D057-E7AF58698EEE}"/>
              </a:ext>
            </a:extLst>
          </p:cNvPr>
          <p:cNvSpPr txBox="1"/>
          <p:nvPr/>
        </p:nvSpPr>
        <p:spPr>
          <a:xfrm>
            <a:off x="7398022" y="4903131"/>
            <a:ext cx="403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伊瓜蘇瀑布是世界新七大自然奇景，也是世界三大瀑布之一。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208C066C-6775-53BD-B352-7641A5388DBF}"/>
              </a:ext>
            </a:extLst>
          </p:cNvPr>
          <p:cNvSpPr/>
          <p:nvPr/>
        </p:nvSpPr>
        <p:spPr>
          <a:xfrm>
            <a:off x="5818692" y="1399601"/>
            <a:ext cx="1507123" cy="147010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EF878BFA-ECB1-3B50-EB99-D88A517AE5FB}"/>
              </a:ext>
            </a:extLst>
          </p:cNvPr>
          <p:cNvSpPr/>
          <p:nvPr/>
        </p:nvSpPr>
        <p:spPr>
          <a:xfrm>
            <a:off x="5781081" y="3143168"/>
            <a:ext cx="1507123" cy="147010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6AC97F24-A33C-29DC-D037-AB3623118584}"/>
              </a:ext>
            </a:extLst>
          </p:cNvPr>
          <p:cNvSpPr/>
          <p:nvPr/>
        </p:nvSpPr>
        <p:spPr>
          <a:xfrm>
            <a:off x="5818692" y="4848622"/>
            <a:ext cx="1507123" cy="147010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C8D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4DDAA7-C687-B0ED-922C-B9DD4E4B80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91111" l="9778" r="89778">
                        <a14:foregroundMark x1="34222" y1="43556" x2="34222" y2="43556"/>
                        <a14:foregroundMark x1="41333" y1="24889" x2="41333" y2="24889"/>
                        <a14:foregroundMark x1="32444" y1="5778" x2="32444" y2="5778"/>
                        <a14:foregroundMark x1="35556" y1="5778" x2="35556" y2="5778"/>
                        <a14:foregroundMark x1="36000" y1="9333" x2="36000" y2="9333"/>
                        <a14:foregroundMark x1="37333" y1="11556" x2="37333" y2="11556"/>
                        <a14:foregroundMark x1="77333" y1="8000" x2="77333" y2="8000"/>
                        <a14:foregroundMark x1="77778" y1="12000" x2="77778" y2="12000"/>
                        <a14:foregroundMark x1="40889" y1="89333" x2="40889" y2="89333"/>
                        <a14:foregroundMark x1="67556" y1="89778" x2="67556" y2="89778"/>
                        <a14:foregroundMark x1="66222" y1="89333" x2="66222" y2="89333"/>
                        <a14:foregroundMark x1="64889" y1="88000" x2="64889" y2="88000"/>
                        <a14:foregroundMark x1="60889" y1="89778" x2="60889" y2="89778"/>
                        <a14:foregroundMark x1="57333" y1="88444" x2="57333" y2="88444"/>
                        <a14:foregroundMark x1="58222" y1="86667" x2="58222" y2="86667"/>
                        <a14:foregroundMark x1="56000" y1="85778" x2="56000" y2="85778"/>
                        <a14:foregroundMark x1="53778" y1="87111" x2="53778" y2="87111"/>
                        <a14:foregroundMark x1="50667" y1="91111" x2="50667" y2="91111"/>
                        <a14:backgroundMark x1="77778" y1="8444" x2="77778" y2="8444"/>
                        <a14:backgroundMark x1="78222" y1="12444" x2="78222" y2="12444"/>
                        <a14:backgroundMark x1="80000" y1="14222" x2="80000" y2="1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882" r="18183" b="7004"/>
          <a:stretch/>
        </p:blipFill>
        <p:spPr>
          <a:xfrm>
            <a:off x="10800824" y="107136"/>
            <a:ext cx="1033142" cy="13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8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旅游">
      <a:majorFont>
        <a:latin typeface="Berlin Sans FB Demi"/>
        <a:ea typeface="宋体"/>
        <a:cs typeface=""/>
      </a:majorFont>
      <a:minorFont>
        <a:latin typeface="Berlin Sans FB Dem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844</Words>
  <Application>Microsoft Office PowerPoint</Application>
  <PresentationFormat>寬螢幕</PresentationFormat>
  <Paragraphs>72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3" baseType="lpstr">
      <vt:lpstr>Microsoft YaHei</vt:lpstr>
      <vt:lpstr>Berlin Sans FB Demi</vt:lpstr>
      <vt:lpstr>Calibri</vt:lpstr>
      <vt:lpstr>新細明體</vt:lpstr>
      <vt:lpstr>Arial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www.pptbz.com</dc:creator>
  <cp:lastModifiedBy>River</cp:lastModifiedBy>
  <cp:revision>285</cp:revision>
  <dcterms:created xsi:type="dcterms:W3CDTF">2015-04-24T02:58:03Z</dcterms:created>
  <dcterms:modified xsi:type="dcterms:W3CDTF">2024-09-12T10:29:38Z</dcterms:modified>
</cp:coreProperties>
</file>