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0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i6hlMsg9LT/vGdYInOLrgBj2Mx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25CCC4-DB00-489E-A62D-38BB7C922B6E}">
  <a:tblStyle styleId="{1325CCC4-DB00-489E-A62D-38BB7C922B6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05" orient="horz"/>
        <p:guide pos="38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PIC\57169959201110192253314142757844472_001.jp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38738" y="488150"/>
            <a:ext cx="11763900" cy="5759400"/>
          </a:xfrm>
          <a:prstGeom prst="rect">
            <a:avLst/>
          </a:prstGeom>
          <a:solidFill>
            <a:schemeClr val="lt1">
              <a:alpha val="75294"/>
            </a:schemeClr>
          </a:solidFill>
          <a:ln cap="flat" cmpd="sng" w="12700">
            <a:solidFill>
              <a:srgbClr val="20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6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110學年度第2學期</a:t>
            </a:r>
            <a:endParaRPr b="1" i="0" sz="66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600" u="sng" cap="none" strike="noStrike">
                <a:solidFill>
                  <a:srgbClr val="2E75B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性別平等教育入班宣導</a:t>
            </a:r>
            <a:endParaRPr b="1" i="0" sz="6600" u="sng" cap="none" strike="noStrike">
              <a:solidFill>
                <a:srgbClr val="2E75B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6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種子教師培訓研習</a:t>
            </a:r>
            <a:endParaRPr b="1" i="0" sz="6000" u="none" cap="none" strike="noStrik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4075383" y="4607470"/>
            <a:ext cx="3630537" cy="818018"/>
            <a:chOff x="3791205" y="5346441"/>
            <a:chExt cx="5833188" cy="1152192"/>
          </a:xfrm>
        </p:grpSpPr>
        <p:sp>
          <p:nvSpPr>
            <p:cNvPr id="93" name="Google Shape;93;p1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fmla="val 50000" name="adj"/>
              </a:avLst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91"/>
                <a:buFont typeface="Arial"/>
                <a:buNone/>
              </a:pPr>
              <a:r>
                <a:t/>
              </a:r>
              <a:endParaRPr b="0" i="0" sz="169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791205" y="5346441"/>
              <a:ext cx="5833186" cy="1152192"/>
            </a:xfrm>
            <a:custGeom>
              <a:rect b="b" l="l" r="r" t="t"/>
              <a:pathLst>
                <a:path extrusionOk="0" h="1152128" w="583264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91"/>
                <a:buFont typeface="Arial"/>
                <a:buNone/>
              </a:pPr>
              <a:r>
                <a:t/>
              </a:r>
              <a:endParaRPr b="0" i="0" sz="169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91"/>
                <a:buFont typeface="Arial"/>
                <a:buNone/>
              </a:pPr>
              <a:r>
                <a:t/>
              </a:r>
              <a:endParaRPr b="0" i="0" sz="169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4233879" y="4760447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臺南市政府教育局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PIC\57169959201110192253314142757844472_001.jpg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38738" y="488150"/>
            <a:ext cx="11763900" cy="5759400"/>
          </a:xfrm>
          <a:prstGeom prst="rect">
            <a:avLst/>
          </a:prstGeom>
          <a:solidFill>
            <a:schemeClr val="lt1">
              <a:alpha val="75294"/>
            </a:schemeClr>
          </a:solidFill>
          <a:ln cap="flat" cmpd="sng" w="12700">
            <a:solidFill>
              <a:srgbClr val="20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zh-TW" sz="6600" u="none" cap="none" strike="noStrike">
                <a:solidFill>
                  <a:srgbClr val="00206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友善校園週</a:t>
            </a:r>
            <a:r>
              <a:rPr b="1" i="0" lang="zh-TW" sz="6500" u="none" cap="none" strike="noStrike">
                <a:solidFill>
                  <a:srgbClr val="00206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性</a:t>
            </a:r>
            <a:r>
              <a:rPr b="1" i="0" lang="zh-TW" sz="6600" u="none" cap="none" strike="noStrike">
                <a:solidFill>
                  <a:srgbClr val="00206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平教育入班宣導</a:t>
            </a:r>
            <a:endParaRPr b="1" i="0" sz="6400" u="none" cap="none" strike="noStrike">
              <a:solidFill>
                <a:srgbClr val="00206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zh-TW" sz="6000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主題規劃及內容</a:t>
            </a:r>
            <a:endParaRPr b="1" i="0" sz="6000" u="none" cap="none" strike="noStrik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3972682" y="3631172"/>
            <a:ext cx="3630537" cy="818018"/>
            <a:chOff x="3791205" y="5346441"/>
            <a:chExt cx="5833188" cy="1152192"/>
          </a:xfrm>
        </p:grpSpPr>
        <p:sp>
          <p:nvSpPr>
            <p:cNvPr id="106" name="Google Shape;106;p2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fmla="val 50000" name="adj"/>
              </a:avLst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91"/>
                <a:buFont typeface="Arial"/>
                <a:buNone/>
              </a:pPr>
              <a:r>
                <a:t/>
              </a:r>
              <a:endParaRPr b="0" i="0" sz="169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791205" y="5346441"/>
              <a:ext cx="5833186" cy="1152192"/>
            </a:xfrm>
            <a:custGeom>
              <a:rect b="b" l="l" r="r" t="t"/>
              <a:pathLst>
                <a:path extrusionOk="0" h="1152128" w="583264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91"/>
                <a:buFont typeface="Arial"/>
                <a:buNone/>
              </a:pPr>
              <a:r>
                <a:t/>
              </a:r>
              <a:endParaRPr b="0" i="0" sz="169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91"/>
                <a:buFont typeface="Arial"/>
                <a:buNone/>
              </a:pPr>
              <a:r>
                <a:t/>
              </a:r>
              <a:endParaRPr b="0" i="0" sz="169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4148535" y="3772895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臺南市政府教育局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72" y="-4278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3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117" name="Google Shape;117;p3"/>
            <p:cNvSpPr/>
            <p:nvPr/>
          </p:nvSpPr>
          <p:spPr>
            <a:xfrm>
              <a:off x="3791743" y="5347083"/>
              <a:ext cx="5833187" cy="1152192"/>
            </a:xfrm>
            <a:custGeom>
              <a:rect b="b" l="l" r="r" t="t"/>
              <a:pathLst>
                <a:path extrusionOk="0" h="1152128" w="583264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rPr b="1" i="0" lang="zh-TW" sz="6400" u="none" cap="none" strike="noStrike">
                  <a:solidFill>
                    <a:srgbClr val="2AB7AE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說明內容</a:t>
              </a:r>
              <a:endParaRPr b="0" i="0" sz="64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281354" y="2551317"/>
            <a:ext cx="3628760" cy="3634978"/>
          </a:xfrm>
          <a:prstGeom prst="roundRect">
            <a:avLst>
              <a:gd fmla="val 7687" name="adj"/>
            </a:avLst>
          </a:prstGeom>
          <a:noFill/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tl" dir="5400000" dist="127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219968" y="2461804"/>
            <a:ext cx="3732687" cy="3724491"/>
          </a:xfrm>
          <a:prstGeom prst="roundRect">
            <a:avLst>
              <a:gd fmla="val 7687" name="adj"/>
            </a:avLst>
          </a:prstGeom>
          <a:noFill/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tl" dir="5400000" dist="127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387375" y="2051225"/>
            <a:ext cx="3204900" cy="954000"/>
          </a:xfrm>
          <a:prstGeom prst="roundRect">
            <a:avLst>
              <a:gd fmla="val 31705" name="adj"/>
            </a:avLst>
          </a:prstGeom>
          <a:solidFill>
            <a:srgbClr val="FE405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0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教材內容</a:t>
            </a:r>
            <a:endParaRPr b="1" i="0" sz="40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8213758" y="2484290"/>
            <a:ext cx="3655433" cy="3637350"/>
          </a:xfrm>
          <a:prstGeom prst="roundRect">
            <a:avLst>
              <a:gd fmla="val 7687" name="adj"/>
            </a:avLst>
          </a:prstGeom>
          <a:noFill/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tl" dir="5400000" dist="127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8448475" y="1999925"/>
            <a:ext cx="3133200" cy="954000"/>
          </a:xfrm>
          <a:prstGeom prst="roundRect">
            <a:avLst>
              <a:gd fmla="val 31705" name="adj"/>
            </a:avLst>
          </a:pr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宣講期程</a:t>
            </a:r>
            <a:endParaRPr b="1" i="0" sz="40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4475425" y="3346340"/>
            <a:ext cx="3390600" cy="2044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0960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簡報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457200" lvl="0" marL="60960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回饋單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33350" lvl="0" marL="28575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8262500" y="3451000"/>
            <a:ext cx="3520500" cy="2093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全校教師宣講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457200" lvl="0" marL="508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宣講檢核上傳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MC900427207[1]"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44" y="15882"/>
            <a:ext cx="1937902" cy="246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281354" y="3213100"/>
            <a:ext cx="3403600" cy="1757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●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一到九年級上下學期，共18個主題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400075" y="2102525"/>
            <a:ext cx="3131100" cy="851400"/>
          </a:xfrm>
          <a:prstGeom prst="roundRect">
            <a:avLst>
              <a:gd fmla="val 28375" name="adj"/>
            </a:avLst>
          </a:prstGeom>
          <a:solidFill>
            <a:srgbClr val="30BAA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主題規劃</a:t>
            </a:r>
            <a:endParaRPr b="1" i="0" sz="40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7276" y="11919"/>
            <a:ext cx="12191824" cy="343240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zh-TW" sz="6400" u="none" cap="none" strike="noStrike">
                <a:solidFill>
                  <a:srgbClr val="FF66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主題規劃</a:t>
            </a:r>
            <a:r>
              <a:rPr b="1" i="0" lang="zh-TW" sz="6400" u="none" cap="none" strike="noStrik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t/>
            </a:r>
            <a:endParaRPr b="1" i="0" sz="6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900427207[1]"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6" y="11919"/>
            <a:ext cx="1937902" cy="24684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4"/>
          <p:cNvGraphicFramePr/>
          <p:nvPr/>
        </p:nvGraphicFramePr>
        <p:xfrm>
          <a:off x="46188" y="222425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{1325CCC4-DB00-489E-A62D-38BB7C922B6E}</a:tableStyleId>
              </a:tblPr>
              <a:tblGrid>
                <a:gridCol w="1165450"/>
                <a:gridCol w="1215225"/>
                <a:gridCol w="1214000"/>
                <a:gridCol w="1214000"/>
                <a:gridCol w="1214000"/>
                <a:gridCol w="1214000"/>
                <a:gridCol w="1214000"/>
                <a:gridCol w="1214000"/>
                <a:gridCol w="1214000"/>
                <a:gridCol w="1215225"/>
              </a:tblGrid>
              <a:tr h="87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年級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一上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二上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三上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四上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五上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六上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七上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八上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九上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</a:tr>
              <a:tr h="145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主題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身體自主權（身體界限）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性別歧視（性嘲笑、性貶抑）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語言性騷擾（黃色笑話）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熟人性侵害</a:t>
                      </a:r>
                      <a:endParaRPr b="0" i="0" sz="2000" u="none" cap="none" strike="noStrike">
                        <a:solidFill>
                          <a:srgbClr val="0070C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性霸凌-肢體篇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不當追求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性霸凌防治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性別事件與相關法令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000" u="none" cap="none" strike="noStrike">
                          <a:solidFill>
                            <a:srgbClr val="0070C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數位性別暴力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59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年級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一下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二下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三下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四下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五下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六下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七下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八下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九下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</a:tr>
              <a:tr h="160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主題</a:t>
                      </a:r>
                      <a:endParaRPr b="1" sz="2400" u="none" cap="none" strike="noStrike">
                        <a:solidFill>
                          <a:srgbClr val="008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身體自主權（求助管道）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遊戲互動性騷擾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團體生活的性別尊重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陌生人性侵害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性霸凌-關係篇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生對生過度追求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多元性別的尊重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合意性行為(兩小無猜、性侵害)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7030A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性剥削</a:t>
                      </a:r>
                      <a:endParaRPr b="1" sz="2000" u="none" cap="none" strike="noStrike">
                        <a:solidFill>
                          <a:srgbClr val="7030A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pSp>
        <p:nvGrpSpPr>
          <p:cNvPr id="139" name="Google Shape;139;p4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140" name="Google Shape;140;p4"/>
            <p:cNvSpPr/>
            <p:nvPr/>
          </p:nvSpPr>
          <p:spPr>
            <a:xfrm>
              <a:off x="3791743" y="5347083"/>
              <a:ext cx="5833187" cy="1152192"/>
            </a:xfrm>
            <a:custGeom>
              <a:rect b="b" l="l" r="r" t="t"/>
              <a:pathLst>
                <a:path extrusionOk="0" h="1152128" w="583264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rPr b="1" i="0" lang="zh-TW" sz="6400" u="none" cap="none" strike="noStrike">
                  <a:solidFill>
                    <a:srgbClr val="00B05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主題規劃</a:t>
              </a:r>
              <a:endParaRPr b="1" i="0" sz="6400" u="none" cap="none" strike="noStrike">
                <a:solidFill>
                  <a:srgbClr val="00B05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室外, 水, 草, 飛機 的圖片&#10;&#10;自動產生的描述"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zh-TW" sz="6400" u="none" cap="none" strike="noStrik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t/>
            </a:r>
            <a:endParaRPr b="1" i="0" sz="6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900427207[1]" id="149" name="Google Shape;1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4068691" y="138758"/>
            <a:ext cx="4359669" cy="1303839"/>
            <a:chOff x="3687972" y="5346472"/>
            <a:chExt cx="5936958" cy="1152803"/>
          </a:xfrm>
        </p:grpSpPr>
        <p:sp>
          <p:nvSpPr>
            <p:cNvPr id="151" name="Google Shape;151;p5"/>
            <p:cNvSpPr/>
            <p:nvPr/>
          </p:nvSpPr>
          <p:spPr>
            <a:xfrm>
              <a:off x="3791743" y="5347083"/>
              <a:ext cx="5833187" cy="1152192"/>
            </a:xfrm>
            <a:custGeom>
              <a:rect b="b" l="l" r="r" t="t"/>
              <a:pathLst>
                <a:path extrusionOk="0" h="1152128" w="583264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rPr b="1" i="0" lang="zh-TW" sz="6400" u="none" cap="none" strike="noStrike">
                  <a:solidFill>
                    <a:srgbClr val="00B05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教材內容</a:t>
              </a:r>
              <a:endParaRPr b="1" i="0" sz="6400" u="none" cap="none" strike="noStrike">
                <a:solidFill>
                  <a:srgbClr val="00B05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2342944" y="1697221"/>
            <a:ext cx="7887365" cy="5078529"/>
            <a:chOff x="1" y="4607"/>
            <a:chExt cx="7887365" cy="5078529"/>
          </a:xfrm>
        </p:grpSpPr>
        <p:sp>
          <p:nvSpPr>
            <p:cNvPr id="155" name="Google Shape;155;p5"/>
            <p:cNvSpPr/>
            <p:nvPr/>
          </p:nvSpPr>
          <p:spPr>
            <a:xfrm rot="5400000">
              <a:off x="-402055" y="406663"/>
              <a:ext cx="2680370" cy="1876259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1" y="942738"/>
              <a:ext cx="1876259" cy="804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zh-TW" sz="40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簡報</a:t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5400000">
              <a:off x="4010234" y="-2129366"/>
              <a:ext cx="1743157" cy="601110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1876260" y="89702"/>
              <a:ext cx="5926012" cy="1572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9912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"/>
              </a:pPr>
              <a:r>
                <a:rPr b="1" i="0" lang="zh-TW" sz="28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輔諮</a:t>
              </a:r>
              <a:r>
                <a:rPr b="1" i="0" lang="zh-TW" sz="2800" u="none" cap="none" strike="noStrik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中心專輔</a:t>
              </a:r>
              <a:r>
                <a:rPr b="1" i="0" lang="zh-TW" sz="28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人員製作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"/>
              </a:pPr>
              <a:r>
                <a:rPr b="1" i="0" lang="zh-TW" sz="28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案例-分享-分析-討論</a:t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rot="5400000">
              <a:off x="-402055" y="2804822"/>
              <a:ext cx="2680370" cy="1876259"/>
            </a:xfrm>
            <a:prstGeom prst="chevron">
              <a:avLst>
                <a:gd fmla="val 50000" name="adj"/>
              </a:avLst>
            </a:prstGeom>
            <a:solidFill>
              <a:srgbClr val="5999D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1" y="3340897"/>
              <a:ext cx="1876259" cy="804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zh-TW" sz="40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回饋單</a:t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rot="5400000">
              <a:off x="4010692" y="268334"/>
              <a:ext cx="1742241" cy="601110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1876260" y="2487816"/>
              <a:ext cx="5926057" cy="15721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9912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"/>
              </a:pPr>
              <a:r>
                <a:rPr b="1" i="0" lang="zh-TW" sz="28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認知題2題-由</a:t>
              </a:r>
              <a:r>
                <a:rPr b="1" i="0" lang="zh-TW" sz="2800" u="none" cap="none" strike="noStrik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性平輔導團</a:t>
              </a:r>
              <a:r>
                <a:rPr b="1" i="0" lang="zh-TW" sz="28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編擬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"/>
              </a:pPr>
              <a:r>
                <a:rPr b="1" i="0" lang="zh-TW" sz="28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覺察題3題-由</a:t>
              </a:r>
              <a:r>
                <a:rPr b="1" i="0" lang="zh-TW" sz="2800" u="none" cap="none" strike="noStrik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學輔校安科</a:t>
              </a:r>
              <a:r>
                <a:rPr b="1" i="0" lang="zh-TW" sz="28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編擬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室外, 水, 草, 飛機 的圖片&#10;&#10;自動產生的描述" id="167" name="Google Shape;1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zh-TW" sz="6400" u="none" cap="none" strike="noStrik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t/>
            </a:r>
            <a:endParaRPr b="1" i="0" sz="6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900427207[1]" id="169" name="Google Shape;1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6"/>
          <p:cNvGrpSpPr/>
          <p:nvPr/>
        </p:nvGrpSpPr>
        <p:grpSpPr>
          <a:xfrm>
            <a:off x="3978775" y="211065"/>
            <a:ext cx="4359669" cy="1303839"/>
            <a:chOff x="3687972" y="5346472"/>
            <a:chExt cx="5936958" cy="1152803"/>
          </a:xfrm>
        </p:grpSpPr>
        <p:sp>
          <p:nvSpPr>
            <p:cNvPr id="171" name="Google Shape;171;p6"/>
            <p:cNvSpPr/>
            <p:nvPr/>
          </p:nvSpPr>
          <p:spPr>
            <a:xfrm>
              <a:off x="3791743" y="5347083"/>
              <a:ext cx="5833187" cy="1152192"/>
            </a:xfrm>
            <a:custGeom>
              <a:rect b="b" l="l" r="r" t="t"/>
              <a:pathLst>
                <a:path extrusionOk="0" h="1152128" w="583264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rPr b="1" i="0" lang="zh-TW" sz="6400" u="none" cap="none" strike="noStrike">
                  <a:solidFill>
                    <a:srgbClr val="00B05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宣講期程</a:t>
              </a:r>
              <a:endParaRPr b="1" i="0" sz="6400" u="none" cap="none" strike="noStrike">
                <a:solidFill>
                  <a:srgbClr val="00B05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>
            <a:off x="904358" y="1856837"/>
            <a:ext cx="11298975" cy="4388515"/>
            <a:chOff x="-614025" y="0"/>
            <a:chExt cx="11298975" cy="4388515"/>
          </a:xfrm>
        </p:grpSpPr>
        <p:sp>
          <p:nvSpPr>
            <p:cNvPr id="175" name="Google Shape;175;p6"/>
            <p:cNvSpPr/>
            <p:nvPr/>
          </p:nvSpPr>
          <p:spPr>
            <a:xfrm>
              <a:off x="-614025" y="0"/>
              <a:ext cx="10052634" cy="1101145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-581774" y="32251"/>
              <a:ext cx="8369436" cy="1036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zh-TW" sz="3200" u="sng" cap="none" strike="noStrike">
                  <a:solidFill>
                    <a:srgbClr val="FFFF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111年2月11日（開學前）</a:t>
              </a:r>
              <a:r>
                <a:rPr b="0" i="0" lang="zh-TW" sz="32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進行全校教師宣講。</a:t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21636" y="1215567"/>
              <a:ext cx="10052634" cy="1935067"/>
            </a:xfrm>
            <a:prstGeom prst="roundRect">
              <a:avLst>
                <a:gd fmla="val 10000" name="adj"/>
              </a:avLst>
            </a:prstGeom>
            <a:solidFill>
              <a:srgbClr val="C47F6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178312" y="1272243"/>
              <a:ext cx="8021268" cy="1821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zh-TW" sz="32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宣講後成果回報，請依學輔校安科相關規定辦理(南市教安(一)字第1110088061號函)   2月25日前至</a:t>
              </a:r>
              <a:r>
                <a:rPr b="1" i="0" lang="zh-TW" sz="3200" u="none" cap="none" strike="noStrike">
                  <a:solidFill>
                    <a:srgbClr val="FFFF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15172號</a:t>
              </a:r>
              <a:r>
                <a:rPr b="0" i="0" lang="zh-TW" sz="32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填報系統上傳</a:t>
              </a:r>
              <a:r>
                <a:rPr b="1" i="0" lang="zh-TW" sz="3200" u="none" cap="none" strike="noStrike">
                  <a:solidFill>
                    <a:srgbClr val="FFFF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檢核表</a:t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118853" y="3251587"/>
              <a:ext cx="9566097" cy="1136928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1152152" y="3284886"/>
              <a:ext cx="7674315" cy="107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zh-TW" sz="32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簡報及回饋單pdf檔下載網址：輔諮中心首頁。</a:t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790013" y="1022425"/>
              <a:ext cx="876364" cy="87636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7D5CB">
                <a:alpha val="89803"/>
              </a:srgbClr>
            </a:solidFill>
            <a:ln cap="flat" cmpd="sng" w="25400">
              <a:solidFill>
                <a:srgbClr val="F7D5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7987195" y="1022425"/>
              <a:ext cx="482000" cy="659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8543961" y="2586400"/>
              <a:ext cx="876364" cy="87636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FDFDF">
                <a:alpha val="89803"/>
              </a:srgbClr>
            </a:solidFill>
            <a:ln cap="flat" cmpd="sng" w="25400">
              <a:solidFill>
                <a:srgbClr val="DFDFD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8741143" y="2586400"/>
              <a:ext cx="482000" cy="659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6" y="0"/>
            <a:ext cx="12184724" cy="6833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51418"/>
            <a:ext cx="5702022" cy="56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6587046" y="3743825"/>
            <a:ext cx="3895725" cy="1487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-344846" lvl="0" marL="34484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F32"/>
              </a:buClr>
              <a:buSzPts val="1650"/>
              <a:buFont typeface="Arial"/>
              <a:buNone/>
            </a:pPr>
            <a:r>
              <a:rPr b="1" i="0" lang="zh-TW" sz="6600" u="none" cap="none" strike="noStrike">
                <a:solidFill>
                  <a:srgbClr val="EB3F3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感謝聆聽</a:t>
            </a:r>
            <a:endParaRPr b="0" i="0" sz="14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YJ</dc:creator>
</cp:coreProperties>
</file>