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69" r:id="rId6"/>
    <p:sldId id="268" r:id="rId7"/>
    <p:sldId id="276" r:id="rId8"/>
    <p:sldId id="259" r:id="rId9"/>
    <p:sldId id="277" r:id="rId10"/>
    <p:sldId id="278" r:id="rId11"/>
    <p:sldId id="279" r:id="rId12"/>
    <p:sldId id="280" r:id="rId13"/>
    <p:sldId id="275" r:id="rId14"/>
    <p:sldId id="270" r:id="rId15"/>
    <p:sldId id="271" r:id="rId16"/>
    <p:sldId id="274" r:id="rId17"/>
    <p:sldId id="272" r:id="rId18"/>
    <p:sldId id="273" r:id="rId19"/>
    <p:sldId id="266" r:id="rId20"/>
    <p:sldId id="260" r:id="rId21"/>
    <p:sldId id="261" r:id="rId22"/>
    <p:sldId id="262" r:id="rId23"/>
    <p:sldId id="263" r:id="rId24"/>
    <p:sldId id="264" r:id="rId25"/>
    <p:sldId id="267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2FBB-09ED-4CB2-81B5-2936D6B6DE7F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C61B-D5F2-447F-9970-C4FE459FE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48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9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3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629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標題投影片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Google Shape;30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32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3" name="Google Shape;33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4" name="Google Shape;34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6" name="Google Shape;36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7" name="Google Shape;37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8" name="Google Shape;38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3394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443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779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923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694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446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81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2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512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4085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BFE4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BFE4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BFE47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10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1922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BFE4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BFE4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18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9615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091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232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26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3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1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80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6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7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E16A-ABDC-4801-87A0-ACC09098F4EB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C1E3EF-18BD-4125-9B44-D2E5BF9F066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9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5676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document/d/1LFRC0jgMgpC94L-rKkZgnMq2tSdbnuxw/edit?usp=sharing&amp;ouid=108874930712296088869&amp;rtpof=true&amp;sd=tru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icrt.com.tw/news_lunchbox.php?&amp;mlevel1=7&amp;mlevel2=9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4445" y="360485"/>
            <a:ext cx="1119260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7200" spc="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歡迎蒞臨 </a:t>
            </a:r>
            <a:endParaRPr lang="en-US" altLang="zh-TW" sz="7200" spc="6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138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502</a:t>
            </a:r>
            <a:r>
              <a:rPr lang="zh-TW" altLang="en-US" sz="138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班親會</a:t>
            </a:r>
          </a:p>
        </p:txBody>
      </p:sp>
    </p:spTree>
    <p:extLst>
      <p:ext uri="{BB962C8B-B14F-4D97-AF65-F5344CB8AC3E}">
        <p14:creationId xmlns:p14="http://schemas.microsoft.com/office/powerpoint/2010/main" val="261449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1A45ED-00D5-4ED5-8AFD-1283B349085A}"/>
              </a:ext>
            </a:extLst>
          </p:cNvPr>
          <p:cNvSpPr/>
          <p:nvPr/>
        </p:nvSpPr>
        <p:spPr>
          <a:xfrm>
            <a:off x="502003" y="350688"/>
            <a:ext cx="3122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多媒體製作初探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307" y="1371600"/>
            <a:ext cx="1047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學習基本攝影技術，並融入其他科目中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國語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觀察並寫作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/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資訊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平面影像處理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endParaRPr lang="zh-TW" altLang="en-US" sz="24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3" y="2190552"/>
            <a:ext cx="6553768" cy="3322608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057899" y="2680991"/>
            <a:ext cx="5524501" cy="3912786"/>
            <a:chOff x="6200774" y="2000429"/>
            <a:chExt cx="4676775" cy="350758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774" y="2000429"/>
              <a:ext cx="4676775" cy="350758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478" y="4679688"/>
              <a:ext cx="2217071" cy="828322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502003" y="5504926"/>
            <a:ext cx="466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實施時間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 彈性課程、綜合課程。</a:t>
            </a:r>
          </a:p>
        </p:txBody>
      </p:sp>
    </p:spTree>
    <p:extLst>
      <p:ext uri="{BB962C8B-B14F-4D97-AF65-F5344CB8AC3E}">
        <p14:creationId xmlns:p14="http://schemas.microsoft.com/office/powerpoint/2010/main" val="48610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1A45ED-00D5-4ED5-8AFD-1283B349085A}"/>
              </a:ext>
            </a:extLst>
          </p:cNvPr>
          <p:cNvSpPr/>
          <p:nvPr/>
        </p:nvSpPr>
        <p:spPr>
          <a:xfrm>
            <a:off x="502003" y="350688"/>
            <a:ext cx="3122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多媒體製作初探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38200" y="1847850"/>
            <a:ext cx="1104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階段性目標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五年級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照片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):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觀察、描述、撰寫、操作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拍攝及線上繳交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。</a:t>
            </a:r>
            <a:endParaRPr lang="en-US" altLang="zh-TW" sz="28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六年級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影片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):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邏輯架構、長篇撰寫、組織分工、拍攝、演出、剪輯。</a:t>
            </a:r>
          </a:p>
        </p:txBody>
      </p:sp>
    </p:spTree>
    <p:extLst>
      <p:ext uri="{BB962C8B-B14F-4D97-AF65-F5344CB8AC3E}">
        <p14:creationId xmlns:p14="http://schemas.microsoft.com/office/powerpoint/2010/main" val="125760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1A45ED-00D5-4ED5-8AFD-1283B349085A}"/>
              </a:ext>
            </a:extLst>
          </p:cNvPr>
          <p:cNvSpPr/>
          <p:nvPr/>
        </p:nvSpPr>
        <p:spPr>
          <a:xfrm>
            <a:off x="502003" y="350688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班級經營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669671-1713-43A0-A61E-0F542DA2A6A3}"/>
              </a:ext>
            </a:extLst>
          </p:cNvPr>
          <p:cNvSpPr/>
          <p:nvPr/>
        </p:nvSpPr>
        <p:spPr>
          <a:xfrm>
            <a:off x="2510533" y="2053524"/>
            <a:ext cx="7348487" cy="1962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培養學生個人能力及班級向心力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1.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幹部精簡化，實施出公差制度。</a:t>
            </a:r>
            <a:endParaRPr lang="en-US" altLang="zh-TW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2.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週期性更替工作，班級事務人人有責。</a:t>
            </a:r>
          </a:p>
        </p:txBody>
      </p:sp>
    </p:spTree>
    <p:extLst>
      <p:ext uri="{BB962C8B-B14F-4D97-AF65-F5344CB8AC3E}">
        <p14:creationId xmlns:p14="http://schemas.microsoft.com/office/powerpoint/2010/main" val="273244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3" y="350688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學生獎勵制度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6014" y="1974560"/>
            <a:ext cx="1091837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為班級服務或表現優良給予蓋章於聯絡簿，可累積兌換獎勵。</a:t>
            </a:r>
            <a:endParaRPr lang="en-US" altLang="zh-TW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endParaRPr lang="en-US" altLang="zh-TW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獎勵原則</a:t>
            </a:r>
            <a:r>
              <a:rPr lang="zh-TW" altLang="en-US" sz="2800" spc="3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不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給予食物、禮物等物質獎勵。</a:t>
            </a:r>
            <a:endParaRPr lang="en-US" altLang="zh-TW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以</a:t>
            </a:r>
            <a:r>
              <a:rPr lang="zh-TW" altLang="en-US" sz="2800" spc="3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榮譽感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、</a:t>
            </a:r>
            <a:r>
              <a:rPr lang="zh-TW" altLang="en-US" sz="2800" spc="3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學生自主權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為獎勵項目。</a:t>
            </a:r>
          </a:p>
        </p:txBody>
      </p:sp>
    </p:spTree>
    <p:extLst>
      <p:ext uri="{BB962C8B-B14F-4D97-AF65-F5344CB8AC3E}">
        <p14:creationId xmlns:p14="http://schemas.microsoft.com/office/powerpoint/2010/main" val="220432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3" y="350688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學生獎勵制度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6391" y="1391195"/>
            <a:ext cx="9324989" cy="454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1.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午餐時間點歌。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(3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個章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2.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午餐自己打飯。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(5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個章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3.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自己選掃地工作。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(10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個章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4.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自己選座位。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(20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個章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5.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午餐時間選影片 。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(4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章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 </a:t>
            </a:r>
            <a:r>
              <a: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學生提案投票</a:t>
            </a:r>
            <a:r>
              <a: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endParaRPr lang="en-US" altLang="zh-TW" sz="2000" spc="300" dirty="0">
              <a:solidFill>
                <a:srgbClr val="FF0000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6.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可以帶玩具到學校，但上課不能玩。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(6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個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章</a:t>
            </a:r>
            <a:r>
              <a:rPr lang="en-US" altLang="zh-TW" sz="20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r>
              <a:rPr lang="zh-TW" altLang="en-US" sz="20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學生提案投票</a:t>
            </a:r>
            <a:r>
              <a: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endParaRPr lang="en-US" altLang="zh-TW" sz="2000" spc="300" dirty="0">
              <a:solidFill>
                <a:srgbClr val="FF0000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06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003" y="350688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成績計算方式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4081" y="1681255"/>
            <a:ext cx="3145413" cy="2906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期中段考</a:t>
            </a:r>
            <a:r>
              <a:rPr lang="en-US" altLang="zh-TW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:25%</a:t>
            </a:r>
          </a:p>
          <a:p>
            <a:pPr>
              <a:lnSpc>
                <a:spcPct val="200000"/>
              </a:lnSpc>
            </a:pPr>
            <a:r>
              <a:rPr lang="zh-TW" altLang="en-US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期末段考</a:t>
            </a:r>
            <a:r>
              <a:rPr lang="en-US" altLang="zh-TW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:25%</a:t>
            </a:r>
          </a:p>
          <a:p>
            <a:pPr>
              <a:lnSpc>
                <a:spcPct val="200000"/>
              </a:lnSpc>
            </a:pPr>
            <a:r>
              <a:rPr lang="zh-TW" altLang="en-US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平時成績</a:t>
            </a:r>
            <a:r>
              <a:rPr lang="en-US" altLang="zh-TW" sz="32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:50%</a:t>
            </a:r>
            <a:endParaRPr lang="zh-TW" altLang="en-US" sz="32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45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3" y="350688"/>
            <a:ext cx="3122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 smtClean="0">
                <a:latin typeface="源石黑體 B" panose="020B0800000000000000" pitchFamily="34" charset="-120"/>
                <a:ea typeface="源石黑體 B" panose="020B0800000000000000" pitchFamily="34" charset="-120"/>
              </a:rPr>
              <a:t>已使用班費明細</a:t>
            </a:r>
            <a:r>
              <a:rPr lang="en-US" altLang="zh-TW" sz="2800" spc="300" dirty="0" smtClean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6967" y="1435072"/>
            <a:ext cx="5649681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粉筆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288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黑板擦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68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時鐘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199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海報紙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111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美工刀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27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16648" y="1435072"/>
            <a:ext cx="28868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白板擦 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24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膠帶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15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白板 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104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籃子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25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資料袋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49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共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1705</a:t>
            </a:r>
            <a:endParaRPr lang="zh-TW" altLang="en-US" sz="2800" spc="300" dirty="0">
              <a:solidFill>
                <a:prstClr val="black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2032" y="1441741"/>
            <a:ext cx="6096000" cy="3894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訂書機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61</a:t>
            </a: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影印紙</a:t>
            </a:r>
            <a:r>
              <a:rPr lang="en-US" altLang="zh-TW" sz="28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135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膠水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10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墨水 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520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膠帶台</a:t>
            </a:r>
            <a:r>
              <a:rPr lang="en-US" altLang="zh-TW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69</a:t>
            </a:r>
            <a: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/>
            </a:r>
            <a:br>
              <a:rPr lang="zh-TW" altLang="en-US" sz="2800" dirty="0">
                <a:solidFill>
                  <a:prstClr val="black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</a:br>
            <a:endParaRPr lang="zh-TW" altLang="en-US" sz="28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23392" y="5497194"/>
            <a:ext cx="720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spc="300" dirty="0" smtClean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預計每人收</a:t>
            </a:r>
            <a:r>
              <a:rPr lang="en-US" altLang="zh-TW" sz="2000" spc="300" dirty="0" smtClean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500</a:t>
            </a:r>
            <a:r>
              <a:rPr lang="zh-TW" altLang="en-US" sz="2000" spc="300" dirty="0" smtClean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元，有餘額將會持續延用至下學期。</a:t>
            </a:r>
            <a:endParaRPr lang="zh-TW" altLang="en-US" sz="2000" spc="300" dirty="0">
              <a:solidFill>
                <a:srgbClr val="FF0000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06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1773" y="2742196"/>
            <a:ext cx="6394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spc="6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提案</a:t>
            </a:r>
            <a:r>
              <a:rPr lang="en-US" altLang="zh-TW" sz="4800" spc="6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r>
              <a:rPr lang="zh-TW" altLang="en-US" sz="4800" spc="6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是否製作班服</a:t>
            </a:r>
            <a:r>
              <a:rPr lang="en-US" altLang="zh-TW" sz="4800" spc="6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?</a:t>
            </a:r>
            <a:endParaRPr lang="zh-TW" altLang="en-US" sz="4800" spc="6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5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003" y="350688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班級資訊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82" y="2028825"/>
            <a:ext cx="6744778" cy="39742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6250"/>
          <a:stretch/>
        </p:blipFill>
        <p:spPr>
          <a:xfrm>
            <a:off x="1031791" y="1228725"/>
            <a:ext cx="2707144" cy="543194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770352" y="5248275"/>
            <a:ext cx="1230023" cy="11906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20690185">
            <a:off x="2735176" y="5169495"/>
            <a:ext cx="2007518" cy="694001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8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4" y="0"/>
            <a:ext cx="10554054" cy="66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6185" y="193431"/>
            <a:ext cx="332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活動流程</a:t>
            </a:r>
            <a:r>
              <a:rPr lang="en-US" altLang="zh-TW" sz="28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endParaRPr lang="zh-TW" altLang="en-US" sz="28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70739" y="1172308"/>
            <a:ext cx="65561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6:30-6:35</a:t>
            </a:r>
            <a:r>
              <a:rPr lang="zh-TW" altLang="en-US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 報到</a:t>
            </a:r>
            <a:endParaRPr lang="en-US" altLang="zh-TW" sz="36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6:35-7:00</a:t>
            </a:r>
            <a:r>
              <a:rPr lang="zh-TW" altLang="en-US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 校務工作報告</a:t>
            </a:r>
            <a:endParaRPr lang="en-US" altLang="zh-TW" sz="36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7:00-7:10</a:t>
            </a:r>
            <a:r>
              <a:rPr lang="zh-TW" altLang="en-US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 科任老師介紹</a:t>
            </a:r>
            <a:endParaRPr lang="en-US" altLang="zh-TW" sz="36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7:10-8:00 </a:t>
            </a:r>
            <a:r>
              <a:rPr lang="zh-TW" altLang="en-US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親師溝通時間</a:t>
            </a:r>
            <a:endParaRPr lang="en-US" altLang="zh-TW" sz="36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8:00~</a:t>
            </a:r>
            <a:r>
              <a:rPr lang="zh-TW" altLang="en-US" sz="36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          散場</a:t>
            </a:r>
          </a:p>
        </p:txBody>
      </p:sp>
    </p:spTree>
    <p:extLst>
      <p:ext uri="{BB962C8B-B14F-4D97-AF65-F5344CB8AC3E}">
        <p14:creationId xmlns:p14="http://schemas.microsoft.com/office/powerpoint/2010/main" val="205605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4" y="0"/>
            <a:ext cx="9536490" cy="67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7" y="329203"/>
            <a:ext cx="10406366" cy="63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7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53" y="227189"/>
            <a:ext cx="9542347" cy="64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4" y="280526"/>
            <a:ext cx="9307594" cy="64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78" y="2209799"/>
            <a:ext cx="3429000" cy="3429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2003" y="350688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聯絡資訊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33303" y="1350813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Line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帳號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6826" y="1874033"/>
            <a:ext cx="3754554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學校分機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06-2223369</a:t>
            </a: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轉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502</a:t>
            </a:r>
          </a:p>
          <a:p>
            <a:pPr>
              <a:lnSpc>
                <a:spcPct val="150000"/>
              </a:lnSpc>
            </a:pPr>
            <a:endParaRPr lang="en-US" altLang="zh-TW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手機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0938522720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05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6185" y="193431"/>
            <a:ext cx="332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班級科任</a:t>
            </a:r>
            <a:r>
              <a:rPr lang="en-US" altLang="zh-TW" sz="28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endParaRPr lang="zh-TW" altLang="en-US" sz="28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98785" y="1691052"/>
            <a:ext cx="7233137" cy="4445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自然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李俊宏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社會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施博文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體育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葉俊孝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英語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林佑儒、張美陽、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        李佳雯、高悅雯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90340" y="1691052"/>
            <a:ext cx="3367626" cy="29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資訊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林珈萱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台語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黃熒喬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音樂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陳虹燕</a:t>
            </a:r>
            <a:endParaRPr lang="en-US" altLang="zh-TW" sz="3200" spc="3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美勞</a:t>
            </a:r>
            <a:r>
              <a:rPr lang="en-US" altLang="zh-TW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:</a:t>
            </a:r>
            <a:r>
              <a:rPr lang="zh-TW" altLang="en-US" sz="3200" spc="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張家綺</a:t>
            </a:r>
          </a:p>
        </p:txBody>
      </p:sp>
    </p:spTree>
    <p:extLst>
      <p:ext uri="{BB962C8B-B14F-4D97-AF65-F5344CB8AC3E}">
        <p14:creationId xmlns:p14="http://schemas.microsoft.com/office/powerpoint/2010/main" val="259886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" y="47580"/>
            <a:ext cx="12192000" cy="64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/>
              <a:t>五上 [英語課] 上課重點:                   </a:t>
            </a:r>
            <a:endParaRPr b="1">
              <a:solidFill>
                <a:schemeClr val="lt1"/>
              </a:solidFill>
            </a:endParaRPr>
          </a:p>
        </p:txBody>
      </p:sp>
      <p:graphicFrame>
        <p:nvGraphicFramePr>
          <p:cNvPr id="184" name="Google Shape;184;p4"/>
          <p:cNvGraphicFramePr/>
          <p:nvPr/>
        </p:nvGraphicFramePr>
        <p:xfrm>
          <a:off x="396307" y="5396275"/>
          <a:ext cx="11502025" cy="14617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Class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上課表現      </a:t>
                      </a:r>
                      <a:r>
                        <a:rPr lang="en-US" sz="2400" b="1">
                          <a:solidFill>
                            <a:schemeClr val="lt1"/>
                          </a:solidFill>
                        </a:rPr>
                        <a:t>(多元評量20%作業15%實踐(平時表現)15%)</a:t>
                      </a:r>
                      <a:endParaRPr sz="24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</a:t>
                      </a:r>
                      <a:r>
                        <a:rPr lang="en-US" sz="2400" b="1" baseline="30000"/>
                        <a:t>st</a:t>
                      </a:r>
                      <a:r>
                        <a:rPr lang="en-US" sz="2400" b="1"/>
                        <a:t> Test 第一次成績考查 (Written Test 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筆試</a:t>
                      </a:r>
                      <a:r>
                        <a:rPr lang="en-US" sz="1800" b="1">
                          <a:solidFill>
                            <a:srgbClr val="0070C0"/>
                          </a:solidFill>
                        </a:rPr>
                        <a:t>)</a:t>
                      </a:r>
                      <a:endParaRPr sz="18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25%</a:t>
                      </a:r>
                      <a:endParaRPr sz="24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</a:t>
                      </a:r>
                      <a:r>
                        <a:rPr lang="en-US" sz="2400" b="1" baseline="30000"/>
                        <a:t>nd</a:t>
                      </a:r>
                      <a:r>
                        <a:rPr lang="en-US" sz="2400" b="1"/>
                        <a:t> Test 第二次成績考查 (Written Test 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筆試)</a:t>
                      </a:r>
                      <a:endParaRPr sz="24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25%</a:t>
                      </a:r>
                      <a:endParaRPr sz="24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5" name="Google Shape;185;p4"/>
          <p:cNvGraphicFramePr/>
          <p:nvPr/>
        </p:nvGraphicFramePr>
        <p:xfrm>
          <a:off x="396306" y="4661210"/>
          <a:ext cx="11502050" cy="735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0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英語學期成績評定方式 Grading 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" name="Google Shape;186;p4"/>
          <p:cNvGraphicFramePr/>
          <p:nvPr/>
        </p:nvGraphicFramePr>
        <p:xfrm>
          <a:off x="391166" y="852528"/>
          <a:ext cx="11502000" cy="3652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/>
                        <a:t>課   本</a:t>
                      </a:r>
                      <a:endParaRPr sz="4000" i="0"/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/>
                        <a:t>補                充</a:t>
                      </a:r>
                      <a:endParaRPr sz="4000" i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Dino 7</a:t>
                      </a:r>
                      <a:endParaRPr sz="2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閱讀: 布可星球英語繪本-高年級 </a:t>
                      </a:r>
                      <a:endParaRPr sz="2800"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Trebuchet MS"/>
                        <a:buNone/>
                      </a:pPr>
                      <a:r>
                        <a:rPr lang="en-US" sz="600" b="1" u="sng">
                          <a:solidFill>
                            <a:schemeClr val="hlink"/>
                          </a:solidFill>
                          <a:hlinkClick r:id="rId3"/>
                        </a:rPr>
                        <a:t>https://docs.google.com/document/d/1LFRC0jgMgpC94L-rKkZgnMq2tSdbnuxw/edit?usp=sharing&amp;ouid=108874930712296088869&amp;rtpof=true&amp;sd=true</a:t>
                      </a:r>
                      <a:endParaRPr sz="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聽力: ICRT News for Kids  </a:t>
                      </a:r>
                      <a:r>
                        <a:rPr lang="en-US" sz="600" b="1" u="sng">
                          <a:solidFill>
                            <a:schemeClr val="hlink"/>
                          </a:solidFill>
                          <a:hlinkClick r:id="rId4"/>
                        </a:rPr>
                        <a:t>https://www.icrt.com.tw/news_lunchbox.php?&amp;mlevel1=7&amp;mlevel2=96</a:t>
                      </a:r>
                      <a:endParaRPr sz="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rebuchet MS"/>
                        <a:buNone/>
                      </a:pPr>
                      <a:r>
                        <a:rPr lang="en-US" sz="2800" b="1"/>
                        <a:t>情意:英語歌曲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7" name="Google Shape;18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8567" y="3199485"/>
            <a:ext cx="2743621" cy="108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9079" y="3036073"/>
            <a:ext cx="2763884" cy="13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7">
            <a:alphaModFix/>
          </a:blip>
          <a:srcRect l="21452" t="35953" r="68151" b="38978"/>
          <a:stretch/>
        </p:blipFill>
        <p:spPr>
          <a:xfrm>
            <a:off x="644550" y="2143325"/>
            <a:ext cx="2008402" cy="24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8800" y="2937173"/>
            <a:ext cx="2110773" cy="1415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9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4"/>
            <a:ext cx="12192000" cy="68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8411" r="3804" b="16206"/>
          <a:stretch/>
        </p:blipFill>
        <p:spPr>
          <a:xfrm>
            <a:off x="-485776" y="-525682"/>
            <a:ext cx="12973051" cy="83439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46210" y="364881"/>
            <a:ext cx="332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導師介紹</a:t>
            </a:r>
            <a:r>
              <a:rPr lang="en-US" altLang="zh-TW" sz="28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040743" y="885942"/>
            <a:ext cx="7687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經歷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曾任 協進國小 實習教師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曾任 安慶國小 導師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/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體育科任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曾任 通興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/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復興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/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東光國小 社團教師 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曾任 私人訓練班羽球教練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現任協進國小導師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/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社團教師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600593" y="716651"/>
            <a:ext cx="1787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導</a:t>
            </a:r>
            <a:endParaRPr lang="en-US" altLang="zh-TW" sz="32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師</a:t>
            </a:r>
            <a:endParaRPr lang="en-US" altLang="zh-TW" sz="32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32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chemeClr val="bg1"/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薛</a:t>
            </a:r>
            <a:endParaRPr lang="en-US" altLang="zh-TW" sz="3600" dirty="0">
              <a:solidFill>
                <a:schemeClr val="bg1"/>
              </a:solidFill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chemeClr val="bg1"/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琮</a:t>
            </a:r>
            <a:endParaRPr lang="en-US" altLang="zh-TW" sz="3600" dirty="0">
              <a:solidFill>
                <a:schemeClr val="bg1"/>
              </a:solidFill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chemeClr val="bg1"/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翰</a:t>
            </a:r>
          </a:p>
        </p:txBody>
      </p:sp>
      <p:sp>
        <p:nvSpPr>
          <p:cNvPr id="6" name="矩形 5"/>
          <p:cNvSpPr/>
          <p:nvPr/>
        </p:nvSpPr>
        <p:spPr>
          <a:xfrm>
            <a:off x="826020" y="991974"/>
            <a:ext cx="6096000" cy="22027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學歷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國立台南大學 教育學系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(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協進國小畢業校友</a:t>
            </a:r>
            <a:r>
              <a:rPr lang="en-US" altLang="zh-TW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)</a:t>
            </a:r>
            <a:r>
              <a:rPr lang="zh-TW" altLang="en-US" sz="24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 </a:t>
            </a:r>
            <a:endParaRPr lang="en-US" altLang="zh-TW" sz="2400" spc="300" dirty="0">
              <a:solidFill>
                <a:schemeClr val="bg1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6020" y="5194567"/>
            <a:ext cx="43636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相關證照</a:t>
            </a:r>
            <a:r>
              <a:rPr lang="en-US" altLang="zh-TW" sz="20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zh-TW" altLang="en-US" sz="20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國民小學教師證</a:t>
            </a:r>
            <a:r>
              <a:rPr lang="en-US" altLang="zh-TW" sz="20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/C</a:t>
            </a:r>
            <a:r>
              <a:rPr lang="zh-TW" altLang="en-US" sz="2000" spc="300" dirty="0">
                <a:solidFill>
                  <a:schemeClr val="bg1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級羽球教練證</a:t>
            </a:r>
          </a:p>
        </p:txBody>
      </p:sp>
    </p:spTree>
    <p:extLst>
      <p:ext uri="{BB962C8B-B14F-4D97-AF65-F5344CB8AC3E}">
        <p14:creationId xmlns:p14="http://schemas.microsoft.com/office/powerpoint/2010/main" val="251443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1454" y="1547336"/>
            <a:ext cx="106562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多元發展</a:t>
            </a:r>
            <a:r>
              <a:rPr lang="en-US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運用自身或他人經歷，鼓勵學生不侷限自我，勇於探索，相信自己不只能在一個領域發揮，而是能多項發展，或是跨領域結合。</a:t>
            </a:r>
            <a:endParaRPr lang="en-US" altLang="zh-TW" sz="2400" kern="1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400" kern="1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責任心</a:t>
            </a:r>
            <a:r>
              <a:rPr lang="en-US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訓練學生為自己負責，承擔後果，不怕犯錯，從錯誤的經驗中學習，親身體驗勝過講大道理。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1A45ED-00D5-4ED5-8AFD-1283B349085A}"/>
              </a:ext>
            </a:extLst>
          </p:cNvPr>
          <p:cNvSpPr/>
          <p:nvPr/>
        </p:nvSpPr>
        <p:spPr>
          <a:xfrm>
            <a:off x="502003" y="350688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教學理念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08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1A45ED-00D5-4ED5-8AFD-1283B349085A}"/>
              </a:ext>
            </a:extLst>
          </p:cNvPr>
          <p:cNvSpPr/>
          <p:nvPr/>
        </p:nvSpPr>
        <p:spPr>
          <a:xfrm>
            <a:off x="502003" y="350688"/>
            <a:ext cx="232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運動日實施</a:t>
            </a:r>
            <a:r>
              <a:rPr lang="en-US" altLang="zh-TW" sz="2800" spc="3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endParaRPr lang="zh-TW" altLang="en-US" sz="2800" spc="3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8432" y="1218645"/>
            <a:ext cx="7247794" cy="114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培養運動習慣，維持身體健康，同時搭配團康遊戲，提升班級凝聚力、促進人際關係溝通。</a:t>
            </a:r>
            <a:endParaRPr lang="en-US" altLang="zh-TW" sz="2400" dirty="0">
              <a:latin typeface="源石黑體 B" panose="020B0800000000000000" pitchFamily="34" charset="-120"/>
              <a:ea typeface="源石黑體 B" panose="020B08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0" y="2844510"/>
            <a:ext cx="4188619" cy="23570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2" y="2856878"/>
            <a:ext cx="4144658" cy="23322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8021" t="9814" r="40545" b="10185"/>
          <a:stretch/>
        </p:blipFill>
        <p:spPr>
          <a:xfrm>
            <a:off x="9607903" y="1978532"/>
            <a:ext cx="2132340" cy="44767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2003" y="5405331"/>
            <a:ext cx="5824030" cy="586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實施時間</a:t>
            </a:r>
            <a:r>
              <a:rPr lang="en-US" altLang="zh-TW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:</a:t>
            </a:r>
            <a:r>
              <a:rPr lang="zh-TW" altLang="en-US" sz="2400" dirty="0">
                <a:latin typeface="源石黑體 B" panose="020B0800000000000000" pitchFamily="34" charset="-120"/>
                <a:ea typeface="源石黑體 B" panose="020B0800000000000000" pitchFamily="34" charset="-120"/>
              </a:rPr>
              <a:t>早自修、彈性課程、綜合課程。</a:t>
            </a:r>
          </a:p>
        </p:txBody>
      </p:sp>
    </p:spTree>
    <p:extLst>
      <p:ext uri="{BB962C8B-B14F-4D97-AF65-F5344CB8AC3E}">
        <p14:creationId xmlns:p14="http://schemas.microsoft.com/office/powerpoint/2010/main" val="25233046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3823</TotalTime>
  <Words>661</Words>
  <Application>Microsoft Office PowerPoint</Application>
  <PresentationFormat>寬螢幕</PresentationFormat>
  <Paragraphs>109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Noto Sans Symbols</vt:lpstr>
      <vt:lpstr>Senty Golden Bell 新蒂金钟体</vt:lpstr>
      <vt:lpstr>新細明體</vt:lpstr>
      <vt:lpstr>源石黑體 B</vt:lpstr>
      <vt:lpstr>源石黑體 H</vt:lpstr>
      <vt:lpstr>Arial</vt:lpstr>
      <vt:lpstr>Calibri</vt:lpstr>
      <vt:lpstr>Gill Sans MT</vt:lpstr>
      <vt:lpstr>Trebuchet MS</vt:lpstr>
      <vt:lpstr>Gallery</vt:lpstr>
      <vt:lpstr>多面向</vt:lpstr>
      <vt:lpstr>PowerPoint 簡報</vt:lpstr>
      <vt:lpstr>PowerPoint 簡報</vt:lpstr>
      <vt:lpstr>PowerPoint 簡報</vt:lpstr>
      <vt:lpstr>五上 [英語課] 上課重點:              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</cp:revision>
  <dcterms:created xsi:type="dcterms:W3CDTF">2022-09-09T08:36:44Z</dcterms:created>
  <dcterms:modified xsi:type="dcterms:W3CDTF">2022-09-17T06:30:49Z</dcterms:modified>
</cp:coreProperties>
</file>