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4" r:id="rId2"/>
  </p:sldMasterIdLst>
  <p:notesMasterIdLst>
    <p:notesMasterId r:id="rId15"/>
  </p:notesMasterIdLst>
  <p:sldIdLst>
    <p:sldId id="256" r:id="rId3"/>
    <p:sldId id="265" r:id="rId4"/>
    <p:sldId id="266" r:id="rId5"/>
    <p:sldId id="271" r:id="rId6"/>
    <p:sldId id="272" r:id="rId7"/>
    <p:sldId id="274" r:id="rId8"/>
    <p:sldId id="275" r:id="rId9"/>
    <p:sldId id="278" r:id="rId10"/>
    <p:sldId id="267" r:id="rId11"/>
    <p:sldId id="279" r:id="rId12"/>
    <p:sldId id="27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56ED1-30ED-43D3-97A2-530047FFA220}" type="datetimeFigureOut">
              <a:rPr lang="zh-TW" altLang="en-US" smtClean="0"/>
              <a:t>2024/2/24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70FD-F43E-47DE-B737-EC709CCE2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38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970FD-F43E-47DE-B737-EC709CCE2EA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74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970FD-F43E-47DE-B737-EC709CCE2EA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07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0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96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8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97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0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5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79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573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46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46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91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21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77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3280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236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7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0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5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2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6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112-30a243ad0ede4b5e95dd7ad26ad62343" TargetMode="External"/><Relationship Id="rId2" Type="http://schemas.openxmlformats.org/officeDocument/2006/relationships/hyperlink" Target="https://detailed-headphones-3b6.notion.site/2023-24-346d97b2783546da82a79d090109685f?pvs=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www.notion.so/86ec31fe9bc4466997e587ad29d255f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bank.hle.com.tw/paper-picker-view/paperRecord.html?application=%E5%91%BD%E9%A1%8C%E5%A4%A7%E5%B8%A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5C3E1CC-EF29-46A2-BE84-C03E591CE103}"/>
              </a:ext>
            </a:extLst>
          </p:cNvPr>
          <p:cNvSpPr/>
          <p:nvPr/>
        </p:nvSpPr>
        <p:spPr>
          <a:xfrm>
            <a:off x="1764633" y="908720"/>
            <a:ext cx="972151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112</a:t>
            </a: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學年</a:t>
            </a:r>
            <a:r>
              <a:rPr lang="zh-TW" altLang="en-US" sz="32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度第二學期</a:t>
            </a: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學校日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b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五年級  自然科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b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授課教師 </a:t>
            </a:r>
            <a:r>
              <a:rPr lang="en-US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: </a:t>
            </a: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楊文琪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b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</a:b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教室</a:t>
            </a:r>
            <a:r>
              <a:rPr lang="en-US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(</a:t>
            </a:r>
            <a:r>
              <a:rPr lang="zh-TW" altLang="en-US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分機</a:t>
            </a:r>
            <a:r>
              <a:rPr lang="en-US" altLang="zh-TW" sz="32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):322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altLang="zh-TW" sz="32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Email</a:t>
            </a:r>
            <a:r>
              <a:rPr lang="zh-TW" altLang="en-US" sz="32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：</a:t>
            </a:r>
            <a:r>
              <a:rPr lang="en-US" altLang="zh-TW" sz="32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sir065@esut.tp.edu.tw</a:t>
            </a:r>
            <a:endParaRPr lang="en-US" altLang="zh-TW" sz="32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TW" sz="2000" b="1" ker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TW" altLang="en-US" sz="20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教師</a:t>
            </a:r>
            <a:r>
              <a:rPr lang="zh-TW" altLang="en-US" sz="2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網頁</a:t>
            </a:r>
            <a:r>
              <a:rPr lang="ja-JP" altLang="en-US" sz="2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　</a:t>
            </a:r>
            <a:r>
              <a:rPr lang="en-US" altLang="zh-TW" sz="2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  <a:hlinkClick r:id="rId2"/>
              </a:rPr>
              <a:t>https://detailed-headphones-3b6.notion.site/2023-24-346d97b2783546da82a79d090109685f?pvs</a:t>
            </a:r>
            <a:r>
              <a:rPr lang="en-US" altLang="zh-TW" sz="20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  <a:hlinkClick r:id="rId2"/>
              </a:rPr>
              <a:t>=4</a:t>
            </a:r>
            <a:endParaRPr lang="en-US" altLang="zh-TW" sz="2000" b="1" ker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TW" sz="2000" b="1" ker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altLang="zh-TW" sz="20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112</a:t>
            </a:r>
            <a:r>
              <a:rPr lang="zh-TW" altLang="en-US" sz="20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寒假閱讀 </a:t>
            </a:r>
            <a:r>
              <a:rPr lang="en-US" altLang="zh-TW" sz="2000" b="1" ker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  <a:hlinkClick r:id="rId3"/>
              </a:rPr>
              <a:t>https://www.notion.so/112-30a243ad0ede4b5e95dd7ad26ad62343</a:t>
            </a:r>
            <a:endParaRPr lang="en-US" altLang="zh-TW" sz="2000" b="1" ker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TW" sz="20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zh-TW" altLang="en-US" sz="20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br>
              <a:rPr lang="zh-TW" alt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br>
              <a:rPr lang="zh-TW" alt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zh-TW" alt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7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95F863-E54B-4E04-8D00-D22A2C753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279" y="52029"/>
            <a:ext cx="2533205" cy="3376972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A74246-DB93-4241-85EF-B2FE6A49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075" y="-1"/>
            <a:ext cx="2572234" cy="34290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EF7183F-52A0-4DE8-8EBF-6171B5A98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279" y="3544707"/>
            <a:ext cx="2572234" cy="3429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6322DDC-5EFE-4898-9292-E6C4FCEF5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182" y="3429000"/>
            <a:ext cx="2572234" cy="3429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71BD4BE-9867-4727-A965-18E7CB149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433" y="1430695"/>
            <a:ext cx="3905674" cy="520658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047D5D0-1640-4CF0-ABF3-7204C62866B0}"/>
              </a:ext>
            </a:extLst>
          </p:cNvPr>
          <p:cNvSpPr/>
          <p:nvPr/>
        </p:nvSpPr>
        <p:spPr>
          <a:xfrm>
            <a:off x="1570433" y="358496"/>
            <a:ext cx="428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>
                <a:hlinkClick r:id="rId7"/>
              </a:rPr>
              <a:t>https://www.notion.so/86ec31fe9bc4466997e587ad29d255f2</a:t>
            </a:r>
            <a:r>
              <a:rPr lang="zh-TW" altLang="en-US"/>
              <a:t>優秀的筆記</a:t>
            </a:r>
          </a:p>
        </p:txBody>
      </p:sp>
    </p:spTree>
    <p:extLst>
      <p:ext uri="{BB962C8B-B14F-4D97-AF65-F5344CB8AC3E}">
        <p14:creationId xmlns:p14="http://schemas.microsoft.com/office/powerpoint/2010/main" val="394030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88F72A-A52E-46F6-AC29-170D8579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624110"/>
            <a:ext cx="9586748" cy="3777622"/>
          </a:xfrm>
        </p:spPr>
        <p:txBody>
          <a:bodyPr>
            <a:normAutofit lnSpcReduction="10000"/>
          </a:bodyPr>
          <a:lstStyle/>
          <a:p>
            <a:r>
              <a:rPr lang="zh-TW" altLang="en-US" sz="4000"/>
              <a:t>希望每一堂課學生坐在課堂上都能帶點東西回家，不管是知識或是讀書方法。</a:t>
            </a:r>
            <a:endParaRPr lang="en-US" altLang="zh-TW" sz="4000"/>
          </a:p>
          <a:p>
            <a:r>
              <a:rPr lang="zh-TW" altLang="en-US" sz="4000"/>
              <a:t>告訴孩子當我站在台上是準備充分的，如果你只是來發呆或聊天那就可惜了</a:t>
            </a:r>
            <a:r>
              <a:rPr lang="en-US" altLang="zh-TW" sz="4000"/>
              <a:t>!</a:t>
            </a:r>
          </a:p>
          <a:p>
            <a:r>
              <a:rPr lang="en-US" altLang="zh-TW" sz="2400">
                <a:hlinkClick r:id="rId3"/>
              </a:rPr>
              <a:t>https://testbank.hle.com.tw/paper-picker-view/paperRecord.html?application=%E5%91%BD%E9%A1%8C%E5%A4%A7%E5%B8%AB</a:t>
            </a:r>
            <a:r>
              <a:rPr lang="zh-TW" altLang="en-US" sz="2400"/>
              <a:t> 翰林速測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82185A-E69D-44A4-8B46-7897EAF0D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4912895"/>
            <a:ext cx="11772900" cy="3048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1B7A2A9-584F-4652-A8BE-967F147F1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5433583"/>
            <a:ext cx="11772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488" y="1052736"/>
            <a:ext cx="10374956" cy="4585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上課注意事項</a:t>
            </a:r>
            <a:r>
              <a:rPr kumimoji="0" lang="en-US" altLang="zh-TW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zh-TW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和上學期相同</a:t>
            </a:r>
            <a:r>
              <a:rPr kumimoji="0" lang="en-US" altLang="zh-TW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勿遲到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上課後三分鐘無故未進教室則記遲到一次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。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除上課用品及水壺外，玩具及食物不可帶進實驗室。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下課前檢查完座位整潔及物品歸位才離開實驗室。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進實驗室最重要是注意安全，不可嬉鬧</a:t>
            </a:r>
            <a:r>
              <a:rPr kumimoji="0" lang="zh-TW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奔跑 。</a:t>
            </a:r>
            <a:endParaRPr kumimoji="0" lang="en-US" altLang="zh-TW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zh-TW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課堂準備便利貼或者是便條紙及膠水，筆記會跟著</a:t>
            </a:r>
            <a:endParaRPr kumimoji="0" lang="en-US" altLang="zh-TW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課本內容補充於課本中，以利複習。課本會收回評分。</a:t>
            </a:r>
            <a:endParaRPr kumimoji="0" lang="en-US" altLang="zh-TW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defTabSz="914400">
              <a:buClr>
                <a:srgbClr val="000000"/>
              </a:buClr>
              <a:defRPr/>
            </a:pPr>
            <a:endParaRPr lang="en-US" altLang="zh-TW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defTabSz="914400">
              <a:buClr>
                <a:srgbClr val="000000"/>
              </a:buClr>
              <a:defRPr/>
            </a:pPr>
            <a:endParaRPr kumimoji="0" lang="en-US" altLang="zh-TW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25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367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4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JhengHei" pitchFamily="34" charset="-120"/>
                <a:ea typeface="Microsoft JhengHei" pitchFamily="34" charset="-120"/>
                <a:cs typeface="新細明體" pitchFamily="18" charset="-120"/>
              </a:rPr>
              <a:t>評量方式(素養導向評量)</a:t>
            </a:r>
            <a:endParaRPr kumimoji="1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11524" y="1387217"/>
          <a:ext cx="9253028" cy="4240298"/>
        </p:xfrm>
        <a:graphic>
          <a:graphicData uri="http://schemas.openxmlformats.org/drawingml/2006/table">
            <a:tbl>
              <a:tblPr/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29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學習內容 </a:t>
                      </a:r>
                      <a:r>
                        <a:rPr lang="en-US" altLang="zh-TW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40%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學習表現 </a:t>
                      </a:r>
                      <a:r>
                        <a:rPr lang="en-US" altLang="zh-TW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60%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科學專題 </a:t>
                      </a:r>
                      <a:r>
                        <a:rPr lang="en-US" altLang="zh-TW" sz="2600" b="1" i="0" u="none" strike="noStrike">
                          <a:solidFill>
                            <a:srgbClr val="FFFFFF"/>
                          </a:solidFill>
                          <a:effectLst/>
                          <a:latin typeface="Microsoft JhengHei"/>
                        </a:rPr>
                        <a:t>(100%)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9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期中評量</a:t>
                      </a:r>
                      <a:r>
                        <a:rPr lang="en-US" altLang="zh-TW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(20%)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1.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實驗</a:t>
                      </a: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記錄</a:t>
                      </a:r>
                      <a:r>
                        <a:rPr lang="en-US" altLang="zh-TW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(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習作</a:t>
                      </a:r>
                      <a:r>
                        <a:rPr lang="en-US" altLang="zh-TW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)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獨立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研究</a:t>
                      </a:r>
                      <a:r>
                        <a:rPr kumimoji="0" lang="en-US" altLang="zh-TW" sz="2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sym typeface="Arial"/>
                        </a:rPr>
                        <a:t>(20</a:t>
                      </a:r>
                      <a:r>
                        <a:rPr kumimoji="0" lang="en-US" altLang="zh-TW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sym typeface="Arial"/>
                        </a:rPr>
                        <a:t>%)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29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期末評量</a:t>
                      </a:r>
                      <a:r>
                        <a:rPr lang="en-US" altLang="zh-TW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(20%)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2.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個人</a:t>
                      </a: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及各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組報告</a:t>
                      </a: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</a:rPr>
                        <a:t>專題報告</a:t>
                      </a:r>
                      <a:r>
                        <a:rPr kumimoji="0" lang="en-US" altLang="zh-TW" sz="2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  <a:sym typeface="Arial"/>
                        </a:rPr>
                        <a:t>(20%)</a:t>
                      </a:r>
                      <a:endParaRPr kumimoji="0" lang="zh-TW" altLang="en-US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768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300">
                          <a:effectLst/>
                        </a:rPr>
                        <a:t> </a:t>
                      </a: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3.</a:t>
                      </a: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隨堂測驗</a:t>
                      </a:r>
                      <a:endParaRPr lang="en-US" altLang="zh-TW" sz="2600" b="0" i="0" u="none" strike="noStrike">
                        <a:solidFill>
                          <a:srgbClr val="002060"/>
                        </a:solidFill>
                        <a:effectLst/>
                        <a:latin typeface="Microsoft JhengHei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 </a:t>
                      </a:r>
                      <a:r>
                        <a:rPr lang="en-US" altLang="zh-TW" sz="2600" b="0" i="0" u="none" strike="noStrike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(1+2+3 50%)</a:t>
                      </a: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>
                          <a:effectLst/>
                        </a:rPr>
                        <a:t> </a:t>
                      </a:r>
                      <a:r>
                        <a:rPr kumimoji="0" lang="zh-TW" alt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</a:rPr>
                        <a:t>操作理解</a:t>
                      </a:r>
                      <a:r>
                        <a:rPr kumimoji="0" lang="en-US" altLang="zh-TW" sz="2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  <a:sym typeface="Arial"/>
                        </a:rPr>
                        <a:t>(30%)</a:t>
                      </a:r>
                      <a:endParaRPr kumimoji="0" lang="zh-TW" altLang="en-US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zh-TW" altLang="en-US" sz="130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768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300" dirty="0">
                          <a:effectLst/>
                        </a:rPr>
                        <a:t> </a:t>
                      </a: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600" b="0" i="0" u="none" strike="noStrike" dirty="0">
                        <a:solidFill>
                          <a:srgbClr val="002060"/>
                        </a:solidFill>
                        <a:effectLst/>
                        <a:latin typeface="Microsoft JhengHei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學習態度</a:t>
                      </a:r>
                      <a:r>
                        <a:rPr lang="en-US" altLang="zh-TW" sz="2600" b="0" i="0" u="none" strike="noStrike" dirty="0">
                          <a:solidFill>
                            <a:srgbClr val="002060"/>
                          </a:solidFill>
                          <a:effectLst/>
                          <a:latin typeface="Microsoft JhengHei"/>
                        </a:rPr>
                        <a:t>(10%) </a:t>
                      </a: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>
                          <a:effectLst/>
                        </a:rPr>
                        <a:t> </a:t>
                      </a:r>
                      <a:r>
                        <a:rPr kumimoji="0" lang="zh-TW" alt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</a:rPr>
                        <a:t>團隊合作</a:t>
                      </a:r>
                      <a:r>
                        <a:rPr kumimoji="0" lang="en-US" altLang="zh-TW" sz="2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icrosoft JhengHei"/>
                          <a:ea typeface="+mn-ea"/>
                          <a:cs typeface="+mn-cs"/>
                          <a:sym typeface="Arial"/>
                        </a:rPr>
                        <a:t>(30%)</a:t>
                      </a:r>
                      <a:endParaRPr kumimoji="0" lang="zh-TW" altLang="en-US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zh-TW" altLang="en-US" sz="1300" dirty="0">
                        <a:effectLst/>
                      </a:endParaRPr>
                    </a:p>
                  </a:txBody>
                  <a:tcPr marL="44656" marR="44656" marT="22329" marB="22329" anchor="ctr">
                    <a:lnL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587352" y="656634"/>
            <a:ext cx="1980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評量方式</a:t>
            </a:r>
            <a:endParaRPr lang="en-US" altLang="zh-TW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4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D0D80-4B57-4EF5-B98D-91621AC45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6D22D7-3D3E-4619-A917-4500E4B7E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63789D-C762-4984-BBE2-673DA76E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97"/>
            <a:ext cx="12496800" cy="85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FBC25-0455-4344-9A86-A0E88289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419A0F-8B4A-4832-8D0D-6F5D038E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056" y="-1179257"/>
            <a:ext cx="12606112" cy="9454585"/>
          </a:xfrm>
        </p:spPr>
      </p:pic>
    </p:spTree>
    <p:extLst>
      <p:ext uri="{BB962C8B-B14F-4D97-AF65-F5344CB8AC3E}">
        <p14:creationId xmlns:p14="http://schemas.microsoft.com/office/powerpoint/2010/main" val="75903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9DBC7F-EAB9-4487-A611-5398B114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DC11EE-00B2-4CDF-9050-5AFD5AED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483" y="-1292993"/>
            <a:ext cx="13011807" cy="9758857"/>
          </a:xfrm>
        </p:spPr>
      </p:pic>
    </p:spTree>
    <p:extLst>
      <p:ext uri="{BB962C8B-B14F-4D97-AF65-F5344CB8AC3E}">
        <p14:creationId xmlns:p14="http://schemas.microsoft.com/office/powerpoint/2010/main" val="7463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802B0-CC5E-48B5-B164-863FFD68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598507-8324-457E-8654-9B1AFA63B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35624"/>
            <a:ext cx="12438993" cy="9329247"/>
          </a:xfrm>
        </p:spPr>
      </p:pic>
    </p:spTree>
    <p:extLst>
      <p:ext uri="{BB962C8B-B14F-4D97-AF65-F5344CB8AC3E}">
        <p14:creationId xmlns:p14="http://schemas.microsoft.com/office/powerpoint/2010/main" val="217970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2BD55-E4C6-4313-8B68-D99D6501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1F9C23D-4F0A-4142-A222-F9EEA844A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4724" y="-1409044"/>
            <a:ext cx="12901448" cy="9676087"/>
          </a:xfrm>
        </p:spPr>
      </p:pic>
    </p:spTree>
    <p:extLst>
      <p:ext uri="{BB962C8B-B14F-4D97-AF65-F5344CB8AC3E}">
        <p14:creationId xmlns:p14="http://schemas.microsoft.com/office/powerpoint/2010/main" val="145864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23AE04-A3C3-49FC-836E-1F6B5B13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476E3A6-AC0A-4068-B7A0-6B1611B75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2839" y="-1370130"/>
            <a:ext cx="12797677" cy="9598259"/>
          </a:xfrm>
        </p:spPr>
      </p:pic>
    </p:spTree>
    <p:extLst>
      <p:ext uri="{BB962C8B-B14F-4D97-AF65-F5344CB8AC3E}">
        <p14:creationId xmlns:p14="http://schemas.microsoft.com/office/powerpoint/2010/main" val="321487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2CA4E-4331-4520-9FCD-433B0C58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232B3B-3673-4BB3-8A11-23A010E4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449E45-A4A9-4A6F-8E06-40683683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6" y="272716"/>
            <a:ext cx="11927969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14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1003</TotalTime>
  <Words>354</Words>
  <Application>Microsoft Office PowerPoint</Application>
  <PresentationFormat>寬螢幕</PresentationFormat>
  <Paragraphs>45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Microsoft JhengHei</vt:lpstr>
      <vt:lpstr>DFKai-SB</vt:lpstr>
      <vt:lpstr>Arial</vt:lpstr>
      <vt:lpstr>Calibri</vt:lpstr>
      <vt:lpstr>Cambria</vt:lpstr>
      <vt:lpstr>Century Gothic</vt:lpstr>
      <vt:lpstr>Maiandra GD</vt:lpstr>
      <vt:lpstr>Wingdings 2</vt:lpstr>
      <vt:lpstr>Wingdings 3</vt:lpstr>
      <vt:lpstr>絲縷</vt:lpstr>
      <vt:lpstr>龍騰四海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佳洵 魏</cp:lastModifiedBy>
  <cp:revision>18</cp:revision>
  <dcterms:created xsi:type="dcterms:W3CDTF">2024-01-17T00:05:39Z</dcterms:created>
  <dcterms:modified xsi:type="dcterms:W3CDTF">2024-02-24T07:41:44Z</dcterms:modified>
</cp:coreProperties>
</file>