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76" r:id="rId6"/>
    <p:sldId id="274" r:id="rId7"/>
    <p:sldId id="277" r:id="rId8"/>
    <p:sldId id="275" r:id="rId9"/>
    <p:sldId id="278" r:id="rId10"/>
    <p:sldId id="279" r:id="rId11"/>
    <p:sldId id="269" r:id="rId12"/>
    <p:sldId id="270" r:id="rId13"/>
    <p:sldId id="271" r:id="rId14"/>
    <p:sldId id="280" r:id="rId15"/>
    <p:sldId id="272" r:id="rId16"/>
    <p:sldId id="266" r:id="rId17"/>
    <p:sldId id="267"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70B"/>
    <a:srgbClr val="0A4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158417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107296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234237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226566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388501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57669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103643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377339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407990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146218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8FE1727-78A3-47F3-9D87-7CFAF5F16115}" type="datetimeFigureOut">
              <a:rPr lang="zh-TW" altLang="en-US" smtClean="0"/>
              <a:t>2017/2/19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419743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E1727-78A3-47F3-9D87-7CFAF5F16115}" type="datetimeFigureOut">
              <a:rPr lang="zh-TW" altLang="en-US" smtClean="0"/>
              <a:t>2017/2/19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5BDFE-DFCF-4A60-998B-C82614F4311E}" type="slidenum">
              <a:rPr lang="zh-TW" altLang="en-US" smtClean="0"/>
              <a:t>‹#›</a:t>
            </a:fld>
            <a:endParaRPr lang="zh-TW" altLang="en-US"/>
          </a:p>
        </p:txBody>
      </p:sp>
    </p:spTree>
    <p:extLst>
      <p:ext uri="{BB962C8B-B14F-4D97-AF65-F5344CB8AC3E}">
        <p14:creationId xmlns:p14="http://schemas.microsoft.com/office/powerpoint/2010/main" val="2082798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460375" y="980727"/>
            <a:ext cx="4615681" cy="936105"/>
          </a:xfrm>
        </p:spPr>
        <p:txBody>
          <a:bodyPr>
            <a:normAutofit/>
          </a:bodyPr>
          <a:lstStyle/>
          <a:p>
            <a:r>
              <a:rPr lang="en-US" altLang="zh-TW" sz="3600" b="1" dirty="0" smtClean="0">
                <a:latin typeface="標楷體" panose="03000509000000000000" pitchFamily="65" charset="-120"/>
                <a:ea typeface="標楷體" panose="03000509000000000000" pitchFamily="65" charset="-120"/>
              </a:rPr>
              <a:t>105</a:t>
            </a:r>
            <a:r>
              <a:rPr lang="zh-TW" altLang="en-US" sz="3600" b="1" dirty="0" smtClean="0">
                <a:latin typeface="標楷體" panose="03000509000000000000" pitchFamily="65" charset="-120"/>
                <a:ea typeface="標楷體" panose="03000509000000000000" pitchFamily="65" charset="-120"/>
              </a:rPr>
              <a:t>學年第二學期</a:t>
            </a:r>
            <a:endParaRPr lang="zh-TW" altLang="en-US" sz="3600" b="1" dirty="0">
              <a:latin typeface="標楷體" panose="03000509000000000000" pitchFamily="65" charset="-120"/>
              <a:ea typeface="標楷體" panose="03000509000000000000" pitchFamily="65" charset="-120"/>
            </a:endParaRPr>
          </a:p>
        </p:txBody>
      </p:sp>
      <p:pic>
        <p:nvPicPr>
          <p:cNvPr id="1030" name="Picture 6" descr="「油漆」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t="53116" b="27307"/>
          <a:stretch/>
        </p:blipFill>
        <p:spPr bwMode="auto">
          <a:xfrm>
            <a:off x="307975" y="2500312"/>
            <a:ext cx="8656513" cy="1057275"/>
          </a:xfrm>
          <a:prstGeom prst="rect">
            <a:avLst/>
          </a:prstGeom>
          <a:noFill/>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460375" y="2671672"/>
            <a:ext cx="8216081" cy="2304256"/>
          </a:xfrm>
        </p:spPr>
        <p:txBody>
          <a:bodyPr>
            <a:normAutofit/>
          </a:bodyPr>
          <a:lstStyle/>
          <a:p>
            <a:pPr algn="l"/>
            <a:r>
              <a:rPr lang="zh-TW" altLang="en-US" sz="3600" b="1" dirty="0" smtClean="0">
                <a:solidFill>
                  <a:srgbClr val="0A4705"/>
                </a:solidFill>
                <a:latin typeface="標楷體" panose="03000509000000000000" pitchFamily="65" charset="-120"/>
                <a:ea typeface="標楷體" panose="03000509000000000000" pitchFamily="65" charset="-120"/>
              </a:rPr>
              <a:t>教師專業社群</a:t>
            </a:r>
            <a:r>
              <a:rPr lang="en-US" altLang="zh-TW" sz="3600" b="1" dirty="0" smtClean="0">
                <a:solidFill>
                  <a:srgbClr val="0A4705"/>
                </a:solidFill>
                <a:latin typeface="標楷體" panose="03000509000000000000" pitchFamily="65" charset="-120"/>
                <a:ea typeface="標楷體" panose="03000509000000000000" pitchFamily="65" charset="-120"/>
              </a:rPr>
              <a:t>—</a:t>
            </a:r>
            <a:r>
              <a:rPr lang="zh-TW" altLang="en-US" sz="3600" b="1" dirty="0" smtClean="0">
                <a:solidFill>
                  <a:srgbClr val="0A4705"/>
                </a:solidFill>
                <a:latin typeface="標楷體" panose="03000509000000000000" pitchFamily="65" charset="-120"/>
                <a:ea typeface="標楷體" panose="03000509000000000000" pitchFamily="65" charset="-120"/>
              </a:rPr>
              <a:t>第六次集社</a:t>
            </a:r>
            <a:endParaRPr lang="en-US" altLang="zh-TW" sz="3600" b="1" dirty="0" smtClean="0">
              <a:solidFill>
                <a:srgbClr val="0A4705"/>
              </a:solidFill>
              <a:latin typeface="標楷體" panose="03000509000000000000" pitchFamily="65" charset="-120"/>
              <a:ea typeface="標楷體" panose="03000509000000000000" pitchFamily="65" charset="-120"/>
            </a:endParaRPr>
          </a:p>
          <a:p>
            <a:r>
              <a:rPr lang="zh-TW" altLang="en-US" sz="8800" dirty="0">
                <a:solidFill>
                  <a:srgbClr val="15970B"/>
                </a:solidFill>
                <a:latin typeface="標楷體" panose="03000509000000000000" pitchFamily="65" charset="-120"/>
                <a:ea typeface="標楷體" panose="03000509000000000000" pitchFamily="65" charset="-120"/>
              </a:rPr>
              <a:t>舞文弄墨</a:t>
            </a:r>
          </a:p>
        </p:txBody>
      </p:sp>
      <p:sp>
        <p:nvSpPr>
          <p:cNvPr id="4" name="副標題 2"/>
          <p:cNvSpPr txBox="1">
            <a:spLocks/>
          </p:cNvSpPr>
          <p:nvPr/>
        </p:nvSpPr>
        <p:spPr>
          <a:xfrm>
            <a:off x="5292080" y="5157192"/>
            <a:ext cx="3384376" cy="12961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TW" altLang="en-US" sz="2400" dirty="0" smtClean="0">
                <a:solidFill>
                  <a:srgbClr val="002060"/>
                </a:solidFill>
                <a:latin typeface="標楷體" panose="03000509000000000000" pitchFamily="65" charset="-120"/>
                <a:ea typeface="標楷體" panose="03000509000000000000" pitchFamily="65" charset="-120"/>
              </a:rPr>
              <a:t>日期</a:t>
            </a:r>
            <a:r>
              <a:rPr lang="en-US" altLang="zh-TW" sz="2400" dirty="0" smtClean="0">
                <a:solidFill>
                  <a:srgbClr val="002060"/>
                </a:solidFill>
                <a:latin typeface="標楷體" panose="03000509000000000000" pitchFamily="65" charset="-120"/>
                <a:ea typeface="標楷體" panose="03000509000000000000" pitchFamily="65" charset="-120"/>
              </a:rPr>
              <a:t>:</a:t>
            </a:r>
            <a:r>
              <a:rPr lang="zh-TW" altLang="en-US" sz="2400" dirty="0" smtClean="0">
                <a:solidFill>
                  <a:srgbClr val="002060"/>
                </a:solidFill>
                <a:latin typeface="標楷體" panose="03000509000000000000" pitchFamily="65" charset="-120"/>
                <a:ea typeface="標楷體" panose="03000509000000000000" pitchFamily="65" charset="-120"/>
              </a:rPr>
              <a:t> </a:t>
            </a:r>
            <a:r>
              <a:rPr lang="en-US" altLang="zh-TW" sz="2400" dirty="0" smtClean="0">
                <a:solidFill>
                  <a:srgbClr val="002060"/>
                </a:solidFill>
                <a:latin typeface="標楷體" panose="03000509000000000000" pitchFamily="65" charset="-120"/>
                <a:ea typeface="標楷體" panose="03000509000000000000" pitchFamily="65" charset="-120"/>
              </a:rPr>
              <a:t>2017/03/01(</a:t>
            </a:r>
            <a:r>
              <a:rPr lang="zh-TW" altLang="en-US" sz="2400" dirty="0" smtClean="0">
                <a:solidFill>
                  <a:srgbClr val="002060"/>
                </a:solidFill>
                <a:latin typeface="標楷體" panose="03000509000000000000" pitchFamily="65" charset="-120"/>
                <a:ea typeface="標楷體" panose="03000509000000000000" pitchFamily="65" charset="-120"/>
              </a:rPr>
              <a:t>三</a:t>
            </a:r>
            <a:r>
              <a:rPr lang="en-US" altLang="zh-TW" sz="2400" dirty="0" smtClean="0">
                <a:solidFill>
                  <a:srgbClr val="002060"/>
                </a:solidFill>
                <a:latin typeface="標楷體" panose="03000509000000000000" pitchFamily="65" charset="-120"/>
                <a:ea typeface="標楷體" panose="03000509000000000000" pitchFamily="65" charset="-120"/>
              </a:rPr>
              <a:t>)</a:t>
            </a:r>
          </a:p>
          <a:p>
            <a:pPr algn="l"/>
            <a:r>
              <a:rPr lang="zh-TW" altLang="en-US" sz="2400" dirty="0" smtClean="0">
                <a:solidFill>
                  <a:srgbClr val="002060"/>
                </a:solidFill>
                <a:latin typeface="標楷體" panose="03000509000000000000" pitchFamily="65" charset="-120"/>
                <a:ea typeface="標楷體" panose="03000509000000000000" pitchFamily="65" charset="-120"/>
              </a:rPr>
              <a:t>時間</a:t>
            </a:r>
            <a:r>
              <a:rPr lang="en-US" altLang="zh-TW" sz="2400" dirty="0" smtClean="0">
                <a:solidFill>
                  <a:srgbClr val="002060"/>
                </a:solidFill>
                <a:latin typeface="標楷體" panose="03000509000000000000" pitchFamily="65" charset="-120"/>
                <a:ea typeface="標楷體" panose="03000509000000000000" pitchFamily="65" charset="-120"/>
              </a:rPr>
              <a:t>:</a:t>
            </a:r>
            <a:r>
              <a:rPr lang="zh-TW" altLang="en-US" sz="2400" dirty="0" smtClean="0">
                <a:solidFill>
                  <a:srgbClr val="002060"/>
                </a:solidFill>
                <a:latin typeface="標楷體" panose="03000509000000000000" pitchFamily="65" charset="-120"/>
                <a:ea typeface="標楷體" panose="03000509000000000000" pitchFamily="65" charset="-120"/>
              </a:rPr>
              <a:t> </a:t>
            </a:r>
            <a:r>
              <a:rPr lang="en-US" altLang="zh-TW" sz="2400" dirty="0" smtClean="0">
                <a:solidFill>
                  <a:srgbClr val="002060"/>
                </a:solidFill>
                <a:latin typeface="標楷體" panose="03000509000000000000" pitchFamily="65" charset="-120"/>
                <a:ea typeface="標楷體" panose="03000509000000000000" pitchFamily="65" charset="-120"/>
              </a:rPr>
              <a:t>14:00-16:00</a:t>
            </a:r>
          </a:p>
          <a:p>
            <a:pPr algn="l"/>
            <a:r>
              <a:rPr lang="zh-TW" altLang="en-US" sz="2400" dirty="0" smtClean="0">
                <a:solidFill>
                  <a:srgbClr val="002060"/>
                </a:solidFill>
                <a:latin typeface="標楷體" panose="03000509000000000000" pitchFamily="65" charset="-120"/>
                <a:ea typeface="標楷體" panose="03000509000000000000" pitchFamily="65" charset="-120"/>
              </a:rPr>
              <a:t>地點</a:t>
            </a:r>
            <a:r>
              <a:rPr lang="en-US" altLang="zh-TW" sz="2400" dirty="0" smtClean="0">
                <a:solidFill>
                  <a:srgbClr val="002060"/>
                </a:solidFill>
                <a:latin typeface="標楷體" panose="03000509000000000000" pitchFamily="65" charset="-120"/>
                <a:ea typeface="標楷體" panose="03000509000000000000" pitchFamily="65" charset="-120"/>
              </a:rPr>
              <a:t>:</a:t>
            </a:r>
            <a:r>
              <a:rPr lang="zh-TW" altLang="en-US" sz="2400" dirty="0" smtClean="0">
                <a:solidFill>
                  <a:srgbClr val="002060"/>
                </a:solidFill>
                <a:latin typeface="標楷體" panose="03000509000000000000" pitchFamily="65" charset="-120"/>
                <a:ea typeface="標楷體" panose="03000509000000000000" pitchFamily="65" charset="-120"/>
              </a:rPr>
              <a:t> </a:t>
            </a:r>
            <a:r>
              <a:rPr lang="en-US" altLang="zh-TW" sz="2400" dirty="0" smtClean="0">
                <a:solidFill>
                  <a:srgbClr val="002060"/>
                </a:solidFill>
                <a:latin typeface="標楷體" panose="03000509000000000000" pitchFamily="65" charset="-120"/>
                <a:ea typeface="標楷體" panose="03000509000000000000" pitchFamily="65" charset="-120"/>
              </a:rPr>
              <a:t>752</a:t>
            </a:r>
            <a:r>
              <a:rPr lang="zh-TW" altLang="en-US" sz="2400" dirty="0" smtClean="0">
                <a:solidFill>
                  <a:srgbClr val="002060"/>
                </a:solidFill>
                <a:latin typeface="標楷體" panose="03000509000000000000" pitchFamily="65" charset="-120"/>
                <a:ea typeface="標楷體" panose="03000509000000000000" pitchFamily="65" charset="-120"/>
              </a:rPr>
              <a:t>教室 </a:t>
            </a:r>
            <a:r>
              <a:rPr lang="en-US" altLang="zh-TW" sz="2400" dirty="0" smtClean="0">
                <a:solidFill>
                  <a:srgbClr val="002060"/>
                </a:solidFill>
                <a:latin typeface="標楷體" panose="03000509000000000000" pitchFamily="65" charset="-120"/>
                <a:ea typeface="標楷體" panose="03000509000000000000" pitchFamily="65" charset="-120"/>
              </a:rPr>
              <a:t>(607)</a:t>
            </a:r>
            <a:endParaRPr lang="zh-TW" altLang="en-US" sz="2400" dirty="0">
              <a:solidFill>
                <a:srgbClr val="002060"/>
              </a:solidFill>
              <a:latin typeface="標楷體" panose="03000509000000000000" pitchFamily="65" charset="-120"/>
              <a:ea typeface="標楷體" panose="03000509000000000000" pitchFamily="65" charset="-120"/>
            </a:endParaRPr>
          </a:p>
        </p:txBody>
      </p:sp>
      <p:sp>
        <p:nvSpPr>
          <p:cNvPr id="5" name="AutoShape 2" descr="「簡報古典背景」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57172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第六次集社</a:t>
            </a:r>
            <a:endParaRPr lang="zh-TW" altLang="en-US" b="1" dirty="0">
              <a:latin typeface="標楷體" panose="03000509000000000000" pitchFamily="65" charset="-120"/>
              <a:ea typeface="標楷體" panose="03000509000000000000" pitchFamily="65" charset="-120"/>
            </a:endParaRPr>
          </a:p>
        </p:txBody>
      </p:sp>
      <p:pic>
        <p:nvPicPr>
          <p:cNvPr id="7" name="圖片 6"/>
          <p:cNvPicPr/>
          <p:nvPr/>
        </p:nvPicPr>
        <p:blipFill>
          <a:blip r:embed="rId3" cstate="print">
            <a:extLst>
              <a:ext uri="{28A0092B-C50C-407E-A947-70E740481C1C}">
                <a14:useLocalDpi xmlns:a14="http://schemas.microsoft.com/office/drawing/2010/main" val="0"/>
              </a:ext>
            </a:extLst>
          </a:blip>
          <a:stretch>
            <a:fillRect/>
          </a:stretch>
        </p:blipFill>
        <p:spPr>
          <a:xfrm>
            <a:off x="179513" y="1916833"/>
            <a:ext cx="2304255" cy="1656184"/>
          </a:xfrm>
          <a:prstGeom prst="rect">
            <a:avLst/>
          </a:prstGeom>
          <a:ln>
            <a:noFill/>
          </a:ln>
          <a:effectLst>
            <a:softEdge rad="112500"/>
          </a:effectLst>
        </p:spPr>
      </p:pic>
      <p:pic>
        <p:nvPicPr>
          <p:cNvPr id="8" name="圖片 7"/>
          <p:cNvPicPr/>
          <p:nvPr/>
        </p:nvPicPr>
        <p:blipFill>
          <a:blip r:embed="rId4" cstate="print">
            <a:extLst>
              <a:ext uri="{28A0092B-C50C-407E-A947-70E740481C1C}">
                <a14:useLocalDpi xmlns:a14="http://schemas.microsoft.com/office/drawing/2010/main" val="0"/>
              </a:ext>
            </a:extLst>
          </a:blip>
          <a:stretch>
            <a:fillRect/>
          </a:stretch>
        </p:blipFill>
        <p:spPr>
          <a:xfrm rot="5400000">
            <a:off x="2844857" y="1629853"/>
            <a:ext cx="1601523" cy="2284809"/>
          </a:xfrm>
          <a:prstGeom prst="rect">
            <a:avLst/>
          </a:prstGeom>
          <a:ln>
            <a:noFill/>
          </a:ln>
          <a:effectLst>
            <a:softEdge rad="112500"/>
          </a:effectLst>
        </p:spPr>
      </p:pic>
      <p:pic>
        <p:nvPicPr>
          <p:cNvPr id="9" name="圖片 8"/>
          <p:cNvPicPr/>
          <p:nvPr/>
        </p:nvPicPr>
        <p:blipFill>
          <a:blip r:embed="rId5" cstate="print">
            <a:extLst>
              <a:ext uri="{28A0092B-C50C-407E-A947-70E740481C1C}">
                <a14:useLocalDpi xmlns:a14="http://schemas.microsoft.com/office/drawing/2010/main" val="0"/>
              </a:ext>
            </a:extLst>
          </a:blip>
          <a:stretch>
            <a:fillRect/>
          </a:stretch>
        </p:blipFill>
        <p:spPr>
          <a:xfrm>
            <a:off x="4772569" y="1987508"/>
            <a:ext cx="2160240" cy="1546464"/>
          </a:xfrm>
          <a:prstGeom prst="rect">
            <a:avLst/>
          </a:prstGeom>
          <a:ln>
            <a:noFill/>
          </a:ln>
          <a:effectLst>
            <a:softEdge rad="112500"/>
          </a:effectLst>
        </p:spPr>
      </p:pic>
      <p:pic>
        <p:nvPicPr>
          <p:cNvPr id="11" name="圖片 10"/>
          <p:cNvPicPr/>
          <p:nvPr/>
        </p:nvPicPr>
        <p:blipFill>
          <a:blip r:embed="rId6" cstate="print">
            <a:extLst>
              <a:ext uri="{28A0092B-C50C-407E-A947-70E740481C1C}">
                <a14:useLocalDpi xmlns:a14="http://schemas.microsoft.com/office/drawing/2010/main" val="0"/>
              </a:ext>
            </a:extLst>
          </a:blip>
          <a:stretch>
            <a:fillRect/>
          </a:stretch>
        </p:blipFill>
        <p:spPr>
          <a:xfrm>
            <a:off x="246973" y="3590464"/>
            <a:ext cx="3337489" cy="2966470"/>
          </a:xfrm>
          <a:prstGeom prst="rect">
            <a:avLst/>
          </a:prstGeom>
          <a:ln>
            <a:noFill/>
          </a:ln>
          <a:effectLst>
            <a:softEdge rad="112500"/>
          </a:effectLst>
        </p:spPr>
      </p:pic>
      <p:pic>
        <p:nvPicPr>
          <p:cNvPr id="12" name="圖片 11"/>
          <p:cNvPicPr/>
          <p:nvPr/>
        </p:nvPicPr>
        <p:blipFill>
          <a:blip r:embed="rId7" cstate="print">
            <a:extLst>
              <a:ext uri="{28A0092B-C50C-407E-A947-70E740481C1C}">
                <a14:useLocalDpi xmlns:a14="http://schemas.microsoft.com/office/drawing/2010/main" val="0"/>
              </a:ext>
            </a:extLst>
          </a:blip>
          <a:stretch>
            <a:fillRect/>
          </a:stretch>
        </p:blipFill>
        <p:spPr>
          <a:xfrm>
            <a:off x="5220070" y="3573019"/>
            <a:ext cx="1944217" cy="2966470"/>
          </a:xfrm>
          <a:prstGeom prst="rect">
            <a:avLst/>
          </a:prstGeom>
          <a:ln>
            <a:noFill/>
          </a:ln>
          <a:effectLst>
            <a:softEdge rad="112500"/>
          </a:effectLst>
        </p:spPr>
      </p:pic>
      <p:pic>
        <p:nvPicPr>
          <p:cNvPr id="13" name="圖片 12"/>
          <p:cNvPicPr/>
          <p:nvPr/>
        </p:nvPicPr>
        <p:blipFill>
          <a:blip r:embed="rId8" cstate="print">
            <a:extLst>
              <a:ext uri="{28A0092B-C50C-407E-A947-70E740481C1C}">
                <a14:useLocalDpi xmlns:a14="http://schemas.microsoft.com/office/drawing/2010/main" val="0"/>
              </a:ext>
            </a:extLst>
          </a:blip>
          <a:stretch>
            <a:fillRect/>
          </a:stretch>
        </p:blipFill>
        <p:spPr>
          <a:xfrm>
            <a:off x="6964823" y="1987508"/>
            <a:ext cx="1983105" cy="1546464"/>
          </a:xfrm>
          <a:prstGeom prst="rect">
            <a:avLst/>
          </a:prstGeom>
          <a:ln>
            <a:noFill/>
          </a:ln>
          <a:effectLst>
            <a:softEdge rad="112500"/>
          </a:effectLst>
        </p:spPr>
      </p:pic>
      <p:pic>
        <p:nvPicPr>
          <p:cNvPr id="14" name="圖片 13"/>
          <p:cNvPicPr/>
          <p:nvPr/>
        </p:nvPicPr>
        <p:blipFill>
          <a:blip r:embed="rId9" cstate="print">
            <a:extLst>
              <a:ext uri="{28A0092B-C50C-407E-A947-70E740481C1C}">
                <a14:useLocalDpi xmlns:a14="http://schemas.microsoft.com/office/drawing/2010/main" val="0"/>
              </a:ext>
            </a:extLst>
          </a:blip>
          <a:stretch>
            <a:fillRect/>
          </a:stretch>
        </p:blipFill>
        <p:spPr>
          <a:xfrm>
            <a:off x="7164288" y="3573019"/>
            <a:ext cx="1808171" cy="2966470"/>
          </a:xfrm>
          <a:prstGeom prst="rect">
            <a:avLst/>
          </a:prstGeom>
          <a:ln>
            <a:noFill/>
          </a:ln>
          <a:effectLst>
            <a:softEdge rad="112500"/>
          </a:effectLst>
        </p:spPr>
      </p:pic>
      <p:pic>
        <p:nvPicPr>
          <p:cNvPr id="15" name="圖片 14" descr="https://scontent-tpe1-1.xx.fbcdn.net/v/t34.0-12/16831664_1447529715266230_997523497_n.jpg?oh=229cc4aa05bd17a0d965db791b9e2416&amp;oe=58ABC80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4145" y="3590464"/>
            <a:ext cx="1685925" cy="2966470"/>
          </a:xfrm>
          <a:prstGeom prst="rect">
            <a:avLst/>
          </a:prstGeom>
          <a:ln>
            <a:noFill/>
          </a:ln>
          <a:effectLst>
            <a:softEdge rad="112500"/>
          </a:effectLst>
        </p:spPr>
      </p:pic>
    </p:spTree>
    <p:extLst>
      <p:ext uri="{BB962C8B-B14F-4D97-AF65-F5344CB8AC3E}">
        <p14:creationId xmlns:p14="http://schemas.microsoft.com/office/powerpoint/2010/main" val="118784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548680"/>
            <a:ext cx="8229600" cy="6120680"/>
          </a:xfrm>
        </p:spPr>
        <p:txBody>
          <a:bodyPr>
            <a:normAutofit/>
          </a:bodyPr>
          <a:lstStyle/>
          <a:p>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105</a:t>
            </a:r>
            <a:r>
              <a:rPr lang="zh-TW" altLang="en-US" dirty="0" smtClean="0">
                <a:latin typeface="華康流隸體" pitchFamily="65" charset="-120"/>
                <a:ea typeface="華康流隸體" pitchFamily="65" charset="-120"/>
              </a:rPr>
              <a:t>學年</a:t>
            </a:r>
            <a:r>
              <a:rPr lang="zh-TW" altLang="en-US" b="1" u="sng" dirty="0" smtClean="0">
                <a:latin typeface="華康流隸體" pitchFamily="65" charset="-120"/>
                <a:ea typeface="華康流隸體" pitchFamily="65" charset="-120"/>
              </a:rPr>
              <a:t>舞文弄墨社群財務報告</a:t>
            </a:r>
            <a:r>
              <a:rPr lang="en-US" altLang="zh-TW" b="1" dirty="0" smtClean="0">
                <a:latin typeface="華康流隸體" pitchFamily="65" charset="-120"/>
                <a:ea typeface="華康流隸體" pitchFamily="65" charset="-120"/>
              </a:rPr>
              <a:t/>
            </a:r>
            <a:br>
              <a:rPr lang="en-US" altLang="zh-TW" b="1" dirty="0" smtClean="0">
                <a:latin typeface="華康流隸體" pitchFamily="65" charset="-120"/>
                <a:ea typeface="華康流隸體" pitchFamily="65" charset="-120"/>
              </a:rPr>
            </a:br>
            <a:r>
              <a:rPr lang="en-US" altLang="zh-TW" dirty="0" smtClean="0">
                <a:solidFill>
                  <a:srgbClr val="CC0000"/>
                </a:solidFill>
                <a:latin typeface="華康流隸體" pitchFamily="65" charset="-120"/>
                <a:ea typeface="華康流隸體" pitchFamily="65" charset="-120"/>
              </a:rPr>
              <a:t/>
            </a:r>
            <a:br>
              <a:rPr lang="en-US" altLang="zh-TW" dirty="0" smtClean="0">
                <a:solidFill>
                  <a:srgbClr val="CC0000"/>
                </a:solidFill>
                <a:latin typeface="華康流隸體" pitchFamily="65" charset="-120"/>
                <a:ea typeface="華康流隸體" pitchFamily="65" charset="-120"/>
              </a:rPr>
            </a:br>
            <a:endParaRPr lang="zh-TW" altLang="en-US" dirty="0">
              <a:solidFill>
                <a:srgbClr val="CC0000"/>
              </a:solidFill>
            </a:endParaRPr>
          </a:p>
        </p:txBody>
      </p:sp>
    </p:spTree>
    <p:extLst>
      <p:ext uri="{BB962C8B-B14F-4D97-AF65-F5344CB8AC3E}">
        <p14:creationId xmlns:p14="http://schemas.microsoft.com/office/powerpoint/2010/main" val="323333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200" y="188640"/>
            <a:ext cx="4402832" cy="5472608"/>
          </a:xfrm>
        </p:spPr>
        <p:txBody>
          <a:bodyPr>
            <a:normAutofit/>
          </a:bodyPr>
          <a:lstStyle/>
          <a:p>
            <a:r>
              <a:rPr lang="zh-TW" altLang="en-US" sz="4000" b="1" dirty="0" smtClean="0">
                <a:latin typeface="華康流隸體" pitchFamily="65" charset="-120"/>
                <a:ea typeface="華康流隸體" pitchFamily="65" charset="-120"/>
              </a:rPr>
              <a:t>本學期工作分配</a:t>
            </a:r>
            <a:r>
              <a:rPr lang="en-US" altLang="zh-TW" sz="4800" b="1" dirty="0" smtClean="0">
                <a:latin typeface="華康流隸體" pitchFamily="65" charset="-120"/>
                <a:ea typeface="華康流隸體" pitchFamily="65" charset="-120"/>
              </a:rPr>
              <a:t/>
            </a:r>
            <a:br>
              <a:rPr lang="en-US" altLang="zh-TW" sz="4800" b="1" dirty="0" smtClean="0">
                <a:latin typeface="華康流隸體" pitchFamily="65" charset="-120"/>
                <a:ea typeface="華康流隸體" pitchFamily="65" charset="-120"/>
              </a:rPr>
            </a:br>
            <a:r>
              <a:rPr lang="en-US" altLang="zh-TW" sz="4800" dirty="0">
                <a:latin typeface="華康流隸體" pitchFamily="65" charset="-120"/>
                <a:ea typeface="華康流隸體" pitchFamily="65" charset="-120"/>
              </a:rPr>
              <a:t/>
            </a:r>
            <a:br>
              <a:rPr lang="en-US" altLang="zh-TW" sz="4800" dirty="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a:latin typeface="華康流隸體" pitchFamily="65" charset="-120"/>
                <a:ea typeface="華康流隸體" pitchFamily="65" charset="-120"/>
              </a:rPr>
              <a:t/>
            </a:r>
            <a:br>
              <a:rPr lang="en-US" altLang="zh-TW" dirty="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endParaRPr lang="zh-TW" altLang="en-US" dirty="0">
              <a:latin typeface="華康流隸體" pitchFamily="65" charset="-120"/>
              <a:ea typeface="華康流隸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742520333"/>
              </p:ext>
            </p:extLst>
          </p:nvPr>
        </p:nvGraphicFramePr>
        <p:xfrm>
          <a:off x="467544" y="2076989"/>
          <a:ext cx="8280919" cy="4376349"/>
        </p:xfrm>
        <a:graphic>
          <a:graphicData uri="http://schemas.openxmlformats.org/drawingml/2006/table">
            <a:tbl>
              <a:tblPr firstRow="1" firstCol="1" bandRow="1">
                <a:tableStyleId>{7DF18680-E054-41AD-8BC1-D1AEF772440D}</a:tableStyleId>
              </a:tblPr>
              <a:tblGrid>
                <a:gridCol w="1190680"/>
                <a:gridCol w="1216428"/>
                <a:gridCol w="1618263"/>
                <a:gridCol w="1367799"/>
                <a:gridCol w="1322544"/>
                <a:gridCol w="1565205"/>
              </a:tblGrid>
              <a:tr h="536882">
                <a:tc>
                  <a:txBody>
                    <a:bodyPr/>
                    <a:lstStyle/>
                    <a:p>
                      <a:pPr algn="ctr">
                        <a:lnSpc>
                          <a:spcPts val="3000"/>
                        </a:lnSpc>
                        <a:spcAft>
                          <a:spcPts val="0"/>
                        </a:spcAft>
                      </a:pPr>
                      <a:r>
                        <a:rPr lang="zh-TW" sz="1800" kern="100" dirty="0">
                          <a:effectLst/>
                          <a:latin typeface="標楷體" panose="03000509000000000000" pitchFamily="65" charset="-120"/>
                          <a:ea typeface="標楷體" panose="03000509000000000000" pitchFamily="65" charset="-120"/>
                        </a:rPr>
                        <a:t>職稱</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姓名</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工作職掌</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職稱</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姓名</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工作職掌</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r>
              <a:tr h="536882">
                <a:tc>
                  <a:txBody>
                    <a:bodyPr/>
                    <a:lstStyle/>
                    <a:p>
                      <a:pPr algn="ctr">
                        <a:lnSpc>
                          <a:spcPts val="3000"/>
                        </a:lnSpc>
                        <a:spcAft>
                          <a:spcPts val="0"/>
                        </a:spcAft>
                      </a:pPr>
                      <a:r>
                        <a:rPr lang="en-US" sz="1800" kern="100" dirty="0">
                          <a:effectLst/>
                          <a:latin typeface="標楷體" panose="03000509000000000000" pitchFamily="65" charset="-120"/>
                          <a:ea typeface="標楷體" panose="03000509000000000000" pitchFamily="65" charset="-120"/>
                        </a:rPr>
                        <a:t>2-01</a:t>
                      </a:r>
                      <a:r>
                        <a:rPr lang="zh-TW" sz="1800" kern="100" dirty="0">
                          <a:effectLst/>
                          <a:latin typeface="標楷體" panose="03000509000000000000" pitchFamily="65" charset="-120"/>
                          <a:ea typeface="標楷體" panose="03000509000000000000" pitchFamily="65" charset="-120"/>
                        </a:rPr>
                        <a:t>導師</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dirty="0">
                          <a:effectLst/>
                          <a:latin typeface="標楷體" panose="03000509000000000000" pitchFamily="65" charset="-120"/>
                          <a:ea typeface="標楷體" panose="03000509000000000000" pitchFamily="65" charset="-120"/>
                        </a:rPr>
                        <a:t>王玉妮</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集會紀錄</a:t>
                      </a:r>
                      <a:r>
                        <a:rPr lang="en-US" sz="1800" kern="100">
                          <a:effectLst/>
                          <a:latin typeface="標楷體" panose="03000509000000000000" pitchFamily="65" charset="-120"/>
                          <a:ea typeface="標楷體" panose="03000509000000000000" pitchFamily="65" charset="-120"/>
                        </a:rPr>
                        <a:t>(</a:t>
                      </a:r>
                      <a:r>
                        <a:rPr lang="zh-TW" sz="1800" kern="100">
                          <a:effectLst/>
                          <a:latin typeface="標楷體" panose="03000509000000000000" pitchFamily="65" charset="-120"/>
                          <a:ea typeface="標楷體" panose="03000509000000000000" pitchFamily="65" charset="-120"/>
                        </a:rPr>
                        <a:t>上</a:t>
                      </a:r>
                      <a:r>
                        <a:rPr lang="en-US" sz="1800" kern="100">
                          <a:effectLst/>
                          <a:latin typeface="標楷體" panose="03000509000000000000" pitchFamily="65" charset="-120"/>
                          <a:ea typeface="標楷體" panose="03000509000000000000" pitchFamily="65" charset="-120"/>
                        </a:rPr>
                        <a:t>)</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特教教師</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王淑瑩</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與談人</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r>
              <a:tr h="536882">
                <a:tc>
                  <a:txBody>
                    <a:bodyPr/>
                    <a:lstStyle/>
                    <a:p>
                      <a:pPr algn="ctr">
                        <a:lnSpc>
                          <a:spcPts val="3000"/>
                        </a:lnSpc>
                        <a:spcAft>
                          <a:spcPts val="0"/>
                        </a:spcAft>
                      </a:pPr>
                      <a:r>
                        <a:rPr lang="en-US" sz="1800" kern="100">
                          <a:effectLst/>
                          <a:latin typeface="標楷體" panose="03000509000000000000" pitchFamily="65" charset="-120"/>
                          <a:ea typeface="標楷體" panose="03000509000000000000" pitchFamily="65" charset="-120"/>
                        </a:rPr>
                        <a:t>4-04</a:t>
                      </a:r>
                      <a:r>
                        <a:rPr lang="zh-TW" sz="1800" kern="100">
                          <a:effectLst/>
                          <a:latin typeface="標楷體" panose="03000509000000000000" pitchFamily="65" charset="-120"/>
                          <a:ea typeface="標楷體" panose="03000509000000000000" pitchFamily="65" charset="-120"/>
                        </a:rPr>
                        <a:t>導師</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黃綉智</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集會紀錄</a:t>
                      </a:r>
                      <a:r>
                        <a:rPr lang="en-US" sz="1800" b="1" kern="100" dirty="0">
                          <a:effectLst/>
                          <a:latin typeface="標楷體" panose="03000509000000000000" pitchFamily="65" charset="-120"/>
                          <a:ea typeface="標楷體" panose="03000509000000000000" pitchFamily="65" charset="-120"/>
                        </a:rPr>
                        <a:t>(</a:t>
                      </a:r>
                      <a:r>
                        <a:rPr lang="zh-TW" sz="1800" b="1" kern="100" dirty="0">
                          <a:effectLst/>
                          <a:latin typeface="標楷體" panose="03000509000000000000" pitchFamily="65" charset="-120"/>
                          <a:ea typeface="標楷體" panose="03000509000000000000" pitchFamily="65" charset="-120"/>
                        </a:rPr>
                        <a:t>下</a:t>
                      </a:r>
                      <a:r>
                        <a:rPr lang="en-US" sz="1800" b="1" kern="100" dirty="0">
                          <a:effectLst/>
                          <a:latin typeface="標楷體" panose="03000509000000000000" pitchFamily="65" charset="-120"/>
                          <a:ea typeface="標楷體" panose="03000509000000000000" pitchFamily="65" charset="-120"/>
                        </a:rPr>
                        <a:t>)</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註冊組長</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許秋蓮</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採買</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r>
              <a:tr h="1153515">
                <a:tc>
                  <a:txBody>
                    <a:bodyPr/>
                    <a:lstStyle/>
                    <a:p>
                      <a:pPr algn="ctr">
                        <a:lnSpc>
                          <a:spcPts val="3000"/>
                        </a:lnSpc>
                        <a:spcAft>
                          <a:spcPts val="0"/>
                        </a:spcAft>
                      </a:pPr>
                      <a:r>
                        <a:rPr lang="en-US" sz="1800" kern="100">
                          <a:effectLst/>
                          <a:latin typeface="標楷體" panose="03000509000000000000" pitchFamily="65" charset="-120"/>
                          <a:ea typeface="標楷體" panose="03000509000000000000" pitchFamily="65" charset="-120"/>
                        </a:rPr>
                        <a:t>3-04</a:t>
                      </a:r>
                      <a:r>
                        <a:rPr lang="zh-TW" sz="1800" kern="100">
                          <a:effectLst/>
                          <a:latin typeface="標楷體" panose="03000509000000000000" pitchFamily="65" charset="-120"/>
                          <a:ea typeface="標楷體" panose="03000509000000000000" pitchFamily="65" charset="-120"/>
                        </a:rPr>
                        <a:t>導師</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林淑芬</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kern="100" dirty="0">
                          <a:effectLst/>
                          <a:latin typeface="標楷體" panose="03000509000000000000" pitchFamily="65" charset="-120"/>
                          <a:ea typeface="標楷體" panose="03000509000000000000" pitchFamily="65" charset="-120"/>
                        </a:rPr>
                        <a:t>活動拍照</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上</a:t>
                      </a:r>
                      <a:r>
                        <a:rPr lang="en-US" sz="1800" kern="100" dirty="0">
                          <a:effectLst/>
                          <a:latin typeface="標楷體" panose="03000509000000000000" pitchFamily="65" charset="-120"/>
                          <a:ea typeface="標楷體" panose="03000509000000000000" pitchFamily="65" charset="-120"/>
                        </a:rPr>
                        <a:t>)</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英語</a:t>
                      </a:r>
                      <a:endParaRPr lang="zh-TW" sz="1600" b="1" kern="100">
                        <a:effectLst/>
                        <a:latin typeface="標楷體" panose="03000509000000000000" pitchFamily="65" charset="-120"/>
                        <a:ea typeface="標楷體" panose="03000509000000000000" pitchFamily="65" charset="-120"/>
                      </a:endParaRPr>
                    </a:p>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代理教師</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黃竹君</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採買</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r>
              <a:tr h="536882">
                <a:tc>
                  <a:txBody>
                    <a:bodyPr/>
                    <a:lstStyle/>
                    <a:p>
                      <a:pPr algn="ctr">
                        <a:lnSpc>
                          <a:spcPts val="3000"/>
                        </a:lnSpc>
                        <a:spcAft>
                          <a:spcPts val="0"/>
                        </a:spcAft>
                      </a:pPr>
                      <a:r>
                        <a:rPr lang="en-US" sz="1800" kern="100">
                          <a:effectLst/>
                          <a:latin typeface="標楷體" panose="03000509000000000000" pitchFamily="65" charset="-120"/>
                          <a:ea typeface="標楷體" panose="03000509000000000000" pitchFamily="65" charset="-120"/>
                        </a:rPr>
                        <a:t>5-10</a:t>
                      </a:r>
                      <a:r>
                        <a:rPr lang="zh-TW" sz="1800" kern="100">
                          <a:effectLst/>
                          <a:latin typeface="標楷體" panose="03000509000000000000" pitchFamily="65" charset="-120"/>
                          <a:ea typeface="標楷體" panose="03000509000000000000" pitchFamily="65" charset="-120"/>
                        </a:rPr>
                        <a:t>導師</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陳英豪</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活動拍照</a:t>
                      </a:r>
                      <a:r>
                        <a:rPr lang="en-US" sz="1800" b="1" kern="100" dirty="0">
                          <a:effectLst/>
                          <a:latin typeface="標楷體" panose="03000509000000000000" pitchFamily="65" charset="-120"/>
                          <a:ea typeface="標楷體" panose="03000509000000000000" pitchFamily="65" charset="-120"/>
                        </a:rPr>
                        <a:t>(</a:t>
                      </a:r>
                      <a:r>
                        <a:rPr lang="zh-TW" sz="1800" b="1" kern="100" dirty="0">
                          <a:effectLst/>
                          <a:latin typeface="標楷體" panose="03000509000000000000" pitchFamily="65" charset="-120"/>
                          <a:ea typeface="標楷體" panose="03000509000000000000" pitchFamily="65" charset="-120"/>
                        </a:rPr>
                        <a:t>下</a:t>
                      </a:r>
                      <a:r>
                        <a:rPr lang="en-US" sz="1800" b="1" kern="100" dirty="0">
                          <a:effectLst/>
                          <a:latin typeface="標楷體" panose="03000509000000000000" pitchFamily="65" charset="-120"/>
                          <a:ea typeface="標楷體" panose="03000509000000000000" pitchFamily="65" charset="-120"/>
                        </a:rPr>
                        <a:t>)</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en-US" sz="1800" b="1" kern="100" dirty="0">
                          <a:effectLst/>
                          <a:latin typeface="標楷體" panose="03000509000000000000" pitchFamily="65" charset="-120"/>
                          <a:ea typeface="標楷體" panose="03000509000000000000" pitchFamily="65" charset="-120"/>
                        </a:rPr>
                        <a:t>4-07</a:t>
                      </a:r>
                      <a:r>
                        <a:rPr lang="zh-TW" sz="1800" b="1" kern="100" dirty="0">
                          <a:effectLst/>
                          <a:latin typeface="標楷體" panose="03000509000000000000" pitchFamily="65" charset="-120"/>
                          <a:ea typeface="標楷體" panose="03000509000000000000" pitchFamily="65" charset="-120"/>
                        </a:rPr>
                        <a:t>導師</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a:effectLst/>
                          <a:latin typeface="標楷體" panose="03000509000000000000" pitchFamily="65" charset="-120"/>
                          <a:ea typeface="標楷體" panose="03000509000000000000" pitchFamily="65" charset="-120"/>
                        </a:rPr>
                        <a:t>郭玉汝</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聯絡</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r>
              <a:tr h="536882">
                <a:tc>
                  <a:txBody>
                    <a:bodyPr/>
                    <a:lstStyle/>
                    <a:p>
                      <a:pPr algn="ctr">
                        <a:lnSpc>
                          <a:spcPts val="3000"/>
                        </a:lnSpc>
                        <a:spcAft>
                          <a:spcPts val="0"/>
                        </a:spcAft>
                      </a:pPr>
                      <a:r>
                        <a:rPr lang="zh-TW" sz="1800" kern="100">
                          <a:effectLst/>
                          <a:latin typeface="標楷體" panose="03000509000000000000" pitchFamily="65" charset="-120"/>
                          <a:ea typeface="標楷體" panose="03000509000000000000" pitchFamily="65" charset="-120"/>
                        </a:rPr>
                        <a:t>資訊教師</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陳育承</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成果彙整</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en-US" sz="1800" b="1" kern="100">
                          <a:effectLst/>
                          <a:latin typeface="標楷體" panose="03000509000000000000" pitchFamily="65" charset="-120"/>
                          <a:ea typeface="標楷體" panose="03000509000000000000" pitchFamily="65" charset="-120"/>
                        </a:rPr>
                        <a:t>6-07</a:t>
                      </a:r>
                      <a:r>
                        <a:rPr lang="zh-TW" sz="1800" b="1" kern="100">
                          <a:effectLst/>
                          <a:latin typeface="標楷體" panose="03000509000000000000" pitchFamily="65" charset="-120"/>
                          <a:ea typeface="標楷體" panose="03000509000000000000" pitchFamily="65" charset="-120"/>
                        </a:rPr>
                        <a:t>導師</a:t>
                      </a:r>
                      <a:endParaRPr lang="zh-TW" sz="1600" b="1"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周志鴻</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召集人</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r>
              <a:tr h="538424">
                <a:tc>
                  <a:txBody>
                    <a:bodyPr/>
                    <a:lstStyle/>
                    <a:p>
                      <a:pPr algn="ctr">
                        <a:lnSpc>
                          <a:spcPts val="3000"/>
                        </a:lnSpc>
                        <a:spcAft>
                          <a:spcPts val="0"/>
                        </a:spcAft>
                      </a:pPr>
                      <a:r>
                        <a:rPr lang="en-US" sz="1800" kern="100">
                          <a:effectLst/>
                          <a:latin typeface="標楷體" panose="03000509000000000000" pitchFamily="65" charset="-120"/>
                          <a:ea typeface="標楷體" panose="03000509000000000000" pitchFamily="65" charset="-120"/>
                        </a:rPr>
                        <a:t>6-11</a:t>
                      </a:r>
                      <a:r>
                        <a:rPr lang="zh-TW" sz="1800" kern="100">
                          <a:effectLst/>
                          <a:latin typeface="標楷體" panose="03000509000000000000" pitchFamily="65" charset="-120"/>
                          <a:ea typeface="標楷體" panose="03000509000000000000" pitchFamily="65" charset="-120"/>
                        </a:rPr>
                        <a:t>導師</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王福源</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zh-TW" sz="1800" b="1" kern="100" dirty="0">
                          <a:effectLst/>
                          <a:latin typeface="標楷體" panose="03000509000000000000" pitchFamily="65" charset="-120"/>
                          <a:ea typeface="標楷體" panose="03000509000000000000" pitchFamily="65" charset="-120"/>
                        </a:rPr>
                        <a:t>成果報告</a:t>
                      </a:r>
                      <a:endParaRPr lang="zh-TW" sz="1600" b="1"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en-US" sz="1800" kern="100">
                          <a:effectLst/>
                          <a:latin typeface="標楷體" panose="03000509000000000000" pitchFamily="65" charset="-120"/>
                          <a:ea typeface="標楷體" panose="03000509000000000000" pitchFamily="65" charset="-120"/>
                        </a:rPr>
                        <a:t> </a:t>
                      </a:r>
                      <a:endParaRPr lang="zh-TW" sz="16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en-US" sz="1800" kern="100" dirty="0">
                          <a:effectLst/>
                          <a:latin typeface="標楷體" panose="03000509000000000000" pitchFamily="65" charset="-120"/>
                          <a:ea typeface="標楷體" panose="03000509000000000000" pitchFamily="65" charset="-120"/>
                        </a:rPr>
                        <a:t> </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lgn="ctr">
                        <a:lnSpc>
                          <a:spcPts val="3000"/>
                        </a:lnSpc>
                        <a:spcAft>
                          <a:spcPts val="0"/>
                        </a:spcAft>
                      </a:pPr>
                      <a:r>
                        <a:rPr lang="en-US" sz="1800" kern="100" dirty="0">
                          <a:effectLst/>
                          <a:latin typeface="標楷體" panose="03000509000000000000" pitchFamily="65" charset="-120"/>
                          <a:ea typeface="標楷體" panose="03000509000000000000" pitchFamily="65" charset="-120"/>
                        </a:rPr>
                        <a:t> </a:t>
                      </a:r>
                      <a:endParaRPr lang="zh-TW" sz="1600" kern="100" dirty="0">
                        <a:effectLst/>
                        <a:latin typeface="標楷體" panose="03000509000000000000" pitchFamily="65" charset="-120"/>
                        <a:ea typeface="標楷體" panose="03000509000000000000" pitchFamily="65" charset="-120"/>
                        <a:cs typeface="Times New Roman"/>
                      </a:endParaRPr>
                    </a:p>
                  </a:txBody>
                  <a:tcPr marL="68580" marR="68580" marT="0" marB="0"/>
                </a:tc>
              </a:tr>
            </a:tbl>
          </a:graphicData>
        </a:graphic>
      </p:graphicFrame>
    </p:spTree>
    <p:extLst>
      <p:ext uri="{BB962C8B-B14F-4D97-AF65-F5344CB8AC3E}">
        <p14:creationId xmlns:p14="http://schemas.microsoft.com/office/powerpoint/2010/main" val="141186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200" y="764704"/>
            <a:ext cx="4258816" cy="5688632"/>
          </a:xfrm>
        </p:spPr>
        <p:txBody>
          <a:bodyPr/>
          <a:lstStyle/>
          <a:p>
            <a:r>
              <a:rPr lang="zh-TW" altLang="en-US" sz="4000" b="1" dirty="0" smtClean="0">
                <a:latin typeface="華康流隸體" pitchFamily="65" charset="-120"/>
                <a:ea typeface="華康流隸體" pitchFamily="65" charset="-120"/>
              </a:rPr>
              <a:t>本學期課程規劃</a:t>
            </a:r>
            <a:r>
              <a:rPr lang="en-US" altLang="zh-TW" sz="4000" b="1" dirty="0" smtClean="0">
                <a:latin typeface="華康流隸體" pitchFamily="65" charset="-120"/>
                <a:ea typeface="華康流隸體" pitchFamily="65" charset="-120"/>
              </a:rPr>
              <a:t/>
            </a:r>
            <a:br>
              <a:rPr lang="en-US" altLang="zh-TW" sz="4000" b="1" dirty="0" smtClean="0">
                <a:latin typeface="華康流隸體" pitchFamily="65" charset="-120"/>
                <a:ea typeface="華康流隸體" pitchFamily="65" charset="-120"/>
              </a:rPr>
            </a:br>
            <a:r>
              <a:rPr lang="en-US" altLang="zh-TW" sz="4000" b="1" dirty="0">
                <a:latin typeface="華康流隸體" pitchFamily="65" charset="-120"/>
                <a:ea typeface="華康流隸體" pitchFamily="65" charset="-120"/>
              </a:rPr>
              <a:t/>
            </a:r>
            <a:br>
              <a:rPr lang="en-US" altLang="zh-TW" sz="4000" b="1" dirty="0">
                <a:latin typeface="華康流隸體" pitchFamily="65" charset="-120"/>
                <a:ea typeface="華康流隸體" pitchFamily="65" charset="-120"/>
              </a:rPr>
            </a:br>
            <a:r>
              <a:rPr lang="en-US" altLang="zh-TW" sz="4000" b="1" dirty="0" smtClean="0">
                <a:latin typeface="華康流隸體" pitchFamily="65" charset="-120"/>
                <a:ea typeface="華康流隸體" pitchFamily="65" charset="-120"/>
              </a:rPr>
              <a:t/>
            </a:r>
            <a:br>
              <a:rPr lang="en-US" altLang="zh-TW" sz="4000" b="1" dirty="0" smtClean="0">
                <a:latin typeface="華康流隸體" pitchFamily="65" charset="-120"/>
                <a:ea typeface="華康流隸體" pitchFamily="65" charset="-120"/>
              </a:rPr>
            </a:br>
            <a:r>
              <a:rPr lang="en-US" altLang="zh-TW" dirty="0">
                <a:latin typeface="華康流隸體" pitchFamily="65" charset="-120"/>
                <a:ea typeface="華康流隸體" pitchFamily="65" charset="-120"/>
              </a:rPr>
              <a:t/>
            </a:r>
            <a:br>
              <a:rPr lang="en-US" altLang="zh-TW" dirty="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a:latin typeface="華康流隸體" pitchFamily="65" charset="-120"/>
                <a:ea typeface="華康流隸體" pitchFamily="65" charset="-120"/>
              </a:rPr>
              <a:t/>
            </a:r>
            <a:br>
              <a:rPr lang="en-US" altLang="zh-TW" dirty="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endParaRPr lang="zh-TW" altLang="en-US" dirty="0">
              <a:latin typeface="華康流隸體" pitchFamily="65" charset="-120"/>
              <a:ea typeface="華康流隸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149846548"/>
              </p:ext>
            </p:extLst>
          </p:nvPr>
        </p:nvGraphicFramePr>
        <p:xfrm>
          <a:off x="143506" y="2636912"/>
          <a:ext cx="8856985" cy="2926770"/>
        </p:xfrm>
        <a:graphic>
          <a:graphicData uri="http://schemas.openxmlformats.org/drawingml/2006/table">
            <a:tbl>
              <a:tblPr firstRow="1" bandRow="1">
                <a:tableStyleId>{7DF18680-E054-41AD-8BC1-D1AEF772440D}</a:tableStyleId>
              </a:tblPr>
              <a:tblGrid>
                <a:gridCol w="672726"/>
                <a:gridCol w="1270705"/>
                <a:gridCol w="3025121"/>
                <a:gridCol w="1152128"/>
                <a:gridCol w="1512168"/>
                <a:gridCol w="1224137"/>
              </a:tblGrid>
              <a:tr h="432047">
                <a:tc>
                  <a:txBody>
                    <a:bodyPr/>
                    <a:lstStyle/>
                    <a:p>
                      <a:pPr algn="ctr"/>
                      <a:r>
                        <a:rPr lang="zh-TW" altLang="en-US" sz="1800" dirty="0" smtClean="0">
                          <a:latin typeface="標楷體" panose="03000509000000000000" pitchFamily="65" charset="-120"/>
                          <a:ea typeface="標楷體" panose="03000509000000000000" pitchFamily="65" charset="-120"/>
                        </a:rPr>
                        <a:t>場次</a:t>
                      </a:r>
                      <a:endParaRPr lang="zh-TW" altLang="en-US" sz="1800" dirty="0">
                        <a:latin typeface="標楷體" panose="03000509000000000000" pitchFamily="65" charset="-120"/>
                        <a:ea typeface="標楷體" panose="03000509000000000000" pitchFamily="65" charset="-120"/>
                      </a:endParaRPr>
                    </a:p>
                  </a:txBody>
                  <a:tcPr/>
                </a:tc>
                <a:tc>
                  <a:txBody>
                    <a:bodyPr/>
                    <a:lstStyle/>
                    <a:p>
                      <a:pPr algn="ctr"/>
                      <a:r>
                        <a:rPr lang="zh-TW" altLang="en-US" sz="1800" dirty="0" smtClean="0">
                          <a:latin typeface="標楷體" panose="03000509000000000000" pitchFamily="65" charset="-120"/>
                          <a:ea typeface="標楷體" panose="03000509000000000000" pitchFamily="65" charset="-120"/>
                        </a:rPr>
                        <a:t>日期</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時間</a:t>
                      </a:r>
                      <a:endParaRPr lang="zh-TW" altLang="en-US" sz="1800" dirty="0">
                        <a:latin typeface="標楷體" panose="03000509000000000000" pitchFamily="65" charset="-120"/>
                        <a:ea typeface="標楷體" panose="03000509000000000000" pitchFamily="65" charset="-120"/>
                      </a:endParaRPr>
                    </a:p>
                  </a:txBody>
                  <a:tcPr/>
                </a:tc>
                <a:tc>
                  <a:txBody>
                    <a:bodyPr/>
                    <a:lstStyle/>
                    <a:p>
                      <a:pPr algn="ctr"/>
                      <a:r>
                        <a:rPr lang="zh-TW" altLang="en-US" sz="1800" dirty="0" smtClean="0">
                          <a:latin typeface="標楷體" panose="03000509000000000000" pitchFamily="65" charset="-120"/>
                          <a:ea typeface="標楷體" panose="03000509000000000000" pitchFamily="65" charset="-120"/>
                        </a:rPr>
                        <a:t>實施內容</a:t>
                      </a:r>
                      <a:endParaRPr lang="zh-TW" altLang="en-US" sz="1800" dirty="0">
                        <a:latin typeface="標楷體" panose="03000509000000000000" pitchFamily="65" charset="-120"/>
                        <a:ea typeface="標楷體" panose="03000509000000000000" pitchFamily="65" charset="-120"/>
                      </a:endParaRPr>
                    </a:p>
                  </a:txBody>
                  <a:tcPr/>
                </a:tc>
                <a:tc>
                  <a:txBody>
                    <a:bodyPr/>
                    <a:lstStyle/>
                    <a:p>
                      <a:pPr algn="ctr"/>
                      <a:r>
                        <a:rPr lang="zh-TW" altLang="en-US" sz="1800" dirty="0" smtClean="0">
                          <a:latin typeface="標楷體" panose="03000509000000000000" pitchFamily="65" charset="-120"/>
                          <a:ea typeface="標楷體" panose="03000509000000000000" pitchFamily="65" charset="-120"/>
                        </a:rPr>
                        <a:t>實施方式</a:t>
                      </a:r>
                      <a:endParaRPr lang="zh-TW" altLang="en-US" sz="1800" dirty="0">
                        <a:latin typeface="標楷體" panose="03000509000000000000" pitchFamily="65" charset="-120"/>
                        <a:ea typeface="標楷體" panose="03000509000000000000" pitchFamily="65" charset="-120"/>
                      </a:endParaRPr>
                    </a:p>
                  </a:txBody>
                  <a:tcPr/>
                </a:tc>
                <a:tc>
                  <a:txBody>
                    <a:bodyPr/>
                    <a:lstStyle/>
                    <a:p>
                      <a:pPr algn="ctr"/>
                      <a:r>
                        <a:rPr lang="zh-TW" altLang="en-US" sz="1800" dirty="0" smtClean="0">
                          <a:latin typeface="標楷體" panose="03000509000000000000" pitchFamily="65" charset="-120"/>
                          <a:ea typeface="標楷體" panose="03000509000000000000" pitchFamily="65" charset="-120"/>
                        </a:rPr>
                        <a:t>講師</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主持人</a:t>
                      </a:r>
                      <a:endParaRPr lang="zh-TW" altLang="en-US" sz="1800" dirty="0">
                        <a:latin typeface="標楷體" panose="03000509000000000000" pitchFamily="65" charset="-120"/>
                        <a:ea typeface="標楷體" panose="03000509000000000000" pitchFamily="65" charset="-120"/>
                      </a:endParaRPr>
                    </a:p>
                  </a:txBody>
                  <a:tcPr/>
                </a:tc>
                <a:tc>
                  <a:txBody>
                    <a:bodyPr/>
                    <a:lstStyle/>
                    <a:p>
                      <a:pPr algn="ctr"/>
                      <a:r>
                        <a:rPr lang="zh-TW" altLang="en-US" sz="1800" dirty="0" smtClean="0">
                          <a:latin typeface="標楷體" panose="03000509000000000000" pitchFamily="65" charset="-120"/>
                          <a:ea typeface="標楷體" panose="03000509000000000000" pitchFamily="65" charset="-120"/>
                        </a:rPr>
                        <a:t>地點</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備註</a:t>
                      </a:r>
                      <a:endParaRPr lang="zh-TW" altLang="en-US" sz="1800" dirty="0">
                        <a:latin typeface="標楷體" panose="03000509000000000000" pitchFamily="65" charset="-120"/>
                        <a:ea typeface="標楷體" panose="03000509000000000000" pitchFamily="65" charset="-120"/>
                      </a:endParaRPr>
                    </a:p>
                  </a:txBody>
                  <a:tcPr/>
                </a:tc>
              </a:tr>
              <a:tr h="510503">
                <a:tc>
                  <a:txBody>
                    <a:bodyPr/>
                    <a:lstStyle/>
                    <a:p>
                      <a:r>
                        <a:rPr lang="en-US" altLang="zh-TW" dirty="0" smtClean="0">
                          <a:latin typeface="標楷體" panose="03000509000000000000" pitchFamily="65" charset="-120"/>
                          <a:ea typeface="標楷體" panose="03000509000000000000" pitchFamily="65" charset="-120"/>
                        </a:rPr>
                        <a:t>6</a:t>
                      </a:r>
                      <a:endParaRPr lang="zh-TW" altLang="en-US" dirty="0">
                        <a:latin typeface="標楷體" panose="03000509000000000000" pitchFamily="65" charset="-120"/>
                        <a:ea typeface="標楷體" panose="03000509000000000000" pitchFamily="65" charset="-120"/>
                      </a:endParaRPr>
                    </a:p>
                  </a:txBody>
                  <a:tcPr/>
                </a:tc>
                <a:tc>
                  <a:txBody>
                    <a:bodyPr/>
                    <a:lstStyle/>
                    <a:p>
                      <a:r>
                        <a:rPr lang="en-US" altLang="zh-TW" dirty="0" smtClean="0">
                          <a:latin typeface="標楷體" panose="03000509000000000000" pitchFamily="65" charset="-120"/>
                          <a:ea typeface="標楷體" panose="03000509000000000000" pitchFamily="65" charset="-120"/>
                        </a:rPr>
                        <a:t>106.03.01</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下學期課程規劃、任務確認</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分享討論</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周志鴻</a:t>
                      </a:r>
                      <a:endParaRPr lang="zh-TW" altLang="en-US" dirty="0">
                        <a:latin typeface="標楷體" panose="03000509000000000000" pitchFamily="65" charset="-120"/>
                        <a:ea typeface="標楷體" panose="03000509000000000000" pitchFamily="65" charset="-120"/>
                      </a:endParaRPr>
                    </a:p>
                  </a:txBody>
                  <a:tcPr/>
                </a:tc>
                <a:tc>
                  <a:txBody>
                    <a:bodyPr/>
                    <a:lstStyle/>
                    <a:p>
                      <a:r>
                        <a:rPr lang="en-US" altLang="zh-TW" dirty="0" smtClean="0">
                          <a:latin typeface="標楷體" panose="03000509000000000000" pitchFamily="65" charset="-120"/>
                          <a:ea typeface="標楷體" panose="03000509000000000000" pitchFamily="65" charset="-120"/>
                        </a:rPr>
                        <a:t>752</a:t>
                      </a:r>
                      <a:r>
                        <a:rPr lang="zh-TW" altLang="en-US" dirty="0" smtClean="0">
                          <a:latin typeface="標楷體" panose="03000509000000000000" pitchFamily="65" charset="-120"/>
                          <a:ea typeface="標楷體" panose="03000509000000000000" pitchFamily="65" charset="-120"/>
                        </a:rPr>
                        <a:t>教室</a:t>
                      </a:r>
                      <a:endParaRPr lang="zh-TW" altLang="en-US" dirty="0">
                        <a:latin typeface="標楷體" panose="03000509000000000000" pitchFamily="65" charset="-120"/>
                        <a:ea typeface="標楷體" panose="03000509000000000000" pitchFamily="65" charset="-120"/>
                      </a:endParaRPr>
                    </a:p>
                  </a:txBody>
                  <a:tcPr/>
                </a:tc>
              </a:tr>
              <a:tr h="496055">
                <a:tc>
                  <a:txBody>
                    <a:bodyPr/>
                    <a:lstStyle/>
                    <a:p>
                      <a:r>
                        <a:rPr lang="en-US" altLang="zh-TW" dirty="0" smtClean="0">
                          <a:latin typeface="標楷體" panose="03000509000000000000" pitchFamily="65" charset="-120"/>
                          <a:ea typeface="標楷體" panose="03000509000000000000" pitchFamily="65" charset="-120"/>
                        </a:rPr>
                        <a:t>7</a:t>
                      </a:r>
                      <a:endParaRPr lang="zh-TW" altLang="en-US" dirty="0">
                        <a:latin typeface="標楷體" panose="03000509000000000000" pitchFamily="65" charset="-120"/>
                        <a:ea typeface="標楷體" panose="03000509000000000000" pitchFamily="65" charset="-120"/>
                      </a:endParaRPr>
                    </a:p>
                  </a:txBody>
                  <a:tcPr/>
                </a:tc>
                <a:tc>
                  <a:txBody>
                    <a:bodyPr/>
                    <a:lstStyle/>
                    <a:p>
                      <a:r>
                        <a:rPr lang="en-US" altLang="zh-TW" dirty="0" smtClean="0">
                          <a:latin typeface="標楷體" panose="03000509000000000000" pitchFamily="65" charset="-120"/>
                          <a:ea typeface="標楷體" panose="03000509000000000000" pitchFamily="65" charset="-120"/>
                        </a:rPr>
                        <a:t>103.03.22</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參訪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陳民芳師生聯展</a:t>
                      </a:r>
                      <a:endParaRPr lang="en-US" altLang="zh-TW" dirty="0" smtClean="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體驗學習</a:t>
                      </a: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文化中心</a:t>
                      </a:r>
                      <a:endParaRPr lang="zh-TW" altLang="en-US" dirty="0">
                        <a:latin typeface="標楷體" panose="03000509000000000000" pitchFamily="65" charset="-120"/>
                        <a:ea typeface="標楷體" panose="03000509000000000000" pitchFamily="65" charset="-120"/>
                      </a:endParaRPr>
                    </a:p>
                  </a:txBody>
                  <a:tcPr/>
                </a:tc>
              </a:tr>
              <a:tr h="496055">
                <a:tc>
                  <a:txBody>
                    <a:bodyPr/>
                    <a:lstStyle/>
                    <a:p>
                      <a:r>
                        <a:rPr lang="en-US" altLang="zh-TW" sz="1800" b="1" dirty="0" smtClean="0">
                          <a:solidFill>
                            <a:srgbClr val="C00000"/>
                          </a:solidFill>
                          <a:latin typeface="標楷體" panose="03000509000000000000" pitchFamily="65" charset="-120"/>
                          <a:ea typeface="標楷體" panose="03000509000000000000" pitchFamily="65" charset="-120"/>
                        </a:rPr>
                        <a:t>8</a:t>
                      </a:r>
                      <a:endParaRPr lang="zh-TW" altLang="en-US" sz="1800" b="1" dirty="0">
                        <a:solidFill>
                          <a:srgbClr val="C00000"/>
                        </a:solidFill>
                        <a:latin typeface="標楷體" panose="03000509000000000000" pitchFamily="65" charset="-120"/>
                        <a:ea typeface="標楷體" panose="03000509000000000000" pitchFamily="65" charset="-120"/>
                      </a:endParaRPr>
                    </a:p>
                  </a:txBody>
                  <a:tcPr/>
                </a:tc>
                <a:tc>
                  <a:txBody>
                    <a:bodyPr/>
                    <a:lstStyle/>
                    <a:p>
                      <a:r>
                        <a:rPr lang="en-US" altLang="zh-TW" sz="1800" b="1" dirty="0" smtClean="0">
                          <a:solidFill>
                            <a:srgbClr val="C00000"/>
                          </a:solidFill>
                          <a:latin typeface="標楷體" panose="03000509000000000000" pitchFamily="65" charset="-120"/>
                          <a:ea typeface="標楷體" panose="03000509000000000000" pitchFamily="65" charset="-120"/>
                        </a:rPr>
                        <a:t>106.04.26</a:t>
                      </a:r>
                      <a:endParaRPr lang="zh-TW" altLang="en-US" sz="1800" b="1" dirty="0">
                        <a:solidFill>
                          <a:srgbClr val="C00000"/>
                        </a:solidFill>
                        <a:latin typeface="標楷體" panose="03000509000000000000" pitchFamily="65" charset="-120"/>
                        <a:ea typeface="標楷體" panose="03000509000000000000" pitchFamily="65" charset="-120"/>
                      </a:endParaRPr>
                    </a:p>
                  </a:txBody>
                  <a:tcPr/>
                </a:tc>
                <a:tc>
                  <a:txBody>
                    <a:bodyPr/>
                    <a:lstStyle/>
                    <a:p>
                      <a:endParaRPr lang="zh-TW" altLang="en-US" dirty="0">
                        <a:latin typeface="標楷體" panose="03000509000000000000" pitchFamily="65" charset="-120"/>
                        <a:ea typeface="標楷體" panose="03000509000000000000" pitchFamily="65" charset="-120"/>
                      </a:endParaRPr>
                    </a:p>
                  </a:txBody>
                  <a:tcPr/>
                </a:tc>
                <a:tc>
                  <a:txBody>
                    <a:bodyPr/>
                    <a:lstStyle/>
                    <a:p>
                      <a:pPr algn="ct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a:latin typeface="標楷體" panose="03000509000000000000" pitchFamily="65" charset="-120"/>
                        <a:ea typeface="標楷體" panose="03000509000000000000" pitchFamily="65" charset="-120"/>
                      </a:endParaRPr>
                    </a:p>
                  </a:txBody>
                  <a:tcPr/>
                </a:tc>
                <a:tc>
                  <a:txBody>
                    <a:bodyPr/>
                    <a:lstStyle/>
                    <a:p>
                      <a:endParaRPr lang="zh-TW" altLang="en-US">
                        <a:latin typeface="標楷體" panose="03000509000000000000" pitchFamily="65" charset="-120"/>
                        <a:ea typeface="標楷體" panose="03000509000000000000" pitchFamily="65" charset="-120"/>
                      </a:endParaRPr>
                    </a:p>
                  </a:txBody>
                  <a:tcPr/>
                </a:tc>
              </a:tr>
              <a:tr h="496055">
                <a:tc>
                  <a:txBody>
                    <a:bodyPr/>
                    <a:lstStyle/>
                    <a:p>
                      <a:r>
                        <a:rPr lang="en-US" altLang="zh-TW" sz="1800" b="1" dirty="0" smtClean="0">
                          <a:solidFill>
                            <a:srgbClr val="C00000"/>
                          </a:solidFill>
                          <a:latin typeface="標楷體" panose="03000509000000000000" pitchFamily="65" charset="-120"/>
                          <a:ea typeface="標楷體" panose="03000509000000000000" pitchFamily="65" charset="-120"/>
                        </a:rPr>
                        <a:t>9</a:t>
                      </a:r>
                      <a:endParaRPr lang="zh-TW" altLang="en-US" sz="1800" b="1" dirty="0">
                        <a:solidFill>
                          <a:srgbClr val="C00000"/>
                        </a:solidFill>
                        <a:latin typeface="標楷體" panose="03000509000000000000" pitchFamily="65" charset="-120"/>
                        <a:ea typeface="標楷體" panose="03000509000000000000" pitchFamily="65" charset="-120"/>
                      </a:endParaRPr>
                    </a:p>
                  </a:txBody>
                  <a:tcPr/>
                </a:tc>
                <a:tc>
                  <a:txBody>
                    <a:bodyPr/>
                    <a:lstStyle/>
                    <a:p>
                      <a:r>
                        <a:rPr lang="en-US" altLang="zh-TW" sz="1800" b="1" dirty="0" smtClean="0">
                          <a:solidFill>
                            <a:srgbClr val="C00000"/>
                          </a:solidFill>
                          <a:latin typeface="標楷體" panose="03000509000000000000" pitchFamily="65" charset="-120"/>
                          <a:ea typeface="標楷體" panose="03000509000000000000" pitchFamily="65" charset="-120"/>
                        </a:rPr>
                        <a:t>106.05.31</a:t>
                      </a:r>
                      <a:endParaRPr lang="zh-TW" altLang="en-US" sz="1800" b="1" dirty="0">
                        <a:solidFill>
                          <a:srgbClr val="C00000"/>
                        </a:solidFill>
                        <a:latin typeface="標楷體" panose="03000509000000000000" pitchFamily="65" charset="-120"/>
                        <a:ea typeface="標楷體" panose="03000509000000000000" pitchFamily="65" charset="-120"/>
                      </a:endParaRPr>
                    </a:p>
                  </a:txBody>
                  <a:tcPr/>
                </a:tc>
                <a:tc>
                  <a:txBody>
                    <a:bodyPr/>
                    <a:lstStyle/>
                    <a:p>
                      <a:endParaRPr lang="zh-TW" altLang="en-US" dirty="0">
                        <a:latin typeface="標楷體" panose="03000509000000000000" pitchFamily="65" charset="-120"/>
                        <a:ea typeface="標楷體" panose="03000509000000000000" pitchFamily="65" charset="-120"/>
                      </a:endParaRPr>
                    </a:p>
                  </a:txBody>
                  <a:tcPr/>
                </a:tc>
                <a:tc>
                  <a:txBody>
                    <a:bodyPr/>
                    <a:lstStyle/>
                    <a:p>
                      <a:pPr algn="ct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a:latin typeface="標楷體" panose="03000509000000000000" pitchFamily="65" charset="-120"/>
                        <a:ea typeface="標楷體" panose="03000509000000000000" pitchFamily="65" charset="-120"/>
                      </a:endParaRPr>
                    </a:p>
                  </a:txBody>
                  <a:tcPr/>
                </a:tc>
                <a:tc>
                  <a:txBody>
                    <a:bodyPr/>
                    <a:lstStyle/>
                    <a:p>
                      <a:endParaRPr lang="zh-TW" altLang="en-US">
                        <a:latin typeface="標楷體" panose="03000509000000000000" pitchFamily="65" charset="-120"/>
                        <a:ea typeface="標楷體" panose="03000509000000000000" pitchFamily="65" charset="-120"/>
                      </a:endParaRPr>
                    </a:p>
                  </a:txBody>
                  <a:tcPr/>
                </a:tc>
              </a:tr>
              <a:tr h="496055">
                <a:tc>
                  <a:txBody>
                    <a:bodyPr/>
                    <a:lstStyle/>
                    <a:p>
                      <a:r>
                        <a:rPr lang="en-US" altLang="zh-TW" dirty="0" smtClean="0">
                          <a:latin typeface="標楷體" panose="03000509000000000000" pitchFamily="65" charset="-120"/>
                          <a:ea typeface="標楷體" panose="03000509000000000000" pitchFamily="65" charset="-120"/>
                        </a:rPr>
                        <a:t>10</a:t>
                      </a:r>
                      <a:endParaRPr lang="zh-TW" altLang="en-US" dirty="0">
                        <a:latin typeface="標楷體" panose="03000509000000000000" pitchFamily="65" charset="-120"/>
                        <a:ea typeface="標楷體" panose="03000509000000000000" pitchFamily="65" charset="-120"/>
                      </a:endParaRPr>
                    </a:p>
                  </a:txBody>
                  <a:tcPr/>
                </a:tc>
                <a:tc>
                  <a:txBody>
                    <a:bodyPr/>
                    <a:lstStyle/>
                    <a:p>
                      <a:r>
                        <a:rPr lang="en-US" altLang="zh-TW" dirty="0" smtClean="0">
                          <a:latin typeface="標楷體" panose="03000509000000000000" pitchFamily="65" charset="-120"/>
                          <a:ea typeface="標楷體" panose="03000509000000000000" pitchFamily="65" charset="-120"/>
                        </a:rPr>
                        <a:t>106.06.21</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期末成果發表</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實作呈現</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全體社員</a:t>
                      </a: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dirty="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56994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548680"/>
            <a:ext cx="8229600" cy="6120680"/>
          </a:xfrm>
        </p:spPr>
        <p:txBody>
          <a:bodyPr>
            <a:normAutofit/>
          </a:bodyPr>
          <a:lstStyle/>
          <a:p>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105</a:t>
            </a:r>
            <a:r>
              <a:rPr lang="zh-TW" altLang="en-US" dirty="0" smtClean="0">
                <a:latin typeface="華康流隸體" pitchFamily="65" charset="-120"/>
                <a:ea typeface="華康流隸體" pitchFamily="65" charset="-120"/>
              </a:rPr>
              <a:t>學年</a:t>
            </a:r>
            <a:r>
              <a:rPr lang="zh-TW" altLang="en-US" b="1" u="sng" dirty="0" smtClean="0">
                <a:latin typeface="華康流隸體" pitchFamily="65" charset="-120"/>
                <a:ea typeface="華康流隸體" pitchFamily="65" charset="-120"/>
              </a:rPr>
              <a:t>舞文弄墨社</a:t>
            </a:r>
            <a:r>
              <a:rPr lang="zh-TW" altLang="en-US" b="1" u="sng" dirty="0" smtClean="0">
                <a:latin typeface="華康流隸體" pitchFamily="65" charset="-120"/>
                <a:ea typeface="華康流隸體" pitchFamily="65" charset="-120"/>
              </a:rPr>
              <a:t>群</a:t>
            </a:r>
            <a:r>
              <a:rPr lang="en-US" altLang="zh-TW" b="1" u="sng" dirty="0" smtClean="0">
                <a:latin typeface="華康流隸體" pitchFamily="65" charset="-120"/>
                <a:ea typeface="華康流隸體" pitchFamily="65" charset="-120"/>
              </a:rPr>
              <a:t/>
            </a:r>
            <a:br>
              <a:rPr lang="en-US" altLang="zh-TW" b="1" u="sng" dirty="0" smtClean="0">
                <a:latin typeface="華康流隸體" pitchFamily="65" charset="-120"/>
                <a:ea typeface="華康流隸體" pitchFamily="65" charset="-120"/>
              </a:rPr>
            </a:br>
            <a:r>
              <a:rPr lang="zh-TW" altLang="en-US" b="1" u="sng" smtClean="0">
                <a:latin typeface="華康流隸體" pitchFamily="65" charset="-120"/>
                <a:ea typeface="華康流隸體" pitchFamily="65" charset="-120"/>
              </a:rPr>
              <a:t>期末</a:t>
            </a:r>
            <a:r>
              <a:rPr lang="zh-TW" altLang="en-US" b="1" u="sng">
                <a:latin typeface="華康流隸體" pitchFamily="65" charset="-120"/>
                <a:ea typeface="華康流隸體" pitchFamily="65" charset="-120"/>
              </a:rPr>
              <a:t>成果</a:t>
            </a:r>
            <a:r>
              <a:rPr lang="zh-TW" altLang="en-US" b="1" u="sng" smtClean="0">
                <a:latin typeface="華康流隸體" pitchFamily="65" charset="-120"/>
                <a:ea typeface="華康流隸體" pitchFamily="65" charset="-120"/>
              </a:rPr>
              <a:t>發表呈現方式</a:t>
            </a:r>
            <a:r>
              <a:rPr lang="en-US" altLang="zh-TW" b="1" dirty="0" smtClean="0">
                <a:latin typeface="華康流隸體" pitchFamily="65" charset="-120"/>
                <a:ea typeface="華康流隸體" pitchFamily="65" charset="-120"/>
              </a:rPr>
              <a:t/>
            </a:r>
            <a:br>
              <a:rPr lang="en-US" altLang="zh-TW" b="1" dirty="0" smtClean="0">
                <a:latin typeface="華康流隸體" pitchFamily="65" charset="-120"/>
                <a:ea typeface="華康流隸體" pitchFamily="65" charset="-120"/>
              </a:rPr>
            </a:br>
            <a:r>
              <a:rPr lang="en-US" altLang="zh-TW" dirty="0" smtClean="0">
                <a:solidFill>
                  <a:srgbClr val="CC0000"/>
                </a:solidFill>
                <a:latin typeface="華康流隸體" pitchFamily="65" charset="-120"/>
                <a:ea typeface="華康流隸體" pitchFamily="65" charset="-120"/>
              </a:rPr>
              <a:t/>
            </a:r>
            <a:br>
              <a:rPr lang="en-US" altLang="zh-TW" dirty="0" smtClean="0">
                <a:solidFill>
                  <a:srgbClr val="CC0000"/>
                </a:solidFill>
                <a:latin typeface="華康流隸體" pitchFamily="65" charset="-120"/>
                <a:ea typeface="華康流隸體" pitchFamily="65" charset="-120"/>
              </a:rPr>
            </a:br>
            <a:endParaRPr lang="zh-TW" altLang="en-US" dirty="0">
              <a:solidFill>
                <a:srgbClr val="CC0000"/>
              </a:solidFill>
            </a:endParaRPr>
          </a:p>
        </p:txBody>
      </p:sp>
    </p:spTree>
    <p:extLst>
      <p:ext uri="{BB962C8B-B14F-4D97-AF65-F5344CB8AC3E}">
        <p14:creationId xmlns:p14="http://schemas.microsoft.com/office/powerpoint/2010/main" val="1685218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07504" y="476672"/>
            <a:ext cx="4680520" cy="6048672"/>
          </a:xfrm>
        </p:spPr>
        <p:txBody>
          <a:bodyPr>
            <a:normAutofit/>
          </a:bodyPr>
          <a:lstStyle/>
          <a:p>
            <a:r>
              <a:rPr lang="zh-TW" altLang="en-US" sz="3600" b="1" dirty="0" smtClean="0">
                <a:latin typeface="華康流隸體" pitchFamily="65" charset="-120"/>
                <a:ea typeface="華康流隸體" pitchFamily="65" charset="-120"/>
              </a:rPr>
              <a:t>本學期申請經費</a:t>
            </a:r>
            <a:r>
              <a:rPr lang="en-US" altLang="zh-TW" sz="3600" b="1" dirty="0" smtClean="0">
                <a:latin typeface="華康流隸體" pitchFamily="65" charset="-120"/>
                <a:ea typeface="華康流隸體" pitchFamily="65" charset="-120"/>
              </a:rPr>
              <a:t>/</a:t>
            </a:r>
            <a:br>
              <a:rPr lang="en-US" altLang="zh-TW" sz="3600" b="1" dirty="0" smtClean="0">
                <a:latin typeface="華康流隸體" pitchFamily="65" charset="-120"/>
                <a:ea typeface="華康流隸體" pitchFamily="65" charset="-120"/>
              </a:rPr>
            </a:br>
            <a:r>
              <a:rPr lang="zh-TW" altLang="en-US" sz="3600" b="1" dirty="0" smtClean="0">
                <a:latin typeface="華康流隸體" pitchFamily="65" charset="-120"/>
                <a:ea typeface="華康流隸體" pitchFamily="65" charset="-120"/>
              </a:rPr>
              <a:t>領據的時間</a:t>
            </a:r>
            <a:r>
              <a:rPr lang="en-US" altLang="zh-TW" sz="3600" b="1" dirty="0" smtClean="0">
                <a:latin typeface="華康流隸體" pitchFamily="65" charset="-120"/>
                <a:ea typeface="華康流隸體" pitchFamily="65" charset="-120"/>
              </a:rPr>
              <a:t/>
            </a:r>
            <a:br>
              <a:rPr lang="en-US" altLang="zh-TW" sz="3600" b="1" dirty="0" smtClean="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a:latin typeface="華康流隸體" pitchFamily="65" charset="-120"/>
                <a:ea typeface="華康流隸體" pitchFamily="65" charset="-120"/>
              </a:rPr>
              <a:t/>
            </a:r>
            <a:br>
              <a:rPr lang="en-US" altLang="zh-TW" dirty="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a:latin typeface="華康流隸體" pitchFamily="65" charset="-120"/>
                <a:ea typeface="華康流隸體" pitchFamily="65" charset="-120"/>
              </a:rPr>
              <a:t/>
            </a:r>
            <a:br>
              <a:rPr lang="en-US" altLang="zh-TW" dirty="0">
                <a:latin typeface="華康流隸體" pitchFamily="65" charset="-120"/>
                <a:ea typeface="華康流隸體" pitchFamily="65" charset="-120"/>
              </a:rPr>
            </a:br>
            <a:r>
              <a:rPr lang="en-US" altLang="zh-TW" dirty="0" smtClean="0">
                <a:latin typeface="華康流隸體" pitchFamily="65" charset="-120"/>
                <a:ea typeface="華康流隸體" pitchFamily="65" charset="-120"/>
              </a:rPr>
              <a:t/>
            </a:r>
            <a:br>
              <a:rPr lang="en-US" altLang="zh-TW" dirty="0" smtClean="0">
                <a:latin typeface="華康流隸體" pitchFamily="65" charset="-120"/>
                <a:ea typeface="華康流隸體" pitchFamily="65" charset="-120"/>
              </a:rPr>
            </a:br>
            <a:r>
              <a:rPr lang="en-US" altLang="zh-TW" dirty="0">
                <a:latin typeface="華康流隸體" pitchFamily="65" charset="-120"/>
                <a:ea typeface="華康流隸體" pitchFamily="65" charset="-120"/>
              </a:rPr>
              <a:t/>
            </a:r>
            <a:br>
              <a:rPr lang="en-US" altLang="zh-TW" dirty="0">
                <a:latin typeface="華康流隸體" pitchFamily="65" charset="-120"/>
                <a:ea typeface="華康流隸體" pitchFamily="65" charset="-120"/>
              </a:rPr>
            </a:br>
            <a:endParaRPr lang="zh-TW" altLang="en-US" dirty="0">
              <a:latin typeface="華康流隸體" pitchFamily="65" charset="-120"/>
              <a:ea typeface="華康流隸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649918218"/>
              </p:ext>
            </p:extLst>
          </p:nvPr>
        </p:nvGraphicFramePr>
        <p:xfrm>
          <a:off x="107504" y="2132856"/>
          <a:ext cx="8928997" cy="4248470"/>
        </p:xfrm>
        <a:graphic>
          <a:graphicData uri="http://schemas.openxmlformats.org/drawingml/2006/table">
            <a:tbl>
              <a:tblPr/>
              <a:tblGrid>
                <a:gridCol w="288032"/>
                <a:gridCol w="851425"/>
                <a:gridCol w="955446"/>
                <a:gridCol w="955446"/>
                <a:gridCol w="766075"/>
                <a:gridCol w="1080120"/>
                <a:gridCol w="936104"/>
                <a:gridCol w="3096349"/>
              </a:tblGrid>
              <a:tr h="526715">
                <a:tc gridSpan="8">
                  <a:txBody>
                    <a:bodyPr/>
                    <a:lstStyle/>
                    <a:p>
                      <a:pPr algn="ctr">
                        <a:spcAft>
                          <a:spcPts val="0"/>
                        </a:spcAft>
                      </a:pPr>
                      <a:r>
                        <a:rPr lang="zh-TW" sz="2400" b="1" kern="100" dirty="0">
                          <a:effectLst/>
                          <a:latin typeface="Arial"/>
                          <a:ea typeface="標楷體"/>
                          <a:cs typeface="Arial"/>
                        </a:rPr>
                        <a:t>經費需求表</a:t>
                      </a:r>
                      <a:endParaRPr lang="zh-TW" sz="24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26715">
                <a:tc gridSpan="2">
                  <a:txBody>
                    <a:bodyPr/>
                    <a:lstStyle/>
                    <a:p>
                      <a:pPr algn="ctr">
                        <a:spcAft>
                          <a:spcPts val="0"/>
                        </a:spcAft>
                      </a:pPr>
                      <a:r>
                        <a:rPr lang="zh-TW" sz="2000" b="1" kern="100" dirty="0">
                          <a:effectLst/>
                          <a:latin typeface="Arial"/>
                          <a:ea typeface="標楷體"/>
                          <a:cs typeface="Arial"/>
                        </a:rPr>
                        <a:t>經費類別</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2000" b="1" kern="100" dirty="0">
                          <a:effectLst/>
                          <a:latin typeface="Arial"/>
                          <a:ea typeface="標楷體"/>
                          <a:cs typeface="Arial"/>
                        </a:rPr>
                        <a:t>單價</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Arial"/>
                          <a:ea typeface="標楷體"/>
                          <a:cs typeface="Arial"/>
                        </a:rPr>
                        <a:t>數量</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Arial"/>
                          <a:ea typeface="標楷體"/>
                          <a:cs typeface="Arial"/>
                        </a:rPr>
                        <a:t>總額</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Arial"/>
                          <a:ea typeface="標楷體"/>
                          <a:cs typeface="Arial"/>
                        </a:rPr>
                        <a:t>領據時間</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500"/>
                        </a:lnSpc>
                        <a:spcAft>
                          <a:spcPts val="0"/>
                        </a:spcAft>
                      </a:pPr>
                      <a:r>
                        <a:rPr lang="zh-TW" sz="2000" b="1" kern="100" dirty="0" smtClean="0">
                          <a:effectLst/>
                          <a:latin typeface="Arial"/>
                          <a:ea typeface="標楷體"/>
                          <a:cs typeface="Arial"/>
                        </a:rPr>
                        <a:t>說明</a:t>
                      </a:r>
                      <a:endParaRPr lang="zh-TW" sz="2000" b="1" kern="100" dirty="0">
                        <a:effectLst/>
                        <a:latin typeface="Calibri"/>
                        <a:ea typeface="新細明體"/>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Arial"/>
                          <a:ea typeface="標楷體"/>
                          <a:cs typeface="Arial"/>
                        </a:rPr>
                        <a:t>備註</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715">
                <a:tc>
                  <a:txBody>
                    <a:bodyPr/>
                    <a:lstStyle/>
                    <a:p>
                      <a:pPr algn="just">
                        <a:spcAft>
                          <a:spcPts val="0"/>
                        </a:spcAft>
                      </a:pPr>
                      <a:r>
                        <a:rPr lang="en-US" sz="2000" b="1" kern="100">
                          <a:effectLst/>
                          <a:latin typeface="Arial"/>
                          <a:ea typeface="標楷體"/>
                          <a:cs typeface="Times New Roman"/>
                        </a:rPr>
                        <a:t>1</a:t>
                      </a:r>
                      <a:endParaRPr lang="zh-TW" sz="2000" b="1"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Arial"/>
                          <a:ea typeface="標楷體"/>
                          <a:cs typeface="Arial"/>
                        </a:rPr>
                        <a:t>講師費</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effectLst/>
                          <a:latin typeface="Arial"/>
                          <a:ea typeface="標楷體"/>
                          <a:cs typeface="Times New Roman"/>
                        </a:rPr>
                        <a:t>    </a:t>
                      </a:r>
                      <a:r>
                        <a:rPr lang="zh-TW" sz="2000" b="1" kern="100" dirty="0">
                          <a:effectLst/>
                          <a:latin typeface="Arial"/>
                          <a:ea typeface="標楷體"/>
                          <a:cs typeface="Arial"/>
                        </a:rPr>
                        <a:t>時</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Arial"/>
                          <a:ea typeface="標楷體"/>
                          <a:cs typeface="Times New Roman"/>
                        </a:rPr>
                        <a:t> </a:t>
                      </a:r>
                      <a:endParaRPr lang="zh-TW" sz="20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zh-TW" altLang="en-US" sz="2000" b="1" kern="100" dirty="0" smtClean="0">
                          <a:effectLst/>
                          <a:latin typeface="Arial"/>
                          <a:ea typeface="標楷體"/>
                          <a:cs typeface="Arial"/>
                        </a:rPr>
                        <a:t>學年</a:t>
                      </a:r>
                      <a:r>
                        <a:rPr lang="zh-TW" sz="2000" b="1" kern="100" dirty="0" smtClean="0">
                          <a:effectLst/>
                          <a:latin typeface="Arial"/>
                          <a:ea typeface="標楷體"/>
                          <a:cs typeface="Arial"/>
                        </a:rPr>
                        <a:t>補助</a:t>
                      </a:r>
                      <a:r>
                        <a:rPr lang="zh-TW" sz="2000" b="1" kern="100" dirty="0">
                          <a:effectLst/>
                          <a:latin typeface="Arial"/>
                          <a:ea typeface="標楷體"/>
                          <a:cs typeface="Arial"/>
                        </a:rPr>
                        <a:t>經費</a:t>
                      </a:r>
                      <a:r>
                        <a:rPr lang="en-US" sz="2000" b="1" kern="100" dirty="0">
                          <a:effectLst/>
                          <a:latin typeface="Arial"/>
                          <a:ea typeface="標楷體"/>
                          <a:cs typeface="Times New Roman"/>
                        </a:rPr>
                        <a:t>3000</a:t>
                      </a:r>
                      <a:r>
                        <a:rPr lang="zh-TW" sz="2000" b="1" kern="100" dirty="0" smtClean="0">
                          <a:effectLst/>
                          <a:latin typeface="Arial"/>
                          <a:ea typeface="標楷體"/>
                          <a:cs typeface="Arial"/>
                        </a:rPr>
                        <a:t>元</a:t>
                      </a:r>
                      <a:endParaRPr lang="en-US" altLang="zh-TW" sz="2000" b="1" kern="100" dirty="0" smtClean="0">
                        <a:effectLst/>
                        <a:latin typeface="Arial"/>
                        <a:ea typeface="標楷體"/>
                        <a:cs typeface="Arial"/>
                      </a:endParaRPr>
                    </a:p>
                    <a:p>
                      <a:pPr algn="l">
                        <a:spcAft>
                          <a:spcPts val="0"/>
                        </a:spcAft>
                      </a:pPr>
                      <a:r>
                        <a:rPr lang="en-US" sz="2000" b="1" kern="100" dirty="0" smtClean="0">
                          <a:effectLst/>
                          <a:latin typeface="Arial"/>
                          <a:ea typeface="標楷體"/>
                          <a:cs typeface="Times New Roman"/>
                        </a:rPr>
                        <a:t>(</a:t>
                      </a:r>
                      <a:r>
                        <a:rPr lang="zh-TW" sz="2000" b="1" kern="100" dirty="0">
                          <a:effectLst/>
                          <a:latin typeface="Arial"/>
                          <a:ea typeface="標楷體"/>
                          <a:cs typeface="Arial"/>
                        </a:rPr>
                        <a:t>不包含講師交通費。</a:t>
                      </a:r>
                      <a:r>
                        <a:rPr lang="en-US" sz="2000" b="1" kern="100" dirty="0">
                          <a:effectLst/>
                          <a:latin typeface="Arial"/>
                          <a:ea typeface="標楷體"/>
                          <a:cs typeface="Times New Roman"/>
                        </a:rPr>
                        <a:t>)</a:t>
                      </a:r>
                      <a:endParaRPr lang="zh-TW" sz="3200" kern="100" dirty="0">
                        <a:effectLst/>
                        <a:latin typeface="Calibri"/>
                        <a:ea typeface="新細明體"/>
                        <a:cs typeface="Times New Roman"/>
                      </a:endParaRPr>
                    </a:p>
                    <a:p>
                      <a:pPr algn="l">
                        <a:spcAft>
                          <a:spcPts val="0"/>
                        </a:spcAft>
                      </a:pPr>
                      <a:r>
                        <a:rPr lang="zh-TW" sz="2000" kern="100" dirty="0">
                          <a:effectLst/>
                          <a:latin typeface="Arial"/>
                          <a:ea typeface="標楷體"/>
                          <a:cs typeface="Arial"/>
                        </a:rPr>
                        <a:t>府外專家學者</a:t>
                      </a:r>
                      <a:r>
                        <a:rPr lang="zh-TW" sz="2000" kern="100" dirty="0" smtClean="0">
                          <a:effectLst/>
                          <a:latin typeface="Arial"/>
                          <a:ea typeface="標楷體"/>
                          <a:cs typeface="Arial"/>
                        </a:rPr>
                        <a:t>：</a:t>
                      </a:r>
                      <a:r>
                        <a:rPr lang="en-US" sz="2000" kern="100" dirty="0" smtClean="0">
                          <a:effectLst/>
                          <a:latin typeface="Arial"/>
                          <a:ea typeface="標楷體"/>
                          <a:cs typeface="Times New Roman"/>
                        </a:rPr>
                        <a:t>1</a:t>
                      </a:r>
                      <a:r>
                        <a:rPr lang="zh-TW" sz="2000" kern="100" dirty="0">
                          <a:effectLst/>
                          <a:latin typeface="Arial"/>
                          <a:ea typeface="標楷體"/>
                          <a:cs typeface="Arial"/>
                        </a:rPr>
                        <a:t>時</a:t>
                      </a:r>
                      <a:r>
                        <a:rPr lang="en-US" sz="2000" kern="100" dirty="0">
                          <a:effectLst/>
                          <a:latin typeface="Arial"/>
                          <a:ea typeface="標楷體"/>
                          <a:cs typeface="Times New Roman"/>
                        </a:rPr>
                        <a:t>1600</a:t>
                      </a:r>
                      <a:r>
                        <a:rPr lang="zh-TW" sz="2000" kern="100" dirty="0">
                          <a:effectLst/>
                          <a:latin typeface="Arial"/>
                          <a:ea typeface="標楷體"/>
                          <a:cs typeface="Arial"/>
                        </a:rPr>
                        <a:t>元</a:t>
                      </a:r>
                      <a:endParaRPr lang="zh-TW" sz="3200" kern="100" dirty="0">
                        <a:effectLst/>
                        <a:latin typeface="Calibri"/>
                        <a:ea typeface="新細明體"/>
                        <a:cs typeface="Times New Roman"/>
                      </a:endParaRPr>
                    </a:p>
                    <a:p>
                      <a:pPr algn="l">
                        <a:spcAft>
                          <a:spcPts val="0"/>
                        </a:spcAft>
                      </a:pPr>
                      <a:r>
                        <a:rPr lang="zh-TW" sz="2000" kern="100" dirty="0">
                          <a:effectLst/>
                          <a:latin typeface="Arial"/>
                          <a:ea typeface="標楷體"/>
                          <a:cs typeface="Arial"/>
                        </a:rPr>
                        <a:t>高市府內機關人員：</a:t>
                      </a:r>
                      <a:r>
                        <a:rPr lang="en-US" sz="2000" kern="100" dirty="0">
                          <a:effectLst/>
                          <a:latin typeface="Arial"/>
                          <a:ea typeface="標楷體"/>
                          <a:cs typeface="Times New Roman"/>
                        </a:rPr>
                        <a:t>1</a:t>
                      </a:r>
                      <a:r>
                        <a:rPr lang="zh-TW" sz="2000" kern="100" dirty="0">
                          <a:effectLst/>
                          <a:latin typeface="Arial"/>
                          <a:ea typeface="標楷體"/>
                          <a:cs typeface="Arial"/>
                        </a:rPr>
                        <a:t>時</a:t>
                      </a:r>
                      <a:r>
                        <a:rPr lang="en-US" sz="2000" kern="100" dirty="0">
                          <a:effectLst/>
                          <a:latin typeface="Arial"/>
                          <a:ea typeface="標楷體"/>
                          <a:cs typeface="Times New Roman"/>
                        </a:rPr>
                        <a:t>1200</a:t>
                      </a:r>
                      <a:r>
                        <a:rPr lang="zh-TW" sz="2000" kern="100" dirty="0">
                          <a:effectLst/>
                          <a:latin typeface="Arial"/>
                          <a:ea typeface="標楷體"/>
                          <a:cs typeface="Arial"/>
                        </a:rPr>
                        <a:t>元</a:t>
                      </a:r>
                      <a:endParaRPr lang="zh-TW" sz="3200" kern="100" dirty="0">
                        <a:effectLst/>
                        <a:latin typeface="Calibri"/>
                        <a:ea typeface="新細明體"/>
                        <a:cs typeface="Times New Roman"/>
                      </a:endParaRPr>
                    </a:p>
                    <a:p>
                      <a:pPr algn="l">
                        <a:spcAft>
                          <a:spcPts val="0"/>
                        </a:spcAft>
                      </a:pPr>
                      <a:r>
                        <a:rPr lang="zh-TW" sz="2000" kern="100" dirty="0">
                          <a:effectLst/>
                          <a:latin typeface="Arial"/>
                          <a:ea typeface="標楷體"/>
                          <a:cs typeface="Arial"/>
                        </a:rPr>
                        <a:t>高市教育局或所屬學校人員：</a:t>
                      </a:r>
                      <a:r>
                        <a:rPr lang="en-US" sz="2000" kern="100" dirty="0">
                          <a:effectLst/>
                          <a:latin typeface="Arial"/>
                          <a:ea typeface="標楷體"/>
                          <a:cs typeface="Times New Roman"/>
                        </a:rPr>
                        <a:t>1</a:t>
                      </a:r>
                      <a:r>
                        <a:rPr lang="zh-TW" sz="2000" kern="100" dirty="0">
                          <a:effectLst/>
                          <a:latin typeface="Arial"/>
                          <a:ea typeface="標楷體"/>
                          <a:cs typeface="Arial"/>
                        </a:rPr>
                        <a:t>時</a:t>
                      </a:r>
                      <a:r>
                        <a:rPr lang="en-US" sz="2000" kern="100" dirty="0">
                          <a:effectLst/>
                          <a:latin typeface="Arial"/>
                          <a:ea typeface="標楷體"/>
                          <a:cs typeface="Times New Roman"/>
                        </a:rPr>
                        <a:t>800</a:t>
                      </a:r>
                      <a:r>
                        <a:rPr lang="zh-TW" sz="2000" kern="100" dirty="0">
                          <a:effectLst/>
                          <a:latin typeface="Arial"/>
                          <a:ea typeface="標楷體"/>
                          <a:cs typeface="Arial"/>
                        </a:rPr>
                        <a:t>元</a:t>
                      </a:r>
                      <a:endParaRPr lang="zh-TW" sz="32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715">
                <a:tc>
                  <a:txBody>
                    <a:bodyPr/>
                    <a:lstStyle/>
                    <a:p>
                      <a:pPr algn="just">
                        <a:spcAft>
                          <a:spcPts val="0"/>
                        </a:spcAft>
                      </a:pPr>
                      <a:r>
                        <a:rPr lang="en-US" sz="2000" b="1" kern="100">
                          <a:effectLst/>
                          <a:latin typeface="Arial"/>
                          <a:ea typeface="標楷體"/>
                          <a:cs typeface="Times New Roman"/>
                        </a:rPr>
                        <a:t>2</a:t>
                      </a:r>
                      <a:endParaRPr lang="zh-TW" sz="2000" b="1"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a:effectLst/>
                          <a:latin typeface="Arial"/>
                          <a:ea typeface="標楷體"/>
                          <a:cs typeface="Arial"/>
                        </a:rPr>
                        <a:t>教材費</a:t>
                      </a:r>
                      <a:endParaRPr lang="zh-TW" sz="2000" b="1"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Arial"/>
                          <a:ea typeface="標楷體"/>
                          <a:cs typeface="Times New Roman"/>
                        </a:rPr>
                        <a:t> </a:t>
                      </a:r>
                      <a:endParaRPr lang="zh-TW" sz="20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Arial"/>
                          <a:ea typeface="標楷體"/>
                          <a:cs typeface="Times New Roman"/>
                        </a:rPr>
                        <a:t> </a:t>
                      </a:r>
                      <a:endParaRPr lang="zh-TW" sz="20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Arial"/>
                          <a:ea typeface="標楷體"/>
                          <a:cs typeface="Times New Roman"/>
                        </a:rPr>
                        <a:t> </a:t>
                      </a:r>
                      <a:endParaRPr lang="zh-TW" sz="2000" kern="100" dirty="0">
                        <a:effectLst/>
                        <a:latin typeface="Calibri"/>
                        <a:ea typeface="新細明體"/>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580146">
                <a:tc>
                  <a:txBody>
                    <a:bodyPr/>
                    <a:lstStyle/>
                    <a:p>
                      <a:pPr algn="just">
                        <a:spcAft>
                          <a:spcPts val="0"/>
                        </a:spcAft>
                      </a:pPr>
                      <a:r>
                        <a:rPr lang="en-US" sz="2000" b="1" kern="100" dirty="0">
                          <a:effectLst/>
                          <a:latin typeface="Arial"/>
                          <a:ea typeface="標楷體"/>
                          <a:cs typeface="Times New Roman"/>
                        </a:rPr>
                        <a:t>3</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100" dirty="0">
                          <a:effectLst/>
                          <a:latin typeface="Arial"/>
                          <a:ea typeface="標楷體"/>
                          <a:cs typeface="Arial"/>
                        </a:rPr>
                        <a:t>講師</a:t>
                      </a:r>
                      <a:endParaRPr lang="zh-TW" sz="2000" b="1" kern="100" dirty="0">
                        <a:effectLst/>
                        <a:latin typeface="Calibri"/>
                        <a:ea typeface="新細明體"/>
                        <a:cs typeface="Times New Roman"/>
                      </a:endParaRPr>
                    </a:p>
                    <a:p>
                      <a:pPr algn="ctr">
                        <a:spcAft>
                          <a:spcPts val="0"/>
                        </a:spcAft>
                      </a:pPr>
                      <a:r>
                        <a:rPr lang="zh-TW" sz="2000" b="1" kern="100" dirty="0">
                          <a:effectLst/>
                          <a:latin typeface="Arial"/>
                          <a:ea typeface="標楷體"/>
                          <a:cs typeface="Arial"/>
                        </a:rPr>
                        <a:t>交通費</a:t>
                      </a:r>
                      <a:endParaRPr lang="zh-TW" sz="2000" b="1"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Arial"/>
                          <a:ea typeface="標楷體"/>
                          <a:cs typeface="Times New Roman"/>
                        </a:rPr>
                        <a:t> </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Arial"/>
                          <a:ea typeface="標楷體"/>
                          <a:cs typeface="Times New Roman"/>
                        </a:rPr>
                        <a:t> </a:t>
                      </a:r>
                      <a:endParaRPr lang="zh-TW" sz="20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Arial"/>
                          <a:ea typeface="標楷體"/>
                          <a:cs typeface="Times New Roman"/>
                        </a:rPr>
                        <a:t> </a:t>
                      </a:r>
                      <a:endParaRPr lang="zh-TW" sz="2000" kern="100" dirty="0">
                        <a:effectLst/>
                        <a:latin typeface="Calibri"/>
                        <a:ea typeface="新細明體"/>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561464">
                <a:tc gridSpan="2">
                  <a:txBody>
                    <a:bodyPr/>
                    <a:lstStyle/>
                    <a:p>
                      <a:pPr algn="ctr">
                        <a:spcAft>
                          <a:spcPts val="0"/>
                        </a:spcAft>
                      </a:pPr>
                      <a:r>
                        <a:rPr lang="zh-TW" sz="2000" kern="100">
                          <a:effectLst/>
                          <a:latin typeface="Arial"/>
                          <a:ea typeface="標楷體"/>
                          <a:cs typeface="Arial"/>
                        </a:rPr>
                        <a:t>合計</a:t>
                      </a:r>
                      <a:endParaRPr lang="zh-TW" sz="20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6">
                  <a:txBody>
                    <a:bodyPr/>
                    <a:lstStyle/>
                    <a:p>
                      <a:pPr algn="ctr">
                        <a:spcAft>
                          <a:spcPts val="0"/>
                        </a:spcAft>
                      </a:pPr>
                      <a:r>
                        <a:rPr lang="en-US" altLang="zh-TW" sz="2800" b="1" kern="100" dirty="0" smtClean="0">
                          <a:solidFill>
                            <a:srgbClr val="CC0000"/>
                          </a:solidFill>
                          <a:effectLst/>
                          <a:latin typeface="Arial"/>
                          <a:ea typeface="標楷體"/>
                          <a:cs typeface="Arial"/>
                        </a:rPr>
                        <a:t>(</a:t>
                      </a:r>
                      <a:r>
                        <a:rPr lang="zh-TW" sz="2800" b="1" kern="100" dirty="0" smtClean="0">
                          <a:solidFill>
                            <a:srgbClr val="CC0000"/>
                          </a:solidFill>
                          <a:effectLst/>
                          <a:latin typeface="Arial"/>
                          <a:ea typeface="標楷體"/>
                          <a:cs typeface="Arial"/>
                        </a:rPr>
                        <a:t>下</a:t>
                      </a:r>
                      <a:r>
                        <a:rPr lang="zh-TW" sz="2800" b="1" kern="100" dirty="0">
                          <a:solidFill>
                            <a:srgbClr val="CC0000"/>
                          </a:solidFill>
                          <a:effectLst/>
                          <a:latin typeface="Arial"/>
                          <a:ea typeface="標楷體"/>
                          <a:cs typeface="Arial"/>
                        </a:rPr>
                        <a:t>學期</a:t>
                      </a:r>
                      <a:r>
                        <a:rPr lang="en-US" sz="2800" b="1" kern="100" dirty="0">
                          <a:solidFill>
                            <a:srgbClr val="CC0000"/>
                          </a:solidFill>
                          <a:effectLst/>
                          <a:latin typeface="Arial"/>
                          <a:ea typeface="標楷體"/>
                          <a:cs typeface="Times New Roman"/>
                        </a:rPr>
                        <a:t>1500</a:t>
                      </a:r>
                      <a:r>
                        <a:rPr lang="zh-TW" sz="2800" b="1" kern="100" dirty="0">
                          <a:solidFill>
                            <a:srgbClr val="CC0000"/>
                          </a:solidFill>
                          <a:effectLst/>
                          <a:latin typeface="Arial"/>
                          <a:ea typeface="標楷體"/>
                          <a:cs typeface="Arial"/>
                        </a:rPr>
                        <a:t>元</a:t>
                      </a:r>
                      <a:r>
                        <a:rPr lang="en-US" sz="2800" b="1" kern="100" dirty="0">
                          <a:solidFill>
                            <a:srgbClr val="CC0000"/>
                          </a:solidFill>
                          <a:effectLst/>
                          <a:latin typeface="Arial"/>
                          <a:ea typeface="標楷體"/>
                          <a:cs typeface="Times New Roman"/>
                        </a:rPr>
                        <a:t>)</a:t>
                      </a:r>
                      <a:endParaRPr lang="zh-TW" sz="2800" b="1" kern="100" dirty="0">
                        <a:solidFill>
                          <a:srgbClr val="CC0000"/>
                        </a:solidFill>
                        <a:effectLst/>
                        <a:latin typeface="Calibri"/>
                        <a:ea typeface="新細明體"/>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1910940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199" y="2996952"/>
            <a:ext cx="8229600" cy="1143000"/>
          </a:xfrm>
        </p:spPr>
        <p:txBody>
          <a:bodyPr>
            <a:normAutofit/>
          </a:bodyPr>
          <a:lstStyle/>
          <a:p>
            <a:r>
              <a:rPr lang="zh-TW" altLang="en-US" sz="6600" b="1" dirty="0" smtClean="0">
                <a:latin typeface="標楷體" panose="03000509000000000000" pitchFamily="65" charset="-120"/>
                <a:ea typeface="標楷體" panose="03000509000000000000" pitchFamily="65" charset="-120"/>
              </a:rPr>
              <a:t>其他議題討論</a:t>
            </a:r>
            <a:endParaRPr lang="zh-TW" altLang="en-US" sz="6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8378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descr="「感恩」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4" y="0"/>
            <a:ext cx="9159404"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80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油漆」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r="32930" b="79409"/>
          <a:stretch/>
        </p:blipFill>
        <p:spPr bwMode="auto">
          <a:xfrm flipH="1">
            <a:off x="1331638" y="3068960"/>
            <a:ext cx="6696745"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518864" y="2276872"/>
            <a:ext cx="8229600" cy="3744416"/>
          </a:xfrm>
        </p:spPr>
        <p:txBody>
          <a:bodyPr>
            <a:normAutofit fontScale="90000"/>
          </a:bodyPr>
          <a:lstStyle/>
          <a:p>
            <a:r>
              <a:rPr lang="en-US" altLang="zh-TW" sz="3600" dirty="0" smtClean="0">
                <a:latin typeface="標楷體" panose="03000509000000000000" pitchFamily="65" charset="-120"/>
                <a:ea typeface="標楷體" panose="03000509000000000000" pitchFamily="65" charset="-120"/>
              </a:rPr>
              <a:t>105</a:t>
            </a:r>
            <a:r>
              <a:rPr lang="zh-TW" altLang="en-US" sz="3600" dirty="0" smtClean="0">
                <a:latin typeface="標楷體" panose="03000509000000000000" pitchFamily="65" charset="-120"/>
                <a:ea typeface="標楷體" panose="03000509000000000000" pitchFamily="65" charset="-120"/>
              </a:rPr>
              <a:t>學年第一學期</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r>
              <a:rPr lang="zh-TW" altLang="en-US" sz="10700" dirty="0" smtClean="0">
                <a:latin typeface="標楷體" panose="03000509000000000000" pitchFamily="65" charset="-120"/>
                <a:ea typeface="標楷體" panose="03000509000000000000" pitchFamily="65" charset="-120"/>
              </a:rPr>
              <a:t>舞文弄墨</a:t>
            </a:r>
            <a:r>
              <a:rPr lang="en-US" altLang="zh-TW" sz="4000" dirty="0">
                <a:latin typeface="標楷體" panose="03000509000000000000" pitchFamily="65" charset="-120"/>
                <a:ea typeface="標楷體" panose="03000509000000000000" pitchFamily="65" charset="-120"/>
              </a:rPr>
              <a:t/>
            </a:r>
            <a:br>
              <a:rPr lang="en-US" altLang="zh-TW" sz="4000" dirty="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sz="5300" b="1" dirty="0" smtClean="0">
                <a:latin typeface="標楷體" panose="03000509000000000000" pitchFamily="65" charset="-120"/>
                <a:ea typeface="標楷體" panose="03000509000000000000" pitchFamily="65" charset="-120"/>
              </a:rPr>
              <a:t>教師專業社群學期成果</a:t>
            </a:r>
            <a:endParaRPr lang="zh-TW" altLang="en-US" sz="53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57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第一次集社</a:t>
            </a:r>
            <a:endParaRPr lang="zh-TW" altLang="en-US" b="1" dirty="0">
              <a:latin typeface="標楷體" panose="03000509000000000000" pitchFamily="65" charset="-120"/>
              <a:ea typeface="標楷體" panose="03000509000000000000" pitchFamily="65" charset="-120"/>
            </a:endParaRPr>
          </a:p>
        </p:txBody>
      </p:sp>
      <p:sp>
        <p:nvSpPr>
          <p:cNvPr id="5" name="矩形 4"/>
          <p:cNvSpPr/>
          <p:nvPr/>
        </p:nvSpPr>
        <p:spPr>
          <a:xfrm>
            <a:off x="251520" y="1916832"/>
            <a:ext cx="5544616" cy="3046988"/>
          </a:xfrm>
          <a:prstGeom prst="rect">
            <a:avLst/>
          </a:prstGeom>
        </p:spPr>
        <p:txBody>
          <a:bodyPr wrap="square">
            <a:spAutoFit/>
          </a:bodyPr>
          <a:lstStyle/>
          <a:p>
            <a:r>
              <a:rPr lang="zh-TW" altLang="en-US" sz="2400" dirty="0" smtClean="0">
                <a:latin typeface="標楷體" panose="03000509000000000000" pitchFamily="65" charset="-120"/>
                <a:ea typeface="標楷體" panose="03000509000000000000" pitchFamily="65" charset="-120"/>
              </a:rPr>
              <a:t>    </a:t>
            </a:r>
            <a:r>
              <a:rPr lang="zh-TW" altLang="zh-TW" sz="2400" dirty="0" smtClean="0">
                <a:latin typeface="標楷體" panose="03000509000000000000" pitchFamily="65" charset="-120"/>
                <a:ea typeface="標楷體" panose="03000509000000000000" pitchFamily="65" charset="-120"/>
              </a:rPr>
              <a:t>隨著</a:t>
            </a:r>
            <a:r>
              <a:rPr lang="zh-TW" altLang="zh-TW" sz="2400" dirty="0">
                <a:latin typeface="標楷體" panose="03000509000000000000" pitchFamily="65" charset="-120"/>
                <a:ea typeface="標楷體" panose="03000509000000000000" pitchFamily="65" charset="-120"/>
              </a:rPr>
              <a:t>新學期的開始，教師專業社群</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舞文弄墨第一次集社，在第一次集社的過程中進行了財務報告、新舊任總務交接、社長針對本學期所要進行的工作做分配、教師間的人際關係與相互連絡。過程中，報告集結愉快、歡樂等氣氛與效率、執行力、行動力等活力，有效的將第一次集社任務完成。</a:t>
            </a:r>
          </a:p>
        </p:txBody>
      </p:sp>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5652120" y="2060848"/>
            <a:ext cx="3374642" cy="2520280"/>
          </a:xfrm>
          <a:prstGeom prst="rect">
            <a:avLst/>
          </a:prstGeom>
        </p:spPr>
      </p:pic>
      <p:pic>
        <p:nvPicPr>
          <p:cNvPr id="7" name="圖片 6"/>
          <p:cNvPicPr/>
          <p:nvPr/>
        </p:nvPicPr>
        <p:blipFill>
          <a:blip r:embed="rId4" cstate="print">
            <a:extLst>
              <a:ext uri="{28A0092B-C50C-407E-A947-70E740481C1C}">
                <a14:useLocalDpi xmlns:a14="http://schemas.microsoft.com/office/drawing/2010/main" val="0"/>
              </a:ext>
            </a:extLst>
          </a:blip>
          <a:stretch>
            <a:fillRect/>
          </a:stretch>
        </p:blipFill>
        <p:spPr>
          <a:xfrm>
            <a:off x="6312651" y="4954097"/>
            <a:ext cx="2430576" cy="1688774"/>
          </a:xfrm>
          <a:prstGeom prst="rect">
            <a:avLst/>
          </a:prstGeom>
          <a:ln>
            <a:noFill/>
          </a:ln>
          <a:effectLst>
            <a:softEdge rad="112500"/>
          </a:effectLst>
        </p:spPr>
      </p:pic>
      <p:pic>
        <p:nvPicPr>
          <p:cNvPr id="8" name="圖片 7"/>
          <p:cNvPicPr/>
          <p:nvPr/>
        </p:nvPicPr>
        <p:blipFill>
          <a:blip r:embed="rId5" cstate="print">
            <a:extLst>
              <a:ext uri="{28A0092B-C50C-407E-A947-70E740481C1C}">
                <a14:useLocalDpi xmlns:a14="http://schemas.microsoft.com/office/drawing/2010/main" val="0"/>
              </a:ext>
            </a:extLst>
          </a:blip>
          <a:stretch>
            <a:fillRect/>
          </a:stretch>
        </p:blipFill>
        <p:spPr>
          <a:xfrm>
            <a:off x="395536" y="4963820"/>
            <a:ext cx="2592288" cy="1679050"/>
          </a:xfrm>
          <a:prstGeom prst="rect">
            <a:avLst/>
          </a:prstGeom>
          <a:ln>
            <a:noFill/>
          </a:ln>
          <a:effectLst>
            <a:softEdge rad="112500"/>
          </a:effectLst>
        </p:spPr>
      </p:pic>
      <p:pic>
        <p:nvPicPr>
          <p:cNvPr id="9" name="圖片 8"/>
          <p:cNvPicPr/>
          <p:nvPr/>
        </p:nvPicPr>
        <p:blipFill>
          <a:blip r:embed="rId6" cstate="print">
            <a:extLst>
              <a:ext uri="{28A0092B-C50C-407E-A947-70E740481C1C}">
                <a14:useLocalDpi xmlns:a14="http://schemas.microsoft.com/office/drawing/2010/main" val="0"/>
              </a:ext>
            </a:extLst>
          </a:blip>
          <a:stretch>
            <a:fillRect/>
          </a:stretch>
        </p:blipFill>
        <p:spPr>
          <a:xfrm>
            <a:off x="3419872" y="4963820"/>
            <a:ext cx="2520280" cy="1688774"/>
          </a:xfrm>
          <a:prstGeom prst="rect">
            <a:avLst/>
          </a:prstGeom>
          <a:ln>
            <a:noFill/>
          </a:ln>
          <a:effectLst>
            <a:softEdge rad="112500"/>
          </a:effectLst>
        </p:spPr>
      </p:pic>
    </p:spTree>
    <p:extLst>
      <p:ext uri="{BB962C8B-B14F-4D97-AF65-F5344CB8AC3E}">
        <p14:creationId xmlns:p14="http://schemas.microsoft.com/office/powerpoint/2010/main" val="320183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第二次集社</a:t>
            </a:r>
            <a:endParaRPr lang="zh-TW" altLang="en-US" b="1" dirty="0">
              <a:latin typeface="標楷體" panose="03000509000000000000" pitchFamily="65" charset="-120"/>
              <a:ea typeface="標楷體" panose="03000509000000000000" pitchFamily="65" charset="-120"/>
            </a:endParaRPr>
          </a:p>
        </p:txBody>
      </p:sp>
      <p:sp>
        <p:nvSpPr>
          <p:cNvPr id="5" name="矩形 4"/>
          <p:cNvSpPr/>
          <p:nvPr/>
        </p:nvSpPr>
        <p:spPr>
          <a:xfrm>
            <a:off x="348630" y="4365104"/>
            <a:ext cx="8496944" cy="2246769"/>
          </a:xfrm>
          <a:prstGeom prst="rect">
            <a:avLst/>
          </a:prstGeom>
        </p:spPr>
        <p:txBody>
          <a:bodyPr wrap="square">
            <a:spAutoFit/>
          </a:bodyPr>
          <a:lstStyle/>
          <a:p>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教師</a:t>
            </a:r>
            <a:r>
              <a:rPr lang="zh-TW" altLang="zh-TW" sz="2000" dirty="0">
                <a:latin typeface="標楷體" panose="03000509000000000000" pitchFamily="65" charset="-120"/>
                <a:ea typeface="標楷體" panose="03000509000000000000" pitchFamily="65" charset="-120"/>
              </a:rPr>
              <a:t>專業社群乃教師針對某領域進行專業進修以及將其內容融入教學課程為學習目標。本次教師專業社群集社的目的為參訪高雄市左營區啟明堂舉辦的書法大賽，部分社員參與比賽，部分社員聆聽講評，各自從中學習後再予以相互討論，集思廣益。然而，親臨現場學習乃體驗學習的最佳學習方法，不僅透過觀賞各好手之作品，更聆聽專家給予作品的建議，綜合賞析和建議評析，產出最好的學習效果，更將其內容運用至國語及美術領域之教學。</a:t>
            </a:r>
          </a:p>
        </p:txBody>
      </p:sp>
      <p:pic>
        <p:nvPicPr>
          <p:cNvPr id="13314" name="Picture 2" descr="14886332_1321460037873199_1920389682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10" y="1910203"/>
            <a:ext cx="3528392" cy="238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14886319_1321460074539862_2064617311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901186"/>
            <a:ext cx="3178746" cy="23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3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第二次集社</a:t>
            </a:r>
            <a:endParaRPr lang="zh-TW" altLang="en-US" b="1" dirty="0">
              <a:latin typeface="標楷體" panose="03000509000000000000" pitchFamily="65" charset="-120"/>
              <a:ea typeface="標楷體" panose="03000509000000000000" pitchFamily="65" charset="-120"/>
            </a:endParaRPr>
          </a:p>
        </p:txBody>
      </p:sp>
      <p:pic>
        <p:nvPicPr>
          <p:cNvPr id="14341" name="Picture 5" descr="14886184_1321460544539815_1911800920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2562242" cy="45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14914759_1321460627873140_2083663600_n"/>
          <p:cNvPicPr>
            <a:picLocks noChangeAspect="1" noChangeArrowheads="1"/>
          </p:cNvPicPr>
          <p:nvPr/>
        </p:nvPicPr>
        <p:blipFill>
          <a:blip r:embed="rId4">
            <a:extLst>
              <a:ext uri="{28A0092B-C50C-407E-A947-70E740481C1C}">
                <a14:useLocalDpi xmlns:a14="http://schemas.microsoft.com/office/drawing/2010/main" val="0"/>
              </a:ext>
            </a:extLst>
          </a:blip>
          <a:srcRect l="19542" r="24060"/>
          <a:stretch>
            <a:fillRect/>
          </a:stretch>
        </p:blipFill>
        <p:spPr bwMode="auto">
          <a:xfrm>
            <a:off x="3336455" y="1916832"/>
            <a:ext cx="2471087" cy="45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14826234_1321460577873145_1588123012_n"/>
          <p:cNvPicPr>
            <a:picLocks noChangeAspect="1" noChangeArrowheads="1"/>
          </p:cNvPicPr>
          <p:nvPr/>
        </p:nvPicPr>
        <p:blipFill>
          <a:blip r:embed="rId5">
            <a:extLst>
              <a:ext uri="{28A0092B-C50C-407E-A947-70E740481C1C}">
                <a14:useLocalDpi xmlns:a14="http://schemas.microsoft.com/office/drawing/2010/main" val="0"/>
              </a:ext>
            </a:extLst>
          </a:blip>
          <a:srcRect l="22014" t="3400" r="21230" b="7588"/>
          <a:stretch>
            <a:fillRect/>
          </a:stretch>
        </p:blipFill>
        <p:spPr bwMode="auto">
          <a:xfrm>
            <a:off x="6156176" y="1916832"/>
            <a:ext cx="2448272" cy="45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5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第三次集社</a:t>
            </a:r>
            <a:endParaRPr lang="zh-TW" altLang="en-US" b="1" dirty="0">
              <a:latin typeface="標楷體" panose="03000509000000000000" pitchFamily="65" charset="-120"/>
              <a:ea typeface="標楷體" panose="03000509000000000000" pitchFamily="65" charset="-120"/>
            </a:endParaRPr>
          </a:p>
        </p:txBody>
      </p:sp>
      <p:sp>
        <p:nvSpPr>
          <p:cNvPr id="5" name="矩形 4"/>
          <p:cNvSpPr/>
          <p:nvPr/>
        </p:nvSpPr>
        <p:spPr>
          <a:xfrm>
            <a:off x="3851920" y="2132856"/>
            <a:ext cx="5069134" cy="4401205"/>
          </a:xfrm>
          <a:prstGeom prst="rect">
            <a:avLst/>
          </a:prstGeom>
        </p:spPr>
        <p:txBody>
          <a:bodyPr wrap="square">
            <a:spAutoFit/>
          </a:bodyPr>
          <a:lstStyle/>
          <a:p>
            <a:r>
              <a:rPr lang="zh-TW" altLang="zh-TW"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此次</a:t>
            </a:r>
            <a:r>
              <a:rPr lang="zh-TW" altLang="zh-TW" sz="2000" dirty="0">
                <a:latin typeface="標楷體" panose="03000509000000000000" pitchFamily="65" charset="-120"/>
                <a:ea typeface="標楷體" panose="03000509000000000000" pitchFamily="65" charset="-120"/>
              </a:rPr>
              <a:t>課程為傅老師用心準備之教材，為了讓社員能夠自由、舒心、奔放的來撰寫書法，體會書法之美，透過</a:t>
            </a:r>
            <a:r>
              <a:rPr lang="zh-TW" altLang="zh-TW" sz="2000" b="1" dirty="0">
                <a:latin typeface="標楷體" panose="03000509000000000000" pitchFamily="65" charset="-120"/>
                <a:ea typeface="標楷體" panose="03000509000000000000" pitchFamily="65" charset="-120"/>
              </a:rPr>
              <a:t>｢簡帛體｣</a:t>
            </a:r>
            <a:r>
              <a:rPr lang="zh-TW" altLang="zh-TW" sz="2000" dirty="0">
                <a:latin typeface="標楷體" panose="03000509000000000000" pitchFamily="65" charset="-120"/>
                <a:ea typeface="標楷體" panose="03000509000000000000" pitchFamily="65" charset="-120"/>
              </a:rPr>
              <a:t>的書法字體來教授社員。</a:t>
            </a:r>
          </a:p>
          <a:p>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實際體驗之前，傅老師也準備了足夠又豐富的簡報和專家學者的示範影片來向各位社員介紹和講述字體理論，促使教師精進自我認知，更能將其理論和原理原則運用在書法教學上，使學生從小就能體驗不同以往字體的書法課程。</a:t>
            </a:r>
          </a:p>
          <a:p>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在活動進行過程中，學員不斷的用心和努力撰寫，不僅彼此相互討論，相互欣賞與評價，更透過書寫的過程體會簡帛體字體的奧妙，提升社群課程的情意面向。</a:t>
            </a:r>
          </a:p>
        </p:txBody>
      </p:sp>
      <p:pic>
        <p:nvPicPr>
          <p:cNvPr id="16385" name="圖片 2" descr="https://scontent-tpe1-1.xx.fbcdn.net/v/t35.0-12/15540157_1376104449075424_1898446329_o.jpg?oh=f637a8dc6e7e14d019acedabeeac79a5&amp;oe=58529E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144861"/>
            <a:ext cx="3437617" cy="193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圖片 26" descr="https://scontent-tpe1-1.xx.fbcdn.net/v/t34.0-12/15577811_1376104459075423_780230271_n.jpg?oh=6b6c82be1e39b49703484618d3fe6a3e&amp;oe=585295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55" y="4333458"/>
            <a:ext cx="3454663"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3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第三次集社</a:t>
            </a:r>
            <a:endParaRPr lang="zh-TW" altLang="en-US" b="1" dirty="0">
              <a:latin typeface="標楷體" panose="03000509000000000000" pitchFamily="65" charset="-120"/>
              <a:ea typeface="標楷體" panose="03000509000000000000" pitchFamily="65" charset="-120"/>
            </a:endParaRPr>
          </a:p>
        </p:txBody>
      </p:sp>
      <p:pic>
        <p:nvPicPr>
          <p:cNvPr id="17410" name="圖片 6" descr="https://scontent-tpe1-1.xx.fbcdn.net/v/t34.0-12/15494068_1376104082408794_1404350866_n.jpg?oh=03badba60ecca2813a30ca18bfd71be3&amp;oe=5853BE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43" y="4883447"/>
            <a:ext cx="2664198" cy="17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圖片 13" descr="https://scontent-tpe1-1.xx.fbcdn.net/v/t34.0-12/15554825_1376104435742092_1400644762_n.jpg?oh=ee16ea2feaff5a8e6aeae2a3f5083ba6&amp;oe=5852A3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702" y="4883447"/>
            <a:ext cx="2745457" cy="17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圖片 16" descr="https://scontent-tpe1-1.xx.fbcdn.net/v/t34.0-12/15577607_1376104279075441_371543089_n.jpg?oh=39ba0bd320e26c7f3e2411044c1e81e7&amp;oe=5853A89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42" y="1717092"/>
            <a:ext cx="1656085" cy="292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圖片 18" descr="https://scontent-tpe1-1.xx.fbcdn.net/v/t34.0-12/15555953_1376104312408771_1624208323_n.jpg?oh=92e07a396c12d37b1fec34bc061f021f&amp;oe=5853C9F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6420" y="1681100"/>
            <a:ext cx="1643908" cy="292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圖片 19" descr="https://scontent-tpe1-1.xx.fbcdn.net/v/t34.0-12/15497842_1376104319075437_185796088_n.jpg?oh=a4e3aae9e5e1aa4b9486f614077c4186&amp;oe=585381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1729954"/>
            <a:ext cx="1630433" cy="29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圖片 22" descr="https://scontent-tpe1-1.xx.fbcdn.net/v/t34.0-12/15555705_1376104342408768_2074710468_n.jpg?oh=3b1da6a265361c43225db49e65685455&amp;oe=58538AB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9413" y="1700808"/>
            <a:ext cx="1646798" cy="293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圖片 23" descr="https://scontent-tpe1-1.xx.fbcdn.net/v/t34.0-12/15555897_1376104345742101_1632658418_n.jpg?oh=912ce09a7f1cb29f7aa1c232402be52d&amp;oe=58537BD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176" y="4869160"/>
            <a:ext cx="278003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2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83"/>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第四次集社</a:t>
            </a:r>
            <a:endParaRPr lang="zh-TW" altLang="en-US" b="1" dirty="0">
              <a:latin typeface="標楷體" panose="03000509000000000000" pitchFamily="65" charset="-120"/>
              <a:ea typeface="標楷體" panose="03000509000000000000" pitchFamily="65" charset="-120"/>
            </a:endParaRPr>
          </a:p>
        </p:txBody>
      </p:sp>
      <p:sp>
        <p:nvSpPr>
          <p:cNvPr id="5" name="矩形 4"/>
          <p:cNvSpPr/>
          <p:nvPr/>
        </p:nvSpPr>
        <p:spPr>
          <a:xfrm>
            <a:off x="3960440" y="2170599"/>
            <a:ext cx="5076056" cy="2554545"/>
          </a:xfrm>
          <a:prstGeom prst="rect">
            <a:avLst/>
          </a:prstGeom>
        </p:spPr>
        <p:txBody>
          <a:bodyPr wrap="square">
            <a:spAutoFit/>
          </a:bodyPr>
          <a:lstStyle/>
          <a:p>
            <a:r>
              <a:rPr lang="zh-TW" altLang="en-US" sz="2000" dirty="0" smtClean="0">
                <a:latin typeface="標楷體" pitchFamily="65" charset="-120"/>
                <a:ea typeface="標楷體" pitchFamily="65" charset="-120"/>
              </a:rPr>
              <a:t>    此次</a:t>
            </a:r>
            <a:r>
              <a:rPr lang="zh-TW" altLang="en-US" sz="2000" dirty="0">
                <a:latin typeface="標楷體" pitchFamily="65" charset="-120"/>
                <a:ea typeface="標楷體" pitchFamily="65" charset="-120"/>
              </a:rPr>
              <a:t>集社欣逢</a:t>
            </a:r>
            <a:r>
              <a:rPr lang="en-US" altLang="zh-TW" sz="2000" dirty="0">
                <a:latin typeface="標楷體" pitchFamily="65" charset="-120"/>
                <a:ea typeface="標楷體" pitchFamily="65" charset="-120"/>
              </a:rPr>
              <a:t>106</a:t>
            </a:r>
            <a:r>
              <a:rPr lang="zh-TW" altLang="en-US" sz="2000" dirty="0">
                <a:latin typeface="標楷體" pitchFamily="65" charset="-120"/>
                <a:ea typeface="標楷體" pitchFamily="65" charset="-120"/>
              </a:rPr>
              <a:t>年新年</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又近農曆新年，因此課程安排傅鳳戀老師教寫春聯，體會節慶的古意風雅，歡喜迎接新春的到來。</a:t>
            </a:r>
          </a:p>
          <a:p>
            <a:r>
              <a:rPr lang="zh-TW" altLang="en-US" sz="2000" dirty="0">
                <a:latin typeface="標楷體" pitchFamily="65" charset="-120"/>
                <a:ea typeface="標楷體" pitchFamily="65" charset="-120"/>
              </a:rPr>
              <a:t>    老師們除了現場習寫之外，也可以將鳳戀老師的教材，依孩子的程度需求修正後，實際用於課堂教學，讓孩子也能學習春聯，感受中國傳統的文化的趣味意涵，同時學到知識情意技能，是一項實際又意義</a:t>
            </a:r>
            <a:r>
              <a:rPr lang="zh-TW" altLang="en-US" sz="2000" dirty="0" smtClean="0">
                <a:latin typeface="標楷體" pitchFamily="65" charset="-120"/>
                <a:ea typeface="標楷體" pitchFamily="65" charset="-120"/>
              </a:rPr>
              <a:t>深遠課程</a:t>
            </a:r>
            <a:r>
              <a:rPr lang="zh-TW" altLang="en-US" sz="2000" dirty="0">
                <a:latin typeface="標楷體" pitchFamily="65" charset="-120"/>
                <a:ea typeface="標楷體" pitchFamily="65" charset="-120"/>
              </a:rPr>
              <a:t>。</a:t>
            </a:r>
          </a:p>
        </p:txBody>
      </p:sp>
      <p:pic>
        <p:nvPicPr>
          <p:cNvPr id="1026" name="Picture 2" descr="P_20170104_151443_p"/>
          <p:cNvPicPr>
            <a:picLocks noChangeAspect="1" noChangeArrowheads="1"/>
          </p:cNvPicPr>
          <p:nvPr/>
        </p:nvPicPr>
        <p:blipFill>
          <a:blip r:embed="rId3" cstate="print">
            <a:extLst>
              <a:ext uri="{28A0092B-C50C-407E-A947-70E740481C1C}">
                <a14:useLocalDpi xmlns:a14="http://schemas.microsoft.com/office/drawing/2010/main" val="0"/>
              </a:ext>
            </a:extLst>
          </a:blip>
          <a:srcRect t="31389" b="30043"/>
          <a:stretch>
            <a:fillRect/>
          </a:stretch>
        </p:blipFill>
        <p:spPr bwMode="auto">
          <a:xfrm>
            <a:off x="251520" y="2212182"/>
            <a:ext cx="3672408" cy="244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_20170104_133801_1_p"/>
          <p:cNvPicPr>
            <a:picLocks noChangeAspect="1" noChangeArrowheads="1"/>
          </p:cNvPicPr>
          <p:nvPr/>
        </p:nvPicPr>
        <p:blipFill>
          <a:blip r:embed="rId4" cstate="print">
            <a:extLst>
              <a:ext uri="{28A0092B-C50C-407E-A947-70E740481C1C}">
                <a14:useLocalDpi xmlns:a14="http://schemas.microsoft.com/office/drawing/2010/main" val="0"/>
              </a:ext>
            </a:extLst>
          </a:blip>
          <a:srcRect t="15833" b="34621"/>
          <a:stretch>
            <a:fillRect/>
          </a:stretch>
        </p:blipFill>
        <p:spPr bwMode="auto">
          <a:xfrm>
            <a:off x="251520" y="5085184"/>
            <a:ext cx="207803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20170104_1339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063" y="5085184"/>
            <a:ext cx="20097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P_20170104_150158_1_p"/>
          <p:cNvPicPr>
            <a:picLocks noChangeAspect="1" noChangeArrowheads="1"/>
          </p:cNvPicPr>
          <p:nvPr/>
        </p:nvPicPr>
        <p:blipFill>
          <a:blip r:embed="rId6" cstate="print">
            <a:extLst>
              <a:ext uri="{28A0092B-C50C-407E-A947-70E740481C1C}">
                <a14:useLocalDpi xmlns:a14="http://schemas.microsoft.com/office/drawing/2010/main" val="0"/>
              </a:ext>
            </a:extLst>
          </a:blip>
          <a:srcRect t="27174" b="34982"/>
          <a:stretch>
            <a:fillRect/>
          </a:stretch>
        </p:blipFill>
        <p:spPr bwMode="auto">
          <a:xfrm>
            <a:off x="4499992" y="5085184"/>
            <a:ext cx="205263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1483516075807"/>
          <p:cNvPicPr>
            <a:picLocks noChangeAspect="1" noChangeArrowheads="1"/>
          </p:cNvPicPr>
          <p:nvPr/>
        </p:nvPicPr>
        <p:blipFill>
          <a:blip r:embed="rId7" cstate="print">
            <a:extLst>
              <a:ext uri="{28A0092B-C50C-407E-A947-70E740481C1C}">
                <a14:useLocalDpi xmlns:a14="http://schemas.microsoft.com/office/drawing/2010/main" val="0"/>
              </a:ext>
            </a:extLst>
          </a:blip>
          <a:srcRect t="7973" b="5592"/>
          <a:stretch>
            <a:fillRect/>
          </a:stretch>
        </p:blipFill>
        <p:spPr bwMode="auto">
          <a:xfrm>
            <a:off x="6679629" y="5085184"/>
            <a:ext cx="2212851"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3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簡報古典背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67544" y="404664"/>
            <a:ext cx="4618856" cy="1143000"/>
          </a:xfrm>
        </p:spPr>
        <p:txBody>
          <a:bodyPr/>
          <a:lstStyle/>
          <a:p>
            <a:r>
              <a:rPr lang="zh-TW" altLang="en-US" b="1" dirty="0" smtClean="0">
                <a:latin typeface="標楷體" panose="03000509000000000000" pitchFamily="65" charset="-120"/>
                <a:ea typeface="標楷體" panose="03000509000000000000" pitchFamily="65" charset="-120"/>
              </a:rPr>
              <a:t>第六次集社</a:t>
            </a:r>
            <a:endParaRPr lang="zh-TW" altLang="en-US" b="1" dirty="0">
              <a:latin typeface="標楷體" panose="03000509000000000000" pitchFamily="65" charset="-120"/>
              <a:ea typeface="標楷體" panose="03000509000000000000" pitchFamily="65" charset="-120"/>
            </a:endParaRPr>
          </a:p>
        </p:txBody>
      </p:sp>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4308696" y="1916832"/>
            <a:ext cx="4437639" cy="2448272"/>
          </a:xfrm>
          <a:prstGeom prst="rect">
            <a:avLst/>
          </a:prstGeom>
          <a:ln>
            <a:noFill/>
          </a:ln>
          <a:effectLst>
            <a:softEdge rad="112500"/>
          </a:effectLst>
        </p:spPr>
      </p:pic>
      <p:pic>
        <p:nvPicPr>
          <p:cNvPr id="6" name="圖片 5"/>
          <p:cNvPicPr/>
          <p:nvPr/>
        </p:nvPicPr>
        <p:blipFill rotWithShape="1">
          <a:blip r:embed="rId4" cstate="print">
            <a:extLst>
              <a:ext uri="{28A0092B-C50C-407E-A947-70E740481C1C}">
                <a14:useLocalDpi xmlns:a14="http://schemas.microsoft.com/office/drawing/2010/main" val="0"/>
              </a:ext>
            </a:extLst>
          </a:blip>
          <a:srcRect b="50000"/>
          <a:stretch/>
        </p:blipFill>
        <p:spPr>
          <a:xfrm>
            <a:off x="4283968" y="4455118"/>
            <a:ext cx="4462367" cy="2232248"/>
          </a:xfrm>
          <a:prstGeom prst="rect">
            <a:avLst/>
          </a:prstGeom>
          <a:ln>
            <a:noFill/>
          </a:ln>
          <a:effectLst>
            <a:softEdge rad="112500"/>
          </a:effectLst>
        </p:spPr>
      </p:pic>
      <p:sp>
        <p:nvSpPr>
          <p:cNvPr id="3" name="矩形 2"/>
          <p:cNvSpPr/>
          <p:nvPr/>
        </p:nvSpPr>
        <p:spPr>
          <a:xfrm>
            <a:off x="683568" y="2745892"/>
            <a:ext cx="3096345" cy="2862322"/>
          </a:xfrm>
          <a:prstGeom prst="rect">
            <a:avLst/>
          </a:prstGeom>
        </p:spPr>
        <p:txBody>
          <a:bodyPr wrap="square">
            <a:spAutoFit/>
          </a:bodyPr>
          <a:lstStyle/>
          <a:p>
            <a:pPr>
              <a:spcAft>
                <a:spcPts val="0"/>
              </a:spcAft>
            </a:pPr>
            <a:r>
              <a:rPr lang="zh-TW" altLang="zh-TW" sz="2000" b="1" kern="100" dirty="0">
                <a:solidFill>
                  <a:srgbClr val="002060"/>
                </a:solidFill>
                <a:ea typeface="標楷體"/>
                <a:cs typeface="Times New Roman"/>
              </a:rPr>
              <a:t>入一沁墨 日日為課</a:t>
            </a:r>
            <a:endParaRPr lang="zh-TW" altLang="zh-TW" kern="100" dirty="0">
              <a:cs typeface="Times New Roman"/>
            </a:endParaRPr>
          </a:p>
          <a:p>
            <a:pPr>
              <a:spcAft>
                <a:spcPts val="0"/>
              </a:spcAft>
            </a:pPr>
            <a:r>
              <a:rPr lang="zh-TW" altLang="zh-TW" sz="2000" b="1" kern="100" dirty="0">
                <a:solidFill>
                  <a:srgbClr val="002060"/>
                </a:solidFill>
                <a:ea typeface="標楷體"/>
                <a:cs typeface="Times New Roman"/>
              </a:rPr>
              <a:t>書千萬意 戀戀不倦</a:t>
            </a:r>
            <a:endParaRPr lang="zh-TW" altLang="zh-TW" kern="100" dirty="0">
              <a:cs typeface="Times New Roman"/>
            </a:endParaRPr>
          </a:p>
          <a:p>
            <a:pPr>
              <a:spcAft>
                <a:spcPts val="0"/>
              </a:spcAft>
            </a:pPr>
            <a:r>
              <a:rPr lang="zh-TW" altLang="zh-TW" sz="2000" b="1" kern="100" dirty="0">
                <a:solidFill>
                  <a:srgbClr val="002060"/>
                </a:solidFill>
                <a:ea typeface="標楷體"/>
                <a:cs typeface="Times New Roman"/>
              </a:rPr>
              <a:t>心若平湖 雜念無生 </a:t>
            </a:r>
            <a:endParaRPr lang="zh-TW" altLang="zh-TW" kern="100" dirty="0">
              <a:cs typeface="Times New Roman"/>
            </a:endParaRPr>
          </a:p>
          <a:p>
            <a:pPr>
              <a:spcAft>
                <a:spcPts val="0"/>
              </a:spcAft>
            </a:pPr>
            <a:r>
              <a:rPr lang="zh-TW" altLang="zh-TW" sz="2000" b="1" kern="100" dirty="0">
                <a:solidFill>
                  <a:srgbClr val="002060"/>
                </a:solidFill>
                <a:ea typeface="標楷體"/>
                <a:cs typeface="Times New Roman"/>
              </a:rPr>
              <a:t>臨帖一字 便顯揮灑寫意</a:t>
            </a:r>
            <a:endParaRPr lang="zh-TW" altLang="zh-TW" kern="100" dirty="0">
              <a:cs typeface="Times New Roman"/>
            </a:endParaRPr>
          </a:p>
          <a:p>
            <a:pPr>
              <a:spcAft>
                <a:spcPts val="0"/>
              </a:spcAft>
            </a:pPr>
            <a:r>
              <a:rPr lang="en-US" altLang="zh-TW" sz="2000" b="1" kern="100" dirty="0">
                <a:solidFill>
                  <a:srgbClr val="002060"/>
                </a:solidFill>
                <a:latin typeface="標楷體"/>
                <a:cs typeface="Times New Roman"/>
              </a:rPr>
              <a:t> </a:t>
            </a:r>
            <a:endParaRPr lang="zh-TW" altLang="zh-TW" kern="100" dirty="0">
              <a:cs typeface="Times New Roman"/>
            </a:endParaRPr>
          </a:p>
          <a:p>
            <a:pPr>
              <a:spcAft>
                <a:spcPts val="0"/>
              </a:spcAft>
            </a:pPr>
            <a:r>
              <a:rPr lang="zh-TW" altLang="zh-TW" sz="2000" b="1" kern="100" dirty="0">
                <a:solidFill>
                  <a:srgbClr val="002060"/>
                </a:solidFill>
                <a:ea typeface="標楷體"/>
                <a:cs typeface="Times New Roman"/>
              </a:rPr>
              <a:t>創篇春風 種畝心田 </a:t>
            </a:r>
            <a:endParaRPr lang="zh-TW" altLang="zh-TW" kern="100" dirty="0">
              <a:cs typeface="Times New Roman"/>
            </a:endParaRPr>
          </a:p>
          <a:p>
            <a:pPr>
              <a:spcAft>
                <a:spcPts val="0"/>
              </a:spcAft>
            </a:pPr>
            <a:r>
              <a:rPr lang="zh-TW" altLang="zh-TW" sz="2000" b="1" kern="100" dirty="0">
                <a:solidFill>
                  <a:srgbClr val="002060"/>
                </a:solidFill>
                <a:ea typeface="標楷體"/>
                <a:cs typeface="Times New Roman"/>
              </a:rPr>
              <a:t>古樸新作 幻舞漫漫</a:t>
            </a:r>
            <a:endParaRPr lang="zh-TW" altLang="zh-TW" kern="100" dirty="0">
              <a:cs typeface="Times New Roman"/>
            </a:endParaRPr>
          </a:p>
          <a:p>
            <a:pPr>
              <a:spcAft>
                <a:spcPts val="0"/>
              </a:spcAft>
            </a:pPr>
            <a:r>
              <a:rPr lang="zh-TW" altLang="zh-TW" sz="2000" b="1" kern="100" dirty="0">
                <a:solidFill>
                  <a:srgbClr val="002060"/>
                </a:solidFill>
                <a:ea typeface="標楷體"/>
                <a:cs typeface="Times New Roman"/>
              </a:rPr>
              <a:t>吟誦一闕 如開通天智慧</a:t>
            </a:r>
            <a:endParaRPr lang="zh-TW" altLang="zh-TW" kern="100" dirty="0">
              <a:cs typeface="Times New Roman"/>
            </a:endParaRPr>
          </a:p>
          <a:p>
            <a:r>
              <a:rPr lang="zh-TW" altLang="zh-TW" sz="2000" b="1" dirty="0">
                <a:solidFill>
                  <a:srgbClr val="002060"/>
                </a:solidFill>
                <a:ea typeface="標楷體"/>
                <a:cs typeface="Times New Roman"/>
              </a:rPr>
              <a:t>匆匆一眼 道不盡大師高深</a:t>
            </a:r>
            <a:endParaRPr lang="zh-TW" altLang="en-US" sz="2000" dirty="0"/>
          </a:p>
        </p:txBody>
      </p:sp>
    </p:spTree>
    <p:extLst>
      <p:ext uri="{BB962C8B-B14F-4D97-AF65-F5344CB8AC3E}">
        <p14:creationId xmlns:p14="http://schemas.microsoft.com/office/powerpoint/2010/main" val="34219761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779</Words>
  <Application>Microsoft Office PowerPoint</Application>
  <PresentationFormat>如螢幕大小 (4:3)</PresentationFormat>
  <Paragraphs>143</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105學年第二學期</vt:lpstr>
      <vt:lpstr>105學年第一學期  舞文弄墨  教師專業社群學期成果</vt:lpstr>
      <vt:lpstr>第一次集社</vt:lpstr>
      <vt:lpstr>第二次集社</vt:lpstr>
      <vt:lpstr>第二次集社</vt:lpstr>
      <vt:lpstr>第三次集社</vt:lpstr>
      <vt:lpstr>第三次集社</vt:lpstr>
      <vt:lpstr>第四次集社</vt:lpstr>
      <vt:lpstr>第六次集社</vt:lpstr>
      <vt:lpstr>第六次集社</vt:lpstr>
      <vt:lpstr> 105學年舞文弄墨社群財務報告  </vt:lpstr>
      <vt:lpstr>本學期工作分配     </vt:lpstr>
      <vt:lpstr>本學期課程規劃       </vt:lpstr>
      <vt:lpstr> 105學年舞文弄墨社群 期末成果發表呈現方式  </vt:lpstr>
      <vt:lpstr>本學期申請經費/ 領據的時間       </vt:lpstr>
      <vt:lpstr>其他議題討論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105學年第二學期</dc:title>
  <dc:creator>admin</dc:creator>
  <cp:lastModifiedBy>user</cp:lastModifiedBy>
  <cp:revision>7</cp:revision>
  <dcterms:created xsi:type="dcterms:W3CDTF">2017-02-10T06:40:02Z</dcterms:created>
  <dcterms:modified xsi:type="dcterms:W3CDTF">2017-02-19T13:33:02Z</dcterms:modified>
</cp:coreProperties>
</file>