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9" r:id="rId4"/>
    <p:sldId id="701" r:id="rId5"/>
    <p:sldId id="680" r:id="rId6"/>
    <p:sldId id="679" r:id="rId7"/>
    <p:sldId id="729" r:id="rId8"/>
    <p:sldId id="681" r:id="rId9"/>
    <p:sldId id="682" r:id="rId10"/>
    <p:sldId id="683" r:id="rId11"/>
    <p:sldId id="685" r:id="rId12"/>
    <p:sldId id="686" r:id="rId13"/>
    <p:sldId id="687" r:id="rId14"/>
    <p:sldId id="688" r:id="rId15"/>
    <p:sldId id="690" r:id="rId16"/>
    <p:sldId id="689" r:id="rId17"/>
    <p:sldId id="730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731" r:id="rId27"/>
    <p:sldId id="732" r:id="rId28"/>
    <p:sldId id="736" r:id="rId29"/>
    <p:sldId id="737" r:id="rId30"/>
    <p:sldId id="699" r:id="rId31"/>
    <p:sldId id="700" r:id="rId32"/>
    <p:sldId id="703" r:id="rId33"/>
    <p:sldId id="704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713" r:id="rId43"/>
    <p:sldId id="714" r:id="rId44"/>
    <p:sldId id="715" r:id="rId45"/>
    <p:sldId id="716" r:id="rId46"/>
    <p:sldId id="717" r:id="rId47"/>
    <p:sldId id="738" r:id="rId48"/>
    <p:sldId id="724" r:id="rId49"/>
    <p:sldId id="720" r:id="rId50"/>
    <p:sldId id="721" r:id="rId51"/>
    <p:sldId id="722" r:id="rId52"/>
    <p:sldId id="723" r:id="rId53"/>
    <p:sldId id="725" r:id="rId54"/>
    <p:sldId id="726" r:id="rId55"/>
    <p:sldId id="739" r:id="rId56"/>
    <p:sldId id="740" r:id="rId5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3885" autoAdjust="0"/>
  </p:normalViewPr>
  <p:slideViewPr>
    <p:cSldViewPr>
      <p:cViewPr varScale="1">
        <p:scale>
          <a:sx n="74" d="100"/>
          <a:sy n="74" d="100"/>
        </p:scale>
        <p:origin x="12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69511-C9E5-45B0-80DD-93C25D80EB64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2A257-3640-4F8C-9612-5C2A6FEC4B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411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166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609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527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982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417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061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8213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778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6239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066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31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6319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0591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418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10412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385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185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37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8093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762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3355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51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754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2322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62242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6471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4192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4763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8130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422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4504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525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736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74483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31194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7159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9790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0562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9181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88700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9823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78851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6056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702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02077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7021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70217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7021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7021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270217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23721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9145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405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555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3551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2A257-3640-4F8C-9612-5C2A6FEC4BE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722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2021/5/1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640960" cy="1470025"/>
          </a:xfrm>
        </p:spPr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/>
              <a:t>學年</a:t>
            </a:r>
            <a:r>
              <a:rPr lang="zh-TW" altLang="en-US" dirty="0"/>
              <a:t>度學生能力</a:t>
            </a:r>
            <a:r>
              <a:rPr lang="zh-TW" altLang="en-US" dirty="0" smtClean="0"/>
              <a:t>檢測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英語</a:t>
            </a:r>
            <a:r>
              <a:rPr lang="zh-TW" altLang="en-US" dirty="0"/>
              <a:t>試題卷</a:t>
            </a:r>
            <a:r>
              <a:rPr lang="zh-TW" altLang="en-US" dirty="0" smtClean="0"/>
              <a:t>檢討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52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835864"/>
              </p:ext>
            </p:extLst>
          </p:nvPr>
        </p:nvGraphicFramePr>
        <p:xfrm>
          <a:off x="6627" y="617348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l"/>
                      <a:endParaRPr lang="en-US" altLang="zh-TW" sz="2400" b="0" dirty="0" smtClean="0"/>
                    </a:p>
                    <a:p>
                      <a:pPr algn="l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12.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13.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656361" y="2311831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grandpa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40854" y="2339871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father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969641" y="2344681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mother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801933" y="2343896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sister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13524" y="5198134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kitchen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45273" y="2317775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EngTRESS A" panose="02000500000000000000" pitchFamily="2" charset="0"/>
              </a:rPr>
              <a:t>grandpa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5419" y="3360548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705336" y="5173630"/>
            <a:ext cx="1784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bathroom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853596" y="4927408"/>
            <a:ext cx="3312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EngTRESS A" panose="02000500000000000000" pitchFamily="2" charset="0"/>
              </a:rPr>
              <a:t>l</a:t>
            </a:r>
            <a:r>
              <a:rPr lang="en-US" altLang="zh-TW" sz="3200" dirty="0" smtClean="0">
                <a:latin typeface="EngTRESS A" panose="02000500000000000000" pitchFamily="2" charset="0"/>
              </a:rPr>
              <a:t>iving</a:t>
            </a:r>
            <a:r>
              <a:rPr lang="zh-TW" altLang="en-US" sz="3200" dirty="0" smtClean="0">
                <a:latin typeface="EngTRESS A" panose="02000500000000000000" pitchFamily="2" charset="0"/>
              </a:rPr>
              <a:t> </a:t>
            </a:r>
            <a:endParaRPr lang="en-US" altLang="zh-TW" sz="3200" dirty="0" smtClean="0">
              <a:latin typeface="EngTRESS A" panose="02000500000000000000" pitchFamily="2" charset="0"/>
            </a:endParaRPr>
          </a:p>
          <a:p>
            <a:r>
              <a:rPr lang="zh-TW" altLang="en-US" sz="3200" dirty="0" smtClean="0">
                <a:latin typeface="EngTRESS A" panose="02000500000000000000" pitchFamily="2" charset="0"/>
              </a:rPr>
              <a:t> </a:t>
            </a:r>
            <a:r>
              <a:rPr lang="en-US" altLang="zh-TW" sz="3200" dirty="0" smtClean="0">
                <a:latin typeface="EngTRESS A" panose="02000500000000000000" pitchFamily="2" charset="0"/>
              </a:rPr>
              <a:t>room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             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477436" y="5134762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bedroom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138087" y="5181959"/>
            <a:ext cx="139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EngTRESS A" panose="02000500000000000000" pitchFamily="2" charset="0"/>
              </a:rPr>
              <a:t>kitchen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75" y="712738"/>
            <a:ext cx="828791" cy="117173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234" y="784176"/>
            <a:ext cx="809738" cy="109552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27" y="749888"/>
            <a:ext cx="828791" cy="11241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732" y="764177"/>
            <a:ext cx="847843" cy="10955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22" y="3647301"/>
            <a:ext cx="1263570" cy="99986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12" y="3557073"/>
            <a:ext cx="1249586" cy="10472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063" y="3593901"/>
            <a:ext cx="1247134" cy="102568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933" y="3600970"/>
            <a:ext cx="1234563" cy="102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4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748824"/>
              </p:ext>
            </p:extLst>
          </p:nvPr>
        </p:nvGraphicFramePr>
        <p:xfrm>
          <a:off x="6627" y="617348"/>
          <a:ext cx="9144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l"/>
                      <a:endParaRPr lang="en-US" altLang="zh-TW" sz="2400" b="0" dirty="0" smtClean="0"/>
                    </a:p>
                    <a:p>
                      <a:pPr algn="l"/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14.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7341702" y="2333704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   </a:t>
            </a:r>
            <a:r>
              <a:rPr lang="en-US" altLang="zh-TW" sz="3200" dirty="0">
                <a:solidFill>
                  <a:srgbClr val="FF0000"/>
                </a:solidFill>
                <a:latin typeface="EngTRESS A" panose="02000500000000000000" pitchFamily="2" charset="0"/>
              </a:rPr>
              <a:t>dance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97275" y="2321706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sing</a:t>
            </a:r>
            <a:endParaRPr lang="zh-TW" altLang="en-US" sz="3600" dirty="0">
              <a:latin typeface="EngTRESS A" panose="02000500000000000000" pitchFamily="2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732740" y="2311185"/>
            <a:ext cx="148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latin typeface="EngTRESS A" panose="02000500000000000000" pitchFamily="2" charset="0"/>
              </a:rPr>
              <a:t>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swim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072052" y="2335354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run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-16631" y="2369401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   </a:t>
            </a:r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dance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90630" y="617348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86" y="719325"/>
            <a:ext cx="874269" cy="1209745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700" y="845984"/>
            <a:ext cx="1238397" cy="108308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724" y="787571"/>
            <a:ext cx="925540" cy="11414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629" y="728801"/>
            <a:ext cx="857370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7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6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EngTRESS A" pitchFamily="2" charset="0"/>
              </a:rPr>
              <a:t>A</a:t>
            </a:r>
            <a:r>
              <a:rPr lang="en-US" altLang="zh-TW" sz="8000" dirty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聽力測驗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5400" dirty="0" smtClean="0">
                <a:latin typeface="EngTRESS A" pitchFamily="2" charset="0"/>
              </a:rPr>
              <a:t>四</a:t>
            </a:r>
            <a:r>
              <a:rPr lang="zh-TW" altLang="en-US" sz="5400" dirty="0" smtClean="0"/>
              <a:t>、請</a:t>
            </a:r>
            <a:r>
              <a:rPr lang="zh-TW" altLang="zh-TW" sz="5400" dirty="0" smtClean="0"/>
              <a:t>仔細聽</a:t>
            </a:r>
            <a:r>
              <a:rPr lang="zh-TW" altLang="en-US" sz="5400" dirty="0" smtClean="0"/>
              <a:t>老師所唸的 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 單字</a:t>
            </a:r>
            <a:r>
              <a:rPr lang="zh-TW" altLang="zh-TW" sz="5400" dirty="0" smtClean="0"/>
              <a:t>，</a:t>
            </a:r>
            <a:r>
              <a:rPr lang="zh-TW" altLang="en-US" sz="5400" dirty="0" smtClean="0"/>
              <a:t>先選出正確的圖片，再於下一題選出對應的單字</a:t>
            </a:r>
            <a:r>
              <a:rPr lang="zh-TW" altLang="zh-TW" sz="54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2681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508063"/>
              </p:ext>
            </p:extLst>
          </p:nvPr>
        </p:nvGraphicFramePr>
        <p:xfrm>
          <a:off x="6627" y="617348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例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990357" y="2409741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book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327065" y="378951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book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346079" y="2409741"/>
            <a:ext cx="1032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chair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52712" y="2355921"/>
            <a:ext cx="1019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book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5419" y="3360548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88" y="789436"/>
            <a:ext cx="1004609" cy="108689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357" y="898544"/>
            <a:ext cx="1149336" cy="100787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31" y="898544"/>
            <a:ext cx="1366767" cy="100533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77" y="667835"/>
            <a:ext cx="1030951" cy="1244534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3962611" y="2393870"/>
            <a:ext cx="137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marker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824786" y="2416168"/>
            <a:ext cx="984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ruler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26" grpId="0"/>
      <p:bldP spid="27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704513"/>
              </p:ext>
            </p:extLst>
          </p:nvPr>
        </p:nvGraphicFramePr>
        <p:xfrm>
          <a:off x="6627" y="617348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15.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16.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2321990" y="2384308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EngTRESS A" panose="02000500000000000000" pitchFamily="2" charset="0"/>
              </a:rPr>
              <a:t>juice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814441" y="3693506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juice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275742" y="2374367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tea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44823" y="2382360"/>
            <a:ext cx="9829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juice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002537" y="2360719"/>
            <a:ext cx="1124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water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837683" y="2371944"/>
            <a:ext cx="936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milk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82872" y="3342930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"/>
          <a:stretch/>
        </p:blipFill>
        <p:spPr>
          <a:xfrm>
            <a:off x="2415655" y="745977"/>
            <a:ext cx="993184" cy="11622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06" y="880149"/>
            <a:ext cx="1267616" cy="9612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02" y="740734"/>
            <a:ext cx="819264" cy="12003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/>
          <a:stretch/>
        </p:blipFill>
        <p:spPr>
          <a:xfrm>
            <a:off x="7908172" y="740734"/>
            <a:ext cx="1073128" cy="11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7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6" grpId="0"/>
      <p:bldP spid="32" grpId="0"/>
      <p:bldP spid="33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732470"/>
              </p:ext>
            </p:extLst>
          </p:nvPr>
        </p:nvGraphicFramePr>
        <p:xfrm>
          <a:off x="6627" y="617348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17.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18.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068714" y="2350113"/>
            <a:ext cx="849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EngTRESS A" panose="02000500000000000000" pitchFamily="2" charset="0"/>
              </a:rPr>
              <a:t>bird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187861" y="3761745"/>
            <a:ext cx="113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bird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230638" y="2365136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rabbit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73902" y="2378014"/>
            <a:ext cx="994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bird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5419" y="3360548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199266" y="2338295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dog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966421" y="2335390"/>
            <a:ext cx="6864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cat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17" y="952567"/>
            <a:ext cx="1147955" cy="90500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23" y="998915"/>
            <a:ext cx="1133633" cy="8859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754" y="952566"/>
            <a:ext cx="1195533" cy="87603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85" y="1009339"/>
            <a:ext cx="1124107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5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26" grpId="0"/>
      <p:bldP spid="27" grpId="0"/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888039"/>
              </p:ext>
            </p:extLst>
          </p:nvPr>
        </p:nvGraphicFramePr>
        <p:xfrm>
          <a:off x="6627" y="617348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19.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20.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270531" y="235255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EngTRESS A" panose="02000500000000000000" pitchFamily="2" charset="0"/>
              </a:rPr>
              <a:t>kite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877356" y="3742966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kite</a:t>
            </a:r>
            <a:endParaRPr lang="zh-TW" altLang="en-US" sz="28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319702" y="2382360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robot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548667" y="2374281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kite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5419" y="3360548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036808" y="2352557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doll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968234" y="2327768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car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54" y="723936"/>
            <a:ext cx="1054918" cy="12527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749" y="923990"/>
            <a:ext cx="1240347" cy="96934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767" y="816862"/>
            <a:ext cx="895475" cy="10764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95" y="889372"/>
            <a:ext cx="1209844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26" grpId="0"/>
      <p:bldP spid="27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253127"/>
              </p:ext>
            </p:extLst>
          </p:nvPr>
        </p:nvGraphicFramePr>
        <p:xfrm>
          <a:off x="6627" y="617348"/>
          <a:ext cx="9144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21.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22.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4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2241973" y="235356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EngTRESS A" panose="02000500000000000000" pitchFamily="2" charset="0"/>
              </a:rPr>
              <a:t>angry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855111" y="366832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EngTRESS A" panose="02000500000000000000" pitchFamily="2" charset="0"/>
              </a:rPr>
              <a:t>angry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066210" y="2410400"/>
            <a:ext cx="1237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thirsty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52953" y="2368151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angry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5419" y="3360548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5883008" y="2432902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happy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667983" y="2436950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hungry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70" y="861135"/>
            <a:ext cx="1247809" cy="103030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29" y="965583"/>
            <a:ext cx="1241859" cy="89858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42" y="955133"/>
            <a:ext cx="1257753" cy="96046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5" y="913125"/>
            <a:ext cx="1268585" cy="97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6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20" grpId="0"/>
      <p:bldP spid="26" grpId="0"/>
      <p:bldP spid="27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6857999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EngTRESS A" pitchFamily="2" charset="0"/>
              </a:rPr>
              <a:t>A</a:t>
            </a:r>
            <a:r>
              <a:rPr lang="en-US" altLang="zh-TW" sz="8000" dirty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聽力測驗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8000" dirty="0" smtClean="0">
                <a:latin typeface="EngTRESS A" pitchFamily="2" charset="0"/>
              </a:rPr>
              <a:t>五</a:t>
            </a:r>
            <a:r>
              <a:rPr lang="zh-TW" altLang="en-US" sz="8000" dirty="0" smtClean="0"/>
              <a:t>、請</a:t>
            </a:r>
            <a:r>
              <a:rPr lang="zh-TW" altLang="zh-TW" sz="8000" dirty="0" smtClean="0"/>
              <a:t>仔細聽</a:t>
            </a:r>
            <a:r>
              <a:rPr lang="zh-TW" altLang="en-US" sz="8000" dirty="0" smtClean="0"/>
              <a:t>句子或對話</a:t>
            </a:r>
            <a:r>
              <a:rPr lang="zh-TW" altLang="zh-TW" sz="8000" dirty="0" smtClean="0"/>
              <a:t>，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選出正確的圖片</a:t>
            </a:r>
            <a:r>
              <a:rPr lang="zh-TW" altLang="zh-TW" sz="80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5067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597756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例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</a:rPr>
              <a:t>4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63688" y="2652604"/>
            <a:ext cx="59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④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I’m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nine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years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old.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36" y="1066147"/>
            <a:ext cx="1337527" cy="131994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66147"/>
            <a:ext cx="1478587" cy="109570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72" y="1125877"/>
            <a:ext cx="1450749" cy="11509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75" y="1066147"/>
            <a:ext cx="1372755" cy="1210725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1754203" y="3689631"/>
            <a:ext cx="59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It’s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nine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o’clock.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63688" y="467933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number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nine.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81498" y="56662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③ </a:t>
            </a:r>
            <a:r>
              <a:rPr lang="en-US" altLang="zh-TW" sz="4000" dirty="0" smtClean="0">
                <a:latin typeface="EngTRESS A" panose="02000500000000000000" pitchFamily="2" charset="0"/>
              </a:rPr>
              <a:t>I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have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nine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dollars.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5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857999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EngTRESS A" pitchFamily="2" charset="0"/>
              </a:rPr>
              <a:t>A</a:t>
            </a:r>
            <a:r>
              <a:rPr lang="en-US" altLang="zh-TW" sz="8000" dirty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聽力測驗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8000" dirty="0" smtClean="0"/>
              <a:t>一、請</a:t>
            </a:r>
            <a:r>
              <a:rPr lang="zh-TW" altLang="zh-TW" sz="8000" dirty="0" smtClean="0"/>
              <a:t>仔細</a:t>
            </a:r>
            <a:r>
              <a:rPr lang="zh-TW" altLang="zh-TW" sz="8000" dirty="0"/>
              <a:t>聽</a:t>
            </a:r>
            <a:r>
              <a:rPr lang="zh-TW" altLang="zh-TW" sz="8000" dirty="0" smtClean="0"/>
              <a:t>，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選出聽到的</a:t>
            </a:r>
            <a:r>
              <a:rPr lang="zh-TW" altLang="en-US" sz="8000" dirty="0"/>
              <a:t>字母</a:t>
            </a:r>
            <a:r>
              <a:rPr lang="zh-TW" altLang="zh-TW" sz="80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40647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96616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23.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63688" y="265260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②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computer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on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desk.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753292" y="3649642"/>
            <a:ext cx="7390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computer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under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desk.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63688" y="467933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③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ruler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on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desk.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81498" y="56662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④ </a:t>
            </a:r>
            <a:r>
              <a:rPr lang="en-US" altLang="zh-TW" sz="4000" dirty="0">
                <a:latin typeface="EngTRESS A" panose="02000500000000000000" pitchFamily="2" charset="0"/>
              </a:rPr>
              <a:t>The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ruler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is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under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the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desk.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31480"/>
            <a:ext cx="1531045" cy="119931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64790"/>
            <a:ext cx="1454029" cy="12660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29" y="1108481"/>
            <a:ext cx="1600879" cy="124512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580" y="1108481"/>
            <a:ext cx="1502431" cy="12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1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120975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24.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63688" y="2652604"/>
            <a:ext cx="59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④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She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student.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753292" y="3649642"/>
            <a:ext cx="59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police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officer.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63688" y="467933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latin typeface="EngTRESS A" panose="02000500000000000000" pitchFamily="2" charset="0"/>
              </a:rPr>
              <a:t>She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doctor.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81498" y="56662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③ </a:t>
            </a:r>
            <a:r>
              <a:rPr lang="en-US" altLang="zh-TW" sz="4000" dirty="0" smtClean="0">
                <a:latin typeface="EngTRESS A" panose="02000500000000000000" pitchFamily="2" charset="0"/>
              </a:rPr>
              <a:t>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teacher.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1954"/>
            <a:ext cx="1488788" cy="12088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40" y="942699"/>
            <a:ext cx="1148539" cy="137585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01" y="1057091"/>
            <a:ext cx="1482544" cy="126146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307" y="918959"/>
            <a:ext cx="1133224" cy="139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3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22" grpId="0"/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800564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25.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63688" y="2652604"/>
            <a:ext cx="59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②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I’m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five.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753292" y="3649642"/>
            <a:ext cx="59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It’s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five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o’clock.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81498" y="467993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③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There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are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five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markers.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81498" y="56662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④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have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five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dollars.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213261"/>
            <a:ext cx="1400370" cy="105742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44" y="811845"/>
            <a:ext cx="1181265" cy="156231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60" y="1041788"/>
            <a:ext cx="1486107" cy="12288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67" y="1065035"/>
            <a:ext cx="132416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7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70435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26.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763688" y="2652604"/>
            <a:ext cx="7002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①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They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are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in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living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room.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753292" y="3649642"/>
            <a:ext cx="5951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latin typeface="EngTRESS A" panose="02000500000000000000" pitchFamily="2" charset="0"/>
              </a:rPr>
              <a:t>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in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living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room.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63688" y="467933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③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They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are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in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kitchen.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781498" y="5666261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④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in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bathroom.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34616"/>
            <a:ext cx="1656184" cy="12395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81" y="1134616"/>
            <a:ext cx="1627238" cy="11961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1" y="1104700"/>
            <a:ext cx="1581371" cy="12479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79" y="1102482"/>
            <a:ext cx="1335549" cy="122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44500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27.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523408" y="2798323"/>
            <a:ext cx="7360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③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Are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you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ready?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575689" y="3831928"/>
            <a:ext cx="7574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Are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you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OK?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602860" y="4865533"/>
            <a:ext cx="7574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latin typeface="EngTRESS A" panose="02000500000000000000" pitchFamily="2" charset="0"/>
              </a:rPr>
              <a:t>I’m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sorry.</a:t>
            </a:r>
            <a:endParaRPr lang="en-US" altLang="zh-TW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642577" y="589913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④ </a:t>
            </a:r>
            <a:r>
              <a:rPr lang="en-US" altLang="zh-TW" sz="4000" dirty="0" smtClean="0">
                <a:latin typeface="EngTRESS A" panose="02000500000000000000" pitchFamily="2" charset="0"/>
              </a:rPr>
              <a:t>Goodbye.</a:t>
            </a:r>
            <a:endParaRPr lang="en-US" altLang="zh-TW" sz="4000" dirty="0">
              <a:latin typeface="EngTRESS A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35" y="1046295"/>
            <a:ext cx="1402019" cy="13025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62" y="1072352"/>
            <a:ext cx="1486107" cy="12765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172" y="805615"/>
            <a:ext cx="1257475" cy="15432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93" y="1046295"/>
            <a:ext cx="1486107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706426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28.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259632" y="2652604"/>
            <a:ext cx="778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④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Wow!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It’s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rabbit.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56648" y="3665969"/>
            <a:ext cx="788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Listen!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bird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singing.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467933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latin typeface="EngTRESS A" panose="02000500000000000000" pitchFamily="2" charset="0"/>
              </a:rPr>
              <a:t>Look!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It’s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pig.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56649" y="561893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③ </a:t>
            </a:r>
            <a:r>
              <a:rPr lang="en-US" altLang="zh-TW" sz="4000" dirty="0" smtClean="0">
                <a:latin typeface="EngTRESS A" panose="02000500000000000000" pitchFamily="2" charset="0"/>
              </a:rPr>
              <a:t>Wow!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It’s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turtle.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089650"/>
            <a:ext cx="1448002" cy="12574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284" y="1128637"/>
            <a:ext cx="1514686" cy="127652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31" y="1128637"/>
            <a:ext cx="1562318" cy="121848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56" y="1061071"/>
            <a:ext cx="1562318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893041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29.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259632" y="2652604"/>
            <a:ext cx="778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A: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Please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open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your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book.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B: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OK.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56648" y="3665969"/>
            <a:ext cx="788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Please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close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your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book.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467933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③ </a:t>
            </a:r>
            <a:r>
              <a:rPr lang="en-US" altLang="zh-TW" sz="4000" dirty="0" smtClean="0">
                <a:latin typeface="EngTRESS A" panose="02000500000000000000" pitchFamily="2" charset="0"/>
              </a:rPr>
              <a:t>Please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put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away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your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book.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56649" y="5618936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④ </a:t>
            </a:r>
            <a:r>
              <a:rPr lang="en-US" altLang="zh-TW" sz="4000" dirty="0">
                <a:latin typeface="EngTRESS A" panose="02000500000000000000" pitchFamily="2" charset="0"/>
              </a:rPr>
              <a:t>Please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take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out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your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book.</a:t>
            </a:r>
            <a:r>
              <a:rPr lang="zh-TW" altLang="en-US" sz="4000" dirty="0">
                <a:latin typeface="EngTRESS A" panose="02000500000000000000" pitchFamily="2" charset="0"/>
              </a:rPr>
              <a:t> 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04707"/>
            <a:ext cx="1438476" cy="120984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55" y="1104707"/>
            <a:ext cx="1448002" cy="12479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982" y="1076128"/>
            <a:ext cx="1505160" cy="123842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95" y="1047341"/>
            <a:ext cx="1419423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025865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30.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259632" y="2652604"/>
            <a:ext cx="778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④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A: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Good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morning.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endParaRPr lang="en-US" altLang="zh-TW" sz="4000" dirty="0" smtClean="0">
              <a:solidFill>
                <a:srgbClr val="FF0000"/>
              </a:solidFill>
              <a:latin typeface="EngTRESS A" panose="02000500000000000000" pitchFamily="2" charset="0"/>
            </a:endParaRPr>
          </a:p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  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B: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Good</a:t>
            </a:r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solidFill>
                  <a:srgbClr val="FF0000"/>
                </a:solidFill>
                <a:latin typeface="EngTRESS A" panose="02000500000000000000" pitchFamily="2" charset="0"/>
              </a:rPr>
              <a:t>morning.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49629" y="4016985"/>
            <a:ext cx="788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Are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you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OK?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494553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latin typeface="EngTRESS A" panose="02000500000000000000" pitchFamily="2" charset="0"/>
              </a:rPr>
              <a:t>Good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night.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59632" y="594928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③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Thank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you.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1533739" cy="11526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10" y="1096165"/>
            <a:ext cx="1495634" cy="118126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68" y="1119510"/>
            <a:ext cx="1467055" cy="1190791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54" y="1086639"/>
            <a:ext cx="1514686" cy="11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233031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31.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88620" y="2667487"/>
            <a:ext cx="82670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①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A: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Happy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Halloween.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am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ghost.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endParaRPr lang="en-US" altLang="zh-TW" sz="4000" dirty="0" smtClean="0">
              <a:solidFill>
                <a:srgbClr val="FF0000"/>
              </a:solidFill>
              <a:latin typeface="EngTRESS A" panose="02000500000000000000" pitchFamily="2" charset="0"/>
            </a:endParaRPr>
          </a:p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  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B: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Cool!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am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witch.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88620" y="4114289"/>
            <a:ext cx="788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latin typeface="EngTRESS A" panose="02000500000000000000" pitchFamily="2" charset="0"/>
              </a:rPr>
              <a:t>Happy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>
                <a:latin typeface="EngTRESS A" panose="02000500000000000000" pitchFamily="2" charset="0"/>
              </a:rPr>
              <a:t>M</a:t>
            </a:r>
            <a:r>
              <a:rPr lang="en-US" altLang="zh-TW" sz="4000" dirty="0" smtClean="0">
                <a:latin typeface="EngTRESS A" panose="02000500000000000000" pitchFamily="2" charset="0"/>
              </a:rPr>
              <a:t>other’s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Day.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81475" y="5031784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③ </a:t>
            </a:r>
            <a:r>
              <a:rPr lang="en-US" altLang="zh-TW" sz="4000" dirty="0" smtClean="0">
                <a:latin typeface="EngTRESS A" panose="02000500000000000000" pitchFamily="2" charset="0"/>
              </a:rPr>
              <a:t>Merry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Christmas.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88620" y="5949279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④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Wow!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We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are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on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boat.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15736"/>
            <a:ext cx="1512168" cy="12574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88" y="867684"/>
            <a:ext cx="1038511" cy="14054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79266"/>
            <a:ext cx="1507589" cy="127748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42" y="1043032"/>
            <a:ext cx="1304553" cy="12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460968"/>
              </p:ext>
            </p:extLst>
          </p:nvPr>
        </p:nvGraphicFramePr>
        <p:xfrm>
          <a:off x="6627" y="617348"/>
          <a:ext cx="9144000" cy="180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32.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1259632" y="2652604"/>
            <a:ext cx="7780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③</a:t>
            </a:r>
            <a:r>
              <a:rPr lang="zh-TW" altLang="en-US" sz="4000" dirty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A: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Look!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dragon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boat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race.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endParaRPr lang="en-US" altLang="zh-TW" sz="4000" dirty="0" smtClean="0">
              <a:solidFill>
                <a:srgbClr val="FF0000"/>
              </a:solidFill>
              <a:latin typeface="EngTRESS A" panose="02000500000000000000" pitchFamily="2" charset="0"/>
            </a:endParaRPr>
          </a:p>
          <a:p>
            <a:r>
              <a:rPr lang="zh-TW" altLang="en-US" sz="4000" dirty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  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B: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Go!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Go!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Go!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Row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boat.</a:t>
            </a:r>
            <a:r>
              <a:rPr lang="zh-TW" altLang="en-US" sz="40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endParaRPr lang="zh-TW" altLang="en-US" sz="40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1249629" y="4016985"/>
            <a:ext cx="7887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① </a:t>
            </a:r>
            <a:r>
              <a:rPr lang="en-US" altLang="zh-TW" sz="4000" dirty="0" smtClean="0">
                <a:latin typeface="EngTRESS A" panose="02000500000000000000" pitchFamily="2" charset="0"/>
              </a:rPr>
              <a:t>Look!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It’s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a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Christmas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tree.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494553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EngTRESS A" panose="02000500000000000000" pitchFamily="2" charset="0"/>
              </a:rPr>
              <a:t>② </a:t>
            </a:r>
            <a:r>
              <a:rPr lang="en-US" altLang="zh-TW" sz="4000" dirty="0" smtClean="0">
                <a:latin typeface="EngTRESS A" panose="02000500000000000000" pitchFamily="2" charset="0"/>
              </a:rPr>
              <a:t>Wow!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The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rice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dumplings.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259631" y="5949280"/>
            <a:ext cx="789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>
                <a:latin typeface="EngTRESS A" panose="02000500000000000000" pitchFamily="2" charset="0"/>
              </a:rPr>
              <a:t>④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Trick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or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treat.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Happy</a:t>
            </a:r>
            <a:r>
              <a:rPr lang="zh-TW" altLang="en-US" sz="4000" dirty="0" smtClean="0">
                <a:latin typeface="EngTRESS A" panose="02000500000000000000" pitchFamily="2" charset="0"/>
              </a:rPr>
              <a:t> </a:t>
            </a:r>
            <a:r>
              <a:rPr lang="en-US" altLang="zh-TW" sz="4000" dirty="0" smtClean="0">
                <a:latin typeface="EngTRESS A" panose="02000500000000000000" pitchFamily="2" charset="0"/>
              </a:rPr>
              <a:t>Halloween.</a:t>
            </a:r>
            <a:endParaRPr lang="zh-TW" altLang="en-US" sz="4000" dirty="0">
              <a:latin typeface="EngTRESS A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36" y="1105794"/>
            <a:ext cx="1281831" cy="124345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3056"/>
          <a:stretch/>
        </p:blipFill>
        <p:spPr>
          <a:xfrm>
            <a:off x="3790712" y="1071703"/>
            <a:ext cx="1575829" cy="127147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91" y="1107797"/>
            <a:ext cx="1597755" cy="12353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88" y="1072235"/>
            <a:ext cx="1465222" cy="12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204864"/>
            <a:ext cx="8820472" cy="1072581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5300" dirty="0" smtClean="0">
                <a:latin typeface="EngTRESS A" panose="02000500000000000000" pitchFamily="2" charset="0"/>
              </a:rPr>
              <a:t>(</a:t>
            </a:r>
            <a:r>
              <a:rPr lang="zh-TW" altLang="en-US" sz="5300" dirty="0" smtClean="0">
                <a:latin typeface="EngTRESS A" panose="02000500000000000000" pitchFamily="2" charset="0"/>
              </a:rPr>
              <a:t>     </a:t>
            </a:r>
            <a:r>
              <a:rPr lang="en-US" altLang="zh-TW" sz="5300" dirty="0" smtClean="0">
                <a:latin typeface="EngTRESS A" panose="02000500000000000000" pitchFamily="2" charset="0"/>
              </a:rPr>
              <a:t>)</a:t>
            </a:r>
            <a:r>
              <a:rPr lang="zh-TW" altLang="en-US" sz="5300" dirty="0" smtClean="0">
                <a:latin typeface="EngTRESS A" panose="02000500000000000000" pitchFamily="2" charset="0"/>
              </a:rPr>
              <a:t>例</a:t>
            </a:r>
            <a:r>
              <a:rPr lang="en-US" altLang="zh-TW" sz="5300" dirty="0" smtClean="0">
                <a:latin typeface="EngTRESS A" panose="02000500000000000000" pitchFamily="2" charset="0"/>
              </a:rPr>
              <a:t>:</a:t>
            </a:r>
            <a:r>
              <a:rPr lang="zh-TW" altLang="en-US" sz="5300" dirty="0" smtClean="0">
                <a:latin typeface="EngTRESS A" panose="02000500000000000000" pitchFamily="2" charset="0"/>
              </a:rPr>
              <a:t> ①  </a:t>
            </a:r>
            <a:r>
              <a:rPr lang="en-US" altLang="zh-TW" sz="5300" dirty="0" smtClean="0">
                <a:latin typeface="EngTRESS A" panose="02000500000000000000" pitchFamily="2" charset="0"/>
              </a:rPr>
              <a:t>L</a:t>
            </a:r>
            <a:r>
              <a:rPr lang="zh-TW" altLang="en-US" sz="5300" dirty="0" smtClean="0">
                <a:latin typeface="EngTRESS A" panose="02000500000000000000" pitchFamily="2" charset="0"/>
              </a:rPr>
              <a:t>  ②  </a:t>
            </a:r>
            <a:r>
              <a:rPr lang="en-US" altLang="zh-TW" sz="5300" dirty="0" smtClean="0">
                <a:latin typeface="EngTRESS A" panose="02000500000000000000" pitchFamily="2" charset="0"/>
              </a:rPr>
              <a:t>H</a:t>
            </a:r>
            <a:r>
              <a:rPr lang="zh-TW" altLang="en-US" sz="5300" dirty="0" smtClean="0">
                <a:latin typeface="EngTRESS A" panose="02000500000000000000" pitchFamily="2" charset="0"/>
              </a:rPr>
              <a:t>  ③  </a:t>
            </a:r>
            <a:r>
              <a:rPr lang="en-US" altLang="zh-TW" sz="5300" dirty="0" smtClean="0">
                <a:latin typeface="EngTRESS A" panose="02000500000000000000" pitchFamily="2" charset="0"/>
              </a:rPr>
              <a:t>F</a:t>
            </a:r>
            <a:r>
              <a:rPr lang="zh-TW" altLang="en-US" sz="5300" dirty="0" smtClean="0">
                <a:latin typeface="EngTRESS A" panose="02000500000000000000" pitchFamily="2" charset="0"/>
              </a:rPr>
              <a:t>  ④  </a:t>
            </a:r>
            <a:r>
              <a:rPr lang="en-US" altLang="zh-TW" sz="5300" dirty="0" smtClean="0">
                <a:latin typeface="EngTRESS A" panose="02000500000000000000" pitchFamily="2" charset="0"/>
              </a:rPr>
              <a:t>A</a:t>
            </a:r>
            <a:r>
              <a:rPr lang="en-US" altLang="zh-TW" sz="10000" dirty="0" smtClean="0">
                <a:latin typeface="EngTRESS A" panose="02000500000000000000" pitchFamily="2" charset="0"/>
              </a:rPr>
              <a:t> </a:t>
            </a:r>
            <a:endParaRPr lang="zh-TW" altLang="en-US" sz="10000" dirty="0">
              <a:latin typeface="EngTRESS A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9552" y="2348880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6857999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EngTRESS A" pitchFamily="2" charset="0"/>
              </a:rPr>
              <a:t>A</a:t>
            </a:r>
            <a:r>
              <a:rPr lang="en-US" altLang="zh-TW" sz="8000" dirty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聽力測驗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8000" dirty="0" smtClean="0">
                <a:latin typeface="EngTRESS A" pitchFamily="2" charset="0"/>
              </a:rPr>
              <a:t>六</a:t>
            </a:r>
            <a:r>
              <a:rPr lang="zh-TW" altLang="en-US" sz="8000" dirty="0" smtClean="0"/>
              <a:t>、請</a:t>
            </a:r>
            <a:r>
              <a:rPr lang="zh-TW" altLang="zh-TW" sz="8000" dirty="0" smtClean="0"/>
              <a:t>仔細聽</a:t>
            </a:r>
            <a:r>
              <a:rPr lang="zh-TW" altLang="en-US" sz="8000" dirty="0" smtClean="0"/>
              <a:t>問</a:t>
            </a:r>
            <a:r>
              <a:rPr lang="zh-TW" altLang="en-US" sz="8000" dirty="0"/>
              <a:t>句</a:t>
            </a:r>
            <a:r>
              <a:rPr lang="zh-TW" altLang="zh-TW" sz="8000" dirty="0" smtClean="0"/>
              <a:t>，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選出最適當的答句</a:t>
            </a:r>
            <a:r>
              <a:rPr lang="zh-TW" altLang="zh-TW" sz="80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9379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640960" cy="155679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4800" dirty="0" smtClean="0">
                <a:latin typeface="EngTRESS A" panose="02000500000000000000" pitchFamily="2" charset="0"/>
              </a:rPr>
              <a:t>例</a:t>
            </a:r>
            <a:r>
              <a:rPr lang="en-US" altLang="zh-TW" sz="4800" dirty="0">
                <a:latin typeface="EngTRESS A" panose="02000500000000000000" pitchFamily="2" charset="0"/>
              </a:rPr>
              <a:t>:</a:t>
            </a:r>
            <a:r>
              <a:rPr lang="en-US" altLang="zh-TW" sz="4800" dirty="0" smtClean="0">
                <a:latin typeface="EngTRESS A" panose="02000500000000000000" pitchFamily="2" charset="0"/>
              </a:rPr>
              <a:t>(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 )①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No,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it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isn’t.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②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It’s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hot.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③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Yes,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am.</a:t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④ He’s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not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Tom.</a:t>
            </a:r>
            <a:endParaRPr lang="zh-TW" altLang="en-US" sz="4800" dirty="0">
              <a:latin typeface="EngTRESS A" panose="02000500000000000000" pitchFamily="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3648" y="116632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66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35696" y="4725144"/>
            <a:ext cx="4907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Q: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Is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this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robot?</a:t>
            </a:r>
            <a:endParaRPr lang="zh-TW" altLang="en-US" sz="48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640960" cy="155679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4800" dirty="0" smtClean="0">
                <a:latin typeface="EngTRESS A" panose="02000500000000000000" pitchFamily="2" charset="0"/>
              </a:rPr>
              <a:t>33.(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 )①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want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a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ball.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②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like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yellow.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③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am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sleeping.</a:t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④ I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am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sad.</a:t>
            </a:r>
            <a:endParaRPr lang="zh-TW" altLang="en-US" sz="4800" dirty="0">
              <a:latin typeface="EngTRESS A" panose="02000500000000000000" pitchFamily="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3648" y="116632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66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03648" y="5157192"/>
            <a:ext cx="727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Q:What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do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you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want?</a:t>
            </a:r>
            <a:endParaRPr lang="zh-TW" altLang="en-US" sz="48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9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640960" cy="155679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4800" dirty="0" smtClean="0">
                <a:latin typeface="EngTRESS A" panose="02000500000000000000" pitchFamily="2" charset="0"/>
              </a:rPr>
              <a:t>34.(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 )①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I’m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fine.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②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have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a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clock.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③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They’re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clocks.</a:t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④ It’s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five.</a:t>
            </a:r>
            <a:endParaRPr lang="zh-TW" altLang="en-US" sz="4800" dirty="0">
              <a:latin typeface="EngTRESS A" panose="02000500000000000000" pitchFamily="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3648" y="116632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66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03270" y="4725144"/>
            <a:ext cx="727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Q: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What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time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is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it?</a:t>
            </a:r>
            <a:endParaRPr lang="zh-TW" altLang="en-US" sz="48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0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1" y="1484784"/>
            <a:ext cx="9721081" cy="155679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dirty="0" smtClean="0">
                <a:latin typeface="EngTRESS A" panose="02000500000000000000" pitchFamily="2" charset="0"/>
              </a:rPr>
              <a:t>35.( </a:t>
            </a:r>
            <a:r>
              <a:rPr lang="zh-TW" altLang="en-US" dirty="0" smtClean="0">
                <a:latin typeface="EngTRESS A" panose="02000500000000000000" pitchFamily="2" charset="0"/>
              </a:rPr>
              <a:t>     </a:t>
            </a:r>
            <a:r>
              <a:rPr lang="en-US" altLang="zh-TW" dirty="0" smtClean="0">
                <a:latin typeface="EngTRESS A" panose="02000500000000000000" pitchFamily="2" charset="0"/>
              </a:rPr>
              <a:t> )①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Yes,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you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are.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/>
            </a:r>
            <a:br>
              <a:rPr lang="en-US" altLang="zh-TW" dirty="0" smtClean="0">
                <a:latin typeface="EngTRESS A" panose="02000500000000000000" pitchFamily="2" charset="0"/>
              </a:rPr>
            </a:b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dirty="0" smtClean="0">
                <a:latin typeface="EngTRESS A" panose="02000500000000000000" pitchFamily="2" charset="0"/>
              </a:rPr>
              <a:t>②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>
                <a:latin typeface="EngTRESS A" panose="02000500000000000000" pitchFamily="2" charset="0"/>
              </a:rPr>
              <a:t>Yes,</a:t>
            </a: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I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am.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/>
            </a:r>
            <a:br>
              <a:rPr lang="en-US" altLang="zh-TW" dirty="0" smtClean="0">
                <a:latin typeface="EngTRESS A" panose="02000500000000000000" pitchFamily="2" charset="0"/>
              </a:rPr>
            </a:b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dirty="0" smtClean="0">
                <a:latin typeface="EngTRESS A" panose="02000500000000000000" pitchFamily="2" charset="0"/>
              </a:rPr>
              <a:t>③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No,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I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am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not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a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teacher.</a:t>
            </a:r>
            <a:br>
              <a:rPr lang="en-US" altLang="zh-TW" dirty="0" smtClean="0">
                <a:latin typeface="EngTRESS A" panose="02000500000000000000" pitchFamily="2" charset="0"/>
              </a:rPr>
            </a:br>
            <a:r>
              <a:rPr lang="zh-TW" altLang="en-US" dirty="0">
                <a:latin typeface="EngTRESS A" panose="02000500000000000000" pitchFamily="2" charset="0"/>
              </a:rPr>
              <a:t> </a:t>
            </a:r>
            <a:r>
              <a:rPr lang="zh-TW" altLang="en-US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dirty="0" smtClean="0">
                <a:latin typeface="EngTRESS A" panose="02000500000000000000" pitchFamily="2" charset="0"/>
              </a:rPr>
              <a:t>④ No,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you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are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not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a</a:t>
            </a:r>
            <a:r>
              <a:rPr lang="zh-TW" altLang="en-US" dirty="0" smtClean="0">
                <a:latin typeface="EngTRESS A" panose="02000500000000000000" pitchFamily="2" charset="0"/>
              </a:rPr>
              <a:t> </a:t>
            </a:r>
            <a:r>
              <a:rPr lang="en-US" altLang="zh-TW" dirty="0" smtClean="0">
                <a:latin typeface="EngTRESS A" panose="02000500000000000000" pitchFamily="2" charset="0"/>
              </a:rPr>
              <a:t>student.</a:t>
            </a:r>
            <a:endParaRPr lang="zh-TW" altLang="en-US" dirty="0">
              <a:latin typeface="EngTRESS A" panose="02000500000000000000" pitchFamily="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308113" y="280405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66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15716" y="4725144"/>
            <a:ext cx="727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Q: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Are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you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a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student?</a:t>
            </a:r>
            <a:endParaRPr lang="zh-TW" altLang="en-US" sz="48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2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640960" cy="155679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4800" dirty="0" smtClean="0">
                <a:latin typeface="EngTRESS A" panose="02000500000000000000" pitchFamily="2" charset="0"/>
              </a:rPr>
              <a:t>36.(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 )①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It’s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in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the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bedroom.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②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It’s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my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kite.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③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I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want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a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kite.</a:t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 smtClean="0">
                <a:latin typeface="EngTRESS A" panose="02000500000000000000" pitchFamily="2" charset="0"/>
              </a:rPr>
              <a:t> 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④ I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am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at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home.</a:t>
            </a:r>
            <a:endParaRPr lang="zh-TW" altLang="en-US" sz="4800" dirty="0">
              <a:latin typeface="EngTRESS A" panose="02000500000000000000" pitchFamily="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3648" y="116632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66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851019" y="4725144"/>
            <a:ext cx="7275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Q: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Where’s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the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kite?</a:t>
            </a:r>
            <a:endParaRPr lang="zh-TW" altLang="en-US" sz="48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1484784"/>
            <a:ext cx="8640960" cy="155679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altLang="zh-TW" sz="4800" dirty="0" smtClean="0">
                <a:latin typeface="EngTRESS A" panose="02000500000000000000" pitchFamily="2" charset="0"/>
              </a:rPr>
              <a:t>37.(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 )①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She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can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draw.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②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He’s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my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grandpa.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③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>
                <a:latin typeface="EngTRESS A" panose="02000500000000000000" pitchFamily="2" charset="0"/>
              </a:rPr>
              <a:t>H</a:t>
            </a:r>
            <a:r>
              <a:rPr lang="en-US" altLang="zh-TW" sz="4800" dirty="0" smtClean="0">
                <a:latin typeface="EngTRESS A" panose="02000500000000000000" pitchFamily="2" charset="0"/>
              </a:rPr>
              <a:t>e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>
                <a:latin typeface="EngTRESS A" panose="02000500000000000000" pitchFamily="2" charset="0"/>
              </a:rPr>
              <a:t>can</a:t>
            </a: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en-US" altLang="zh-TW" sz="4800" dirty="0">
                <a:latin typeface="EngTRESS A" panose="02000500000000000000" pitchFamily="2" charset="0"/>
              </a:rPr>
              <a:t>draw.</a:t>
            </a:r>
            <a:r>
              <a:rPr lang="en-US" altLang="zh-TW" sz="4800" dirty="0" smtClean="0">
                <a:latin typeface="EngTRESS A" panose="02000500000000000000" pitchFamily="2" charset="0"/>
              </a:rPr>
              <a:t/>
            </a:r>
            <a:br>
              <a:rPr lang="en-US" altLang="zh-TW" sz="4800" dirty="0" smtClean="0">
                <a:latin typeface="EngTRESS A" panose="02000500000000000000" pitchFamily="2" charset="0"/>
              </a:rPr>
            </a:br>
            <a:r>
              <a:rPr lang="zh-TW" altLang="en-US" sz="4800" dirty="0">
                <a:latin typeface="EngTRESS A" panose="02000500000000000000" pitchFamily="2" charset="0"/>
              </a:rPr>
              <a:t> </a:t>
            </a:r>
            <a:r>
              <a:rPr lang="zh-TW" altLang="en-US" sz="4800" dirty="0" smtClean="0">
                <a:latin typeface="EngTRESS A" panose="02000500000000000000" pitchFamily="2" charset="0"/>
              </a:rPr>
              <a:t>              </a:t>
            </a:r>
            <a:r>
              <a:rPr lang="en-US" altLang="zh-TW" sz="4800" dirty="0" smtClean="0">
                <a:latin typeface="EngTRESS A" panose="02000500000000000000" pitchFamily="2" charset="0"/>
              </a:rPr>
              <a:t>④ He’s</a:t>
            </a:r>
            <a:r>
              <a:rPr lang="zh-TW" altLang="en-US" sz="4800" dirty="0" smtClean="0"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latin typeface="EngTRESS A" panose="02000500000000000000" pitchFamily="2" charset="0"/>
              </a:rPr>
              <a:t>drawing.</a:t>
            </a:r>
            <a:endParaRPr lang="zh-TW" altLang="en-US" sz="4800" dirty="0">
              <a:latin typeface="EngTRESS A" panose="02000500000000000000" pitchFamily="2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403648" y="116632"/>
            <a:ext cx="612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66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66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2" y="4797152"/>
            <a:ext cx="8440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Q: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What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can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your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grandpa</a:t>
            </a:r>
            <a:r>
              <a:rPr lang="zh-TW" altLang="en-US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do?</a:t>
            </a:r>
            <a:endParaRPr lang="zh-TW" altLang="en-US" sz="48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6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6857999"/>
          </a:xfrm>
        </p:spPr>
        <p:txBody>
          <a:bodyPr>
            <a:normAutofit/>
          </a:bodyPr>
          <a:lstStyle/>
          <a:p>
            <a:r>
              <a:rPr lang="en-US" altLang="zh-TW" sz="8000" dirty="0">
                <a:latin typeface="EngTRESS A" pitchFamily="2" charset="0"/>
              </a:rPr>
              <a:t>B</a:t>
            </a:r>
            <a:r>
              <a:rPr lang="en-US" altLang="zh-TW" sz="8000" dirty="0" smtClean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閱讀測驗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8000" dirty="0">
                <a:latin typeface="EngTRESS A" pitchFamily="2" charset="0"/>
              </a:rPr>
              <a:t>七</a:t>
            </a:r>
            <a:r>
              <a:rPr lang="zh-TW" altLang="en-US" sz="8000" dirty="0" smtClean="0"/>
              <a:t>、請</a:t>
            </a:r>
            <a:r>
              <a:rPr lang="zh-TW" altLang="zh-TW" sz="8000" dirty="0" smtClean="0"/>
              <a:t>仔細</a:t>
            </a:r>
            <a:r>
              <a:rPr lang="zh-TW" altLang="en-US" sz="8000" dirty="0" smtClean="0"/>
              <a:t>看圖片</a:t>
            </a:r>
            <a:r>
              <a:rPr lang="zh-TW" altLang="zh-TW" sz="8000" dirty="0" smtClean="0"/>
              <a:t>，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選出最適當的單字</a:t>
            </a:r>
            <a:r>
              <a:rPr lang="zh-TW" altLang="zh-TW" sz="80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55616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92557"/>
              </p:ext>
            </p:extLst>
          </p:nvPr>
        </p:nvGraphicFramePr>
        <p:xfrm>
          <a:off x="6627" y="617348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例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eat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32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like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read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want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</a:rPr>
              <a:t>1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49" y="800528"/>
            <a:ext cx="2145071" cy="261057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75507" y="817387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吃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175507" y="151083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喜歡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175507" y="228438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閱讀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175507" y="297367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想要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4499992" y="800528"/>
            <a:ext cx="2592288" cy="601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43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6" grpId="0"/>
      <p:bldP spid="17" grpId="0"/>
      <p:bldP spid="18" grpId="0"/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712464"/>
              </p:ext>
            </p:extLst>
          </p:nvPr>
        </p:nvGraphicFramePr>
        <p:xfrm>
          <a:off x="6627" y="617348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38.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rice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32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cake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fish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pizza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87821" y="611158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84804" y="78672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米</a:t>
            </a:r>
            <a:r>
              <a:rPr lang="zh-TW" altLang="en-US" sz="3200" dirty="0"/>
              <a:t>飯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184804" y="151083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蛋糕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184804" y="22391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魚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185446" y="296744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披薩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80332"/>
              </p:ext>
            </p:extLst>
          </p:nvPr>
        </p:nvGraphicFramePr>
        <p:xfrm>
          <a:off x="0" y="3628095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39.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happy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hungry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thirsty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angry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232516" y="37790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快樂</a:t>
            </a:r>
            <a:r>
              <a:rPr lang="zh-TW" altLang="en-US" sz="3200" dirty="0"/>
              <a:t>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55576" y="3600321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32518" y="452157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飢餓</a:t>
            </a:r>
            <a:r>
              <a:rPr lang="zh-TW" altLang="en-US" sz="3200" dirty="0"/>
              <a:t>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232518" y="526241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口渴的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232517" y="600666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生氣</a:t>
            </a:r>
            <a:r>
              <a:rPr lang="zh-TW" altLang="en-US" sz="3200" dirty="0"/>
              <a:t>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4460915" y="785484"/>
            <a:ext cx="410495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411575" y="5227756"/>
            <a:ext cx="464708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71" y="1339915"/>
            <a:ext cx="1971950" cy="165758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1" y="4349076"/>
            <a:ext cx="2448267" cy="177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6" grpId="0"/>
      <p:bldP spid="17" grpId="0"/>
      <p:bldP spid="18" grpId="0"/>
      <p:bldP spid="12" grpId="0"/>
      <p:bldP spid="13" grpId="0"/>
      <p:bldP spid="14" grpId="0"/>
      <p:bldP spid="15" grpId="0"/>
      <p:bldP spid="19" grpId="0"/>
      <p:bldP spid="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95" y="296910"/>
            <a:ext cx="7427022" cy="609366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8413" y="54257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7983" y="1773143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1631" y="3028737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51631" y="4243387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7983" y="5485334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6722" y="192534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32644" y="1436755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2214" y="268097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48566" y="3922922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48566" y="5190243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74753" y="458059"/>
            <a:ext cx="1447874" cy="674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7480037" y="1715927"/>
            <a:ext cx="1447874" cy="674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2089171" y="2971522"/>
            <a:ext cx="1447874" cy="674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5623942" y="4227114"/>
            <a:ext cx="1447874" cy="674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2048228" y="5482709"/>
            <a:ext cx="1447874" cy="6747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52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245735"/>
              </p:ext>
            </p:extLst>
          </p:nvPr>
        </p:nvGraphicFramePr>
        <p:xfrm>
          <a:off x="6627" y="617348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40.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ruler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pen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pencil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eraser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27584" y="600630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184804" y="78672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直尺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184804" y="151083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筆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184804" y="223913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鉛筆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185446" y="296744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擦布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099497"/>
              </p:ext>
            </p:extLst>
          </p:nvPr>
        </p:nvGraphicFramePr>
        <p:xfrm>
          <a:off x="0" y="3573016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2994875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41.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bathroom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living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room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kitchen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bedroom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280551" y="378115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浴室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78875" y="3546032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32518" y="4521577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客廳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232518" y="526241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廚房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277424" y="591912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房間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4421875" y="1507972"/>
            <a:ext cx="3821373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450907" y="5919858"/>
            <a:ext cx="4198937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47" y="1288763"/>
            <a:ext cx="1886213" cy="1857634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070" y="4306283"/>
            <a:ext cx="2344166" cy="16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6" grpId="0"/>
      <p:bldP spid="17" grpId="0"/>
      <p:bldP spid="18" grpId="0"/>
      <p:bldP spid="12" grpId="0"/>
      <p:bldP spid="13" grpId="0"/>
      <p:bldP spid="14" grpId="0"/>
      <p:bldP spid="15" grpId="0"/>
      <p:bldP spid="19" grpId="0"/>
      <p:bldP spid="6" grpId="0" animBg="1"/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18496"/>
              </p:ext>
            </p:extLst>
          </p:nvPr>
        </p:nvGraphicFramePr>
        <p:xfrm>
          <a:off x="6627" y="617348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42.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tall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small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short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big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27584" y="600630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228375" y="79452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高</a:t>
            </a:r>
            <a:r>
              <a:rPr lang="zh-TW" altLang="en-US" sz="3200" dirty="0" smtClean="0"/>
              <a:t>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312526" y="151102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小</a:t>
            </a:r>
            <a:r>
              <a:rPr lang="zh-TW" altLang="en-US" sz="3200" dirty="0" smtClean="0"/>
              <a:t>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317859" y="226355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矮的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317858" y="2963583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大</a:t>
            </a:r>
            <a:r>
              <a:rPr lang="zh-TW" altLang="en-US" sz="3200" dirty="0" smtClean="0"/>
              <a:t>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98696"/>
              </p:ext>
            </p:extLst>
          </p:nvPr>
        </p:nvGraphicFramePr>
        <p:xfrm>
          <a:off x="6627" y="3557144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43.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dance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read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write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draw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343505" y="3762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跳</a:t>
            </a:r>
            <a:r>
              <a:rPr lang="zh-TW" altLang="en-US" sz="3200" dirty="0"/>
              <a:t>舞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755576" y="3600321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</a:rPr>
              <a:t>4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343505" y="45150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閱讀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312526" y="5192240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書</a:t>
            </a:r>
            <a:r>
              <a:rPr lang="zh-TW" altLang="en-US" sz="3200" dirty="0"/>
              <a:t>寫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312526" y="586943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畫</a:t>
            </a:r>
            <a:r>
              <a:rPr lang="zh-TW" altLang="en-US" sz="3200" dirty="0"/>
              <a:t>畫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4421417" y="797535"/>
            <a:ext cx="422273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457038" y="5869438"/>
            <a:ext cx="427126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652" y="1184104"/>
            <a:ext cx="1781424" cy="183858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20" y="4272672"/>
            <a:ext cx="2010056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6" grpId="0"/>
      <p:bldP spid="17" grpId="0"/>
      <p:bldP spid="18" grpId="0"/>
      <p:bldP spid="12" grpId="0"/>
      <p:bldP spid="13" grpId="0"/>
      <p:bldP spid="14" grpId="0"/>
      <p:bldP spid="15" grpId="0"/>
      <p:bldP spid="19" grpId="0"/>
      <p:bldP spid="6" grpId="0" animBg="1"/>
      <p:bldP spid="2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01486"/>
              </p:ext>
            </p:extLst>
          </p:nvPr>
        </p:nvGraphicFramePr>
        <p:xfrm>
          <a:off x="6627" y="617348"/>
          <a:ext cx="9144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44.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flower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boat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card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star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827584" y="600630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93390" y="821404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花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23733" y="1551209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船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397954" y="231768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卡</a:t>
            </a:r>
            <a:r>
              <a:rPr lang="zh-TW" altLang="en-US" sz="3200" dirty="0"/>
              <a:t>片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390332" y="298958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星星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857190"/>
              </p:ext>
            </p:extLst>
          </p:nvPr>
        </p:nvGraphicFramePr>
        <p:xfrm>
          <a:off x="-1" y="3573017"/>
          <a:ext cx="9144000" cy="3079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2592557"/>
                <a:gridCol w="4722643"/>
              </a:tblGrid>
              <a:tr h="3079372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45.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Christmas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tree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candy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cane</a:t>
                      </a:r>
                      <a:endParaRPr lang="zh-TW" altLang="en-US" sz="32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Santa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Claus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dragon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boat</a:t>
                      </a:r>
                      <a:endParaRPr lang="zh-TW" altLang="en-US" sz="3200" b="0" i="0" dirty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7350756" y="3791398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聖誕</a:t>
            </a:r>
            <a:r>
              <a:rPr lang="zh-TW" altLang="en-US" sz="3200" dirty="0"/>
              <a:t>樹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827583" y="3507316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452726" y="446535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拐杖糖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487884" y="527877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&lt;</a:t>
            </a:r>
            <a:r>
              <a:rPr lang="zh-TW" altLang="en-US" sz="2400" dirty="0" smtClean="0"/>
              <a:t>聖誕老人</a:t>
            </a:r>
            <a:r>
              <a:rPr lang="en-US" altLang="zh-TW" sz="2400" dirty="0" smtClean="0"/>
              <a:t>&gt;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555940" y="59040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龍舟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4466411" y="2298676"/>
            <a:ext cx="4363690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4482827" y="4446950"/>
            <a:ext cx="466117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67" y="1097273"/>
            <a:ext cx="2181529" cy="196242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95" y="4305421"/>
            <a:ext cx="1867161" cy="19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4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6" grpId="0"/>
      <p:bldP spid="17" grpId="0"/>
      <p:bldP spid="18" grpId="0"/>
      <p:bldP spid="12" grpId="0"/>
      <p:bldP spid="13" grpId="0"/>
      <p:bldP spid="14" grpId="0"/>
      <p:bldP spid="15" grpId="0"/>
      <p:bldP spid="19" grpId="0"/>
      <p:bldP spid="6" grpId="0" animBg="1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6857999"/>
          </a:xfrm>
        </p:spPr>
        <p:txBody>
          <a:bodyPr>
            <a:normAutofit/>
          </a:bodyPr>
          <a:lstStyle/>
          <a:p>
            <a:r>
              <a:rPr lang="en-US" altLang="zh-TW" sz="8000" dirty="0">
                <a:latin typeface="EngTRESS A" pitchFamily="2" charset="0"/>
              </a:rPr>
              <a:t>B</a:t>
            </a:r>
            <a:r>
              <a:rPr lang="en-US" altLang="zh-TW" sz="8000" dirty="0" smtClean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閱讀測驗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8000" dirty="0">
                <a:latin typeface="EngTRESS A" pitchFamily="2" charset="0"/>
              </a:rPr>
              <a:t>八</a:t>
            </a:r>
            <a:r>
              <a:rPr lang="zh-TW" altLang="en-US" sz="8000" dirty="0" smtClean="0"/>
              <a:t>、請</a:t>
            </a:r>
            <a:r>
              <a:rPr lang="zh-TW" altLang="zh-TW" sz="8000" dirty="0" smtClean="0"/>
              <a:t>仔細</a:t>
            </a:r>
            <a:r>
              <a:rPr lang="zh-TW" altLang="en-US" sz="8000" dirty="0" smtClean="0"/>
              <a:t>看圖片</a:t>
            </a:r>
            <a:r>
              <a:rPr lang="zh-TW" altLang="zh-TW" sz="8000" dirty="0" smtClean="0"/>
              <a:t>，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選出最符合圖意的句子</a:t>
            </a:r>
            <a:r>
              <a:rPr lang="zh-TW" altLang="zh-TW" sz="80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8535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2528"/>
              </p:ext>
            </p:extLst>
          </p:nvPr>
        </p:nvGraphicFramePr>
        <p:xfrm>
          <a:off x="6627" y="617348"/>
          <a:ext cx="9144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73152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例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happy.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sad.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angry.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tired.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28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</a:rPr>
              <a:t>1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7636" y="1340768"/>
            <a:ext cx="298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我很開</a:t>
            </a:r>
            <a:r>
              <a:rPr lang="zh-TW" altLang="en-US" sz="3200" dirty="0"/>
              <a:t>心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891306" y="734875"/>
            <a:ext cx="2464670" cy="1255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3289091" cy="2521307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2197636" y="2648963"/>
            <a:ext cx="298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我很傷心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98029" y="3892446"/>
            <a:ext cx="298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我很生氣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17393" y="5167051"/>
            <a:ext cx="2986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我很累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028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  <p:bldP spid="12" grpId="0"/>
      <p:bldP spid="13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640924"/>
              </p:ext>
            </p:extLst>
          </p:nvPr>
        </p:nvGraphicFramePr>
        <p:xfrm>
          <a:off x="6627" y="617348"/>
          <a:ext cx="9144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73152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46.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He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jumping.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running.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He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swimming.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dancing.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7636" y="1340768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他正在跳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839496" y="713078"/>
            <a:ext cx="2815014" cy="1255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197636" y="2648963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她正在跑步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98028" y="3892446"/>
            <a:ext cx="4246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他</a:t>
            </a:r>
            <a:r>
              <a:rPr lang="zh-TW" altLang="en-US" sz="3200" dirty="0" smtClean="0"/>
              <a:t>正在游泳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17392" y="5167051"/>
            <a:ext cx="4226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她正在跳舞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4978"/>
            <a:ext cx="3653025" cy="249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9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  <p:bldP spid="12" grpId="0"/>
      <p:bldP spid="13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159765"/>
              </p:ext>
            </p:extLst>
          </p:nvPr>
        </p:nvGraphicFramePr>
        <p:xfrm>
          <a:off x="6627" y="617348"/>
          <a:ext cx="9144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73152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47.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My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name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Tom.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Tom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my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grandpa.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Amy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my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sister.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Amy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my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mother.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28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7636" y="1340768"/>
            <a:ext cx="496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我是</a:t>
            </a:r>
            <a:r>
              <a:rPr lang="en-US" altLang="zh-TW" sz="3200" dirty="0" smtClean="0">
                <a:latin typeface="EngTRESS A" panose="02000500000000000000" pitchFamily="2" charset="0"/>
              </a:rPr>
              <a:t>Tom</a:t>
            </a:r>
            <a:r>
              <a:rPr lang="zh-TW" altLang="en-US" sz="3200" dirty="0" smtClean="0">
                <a:latin typeface="EngTRESS A" panose="02000500000000000000" pitchFamily="2" charset="0"/>
              </a:rPr>
              <a:t> 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835696" y="4627687"/>
            <a:ext cx="4032448" cy="1255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197636" y="2648963"/>
            <a:ext cx="518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en-US" altLang="zh-TW" sz="3200" dirty="0">
                <a:latin typeface="EngTRESS A" panose="02000500000000000000" pitchFamily="2" charset="0"/>
              </a:rPr>
              <a:t> </a:t>
            </a:r>
            <a:r>
              <a:rPr lang="en-US" altLang="zh-TW" sz="3200" dirty="0" smtClean="0">
                <a:latin typeface="EngTRESS A" panose="02000500000000000000" pitchFamily="2" charset="0"/>
              </a:rPr>
              <a:t>Tom</a:t>
            </a:r>
            <a:r>
              <a:rPr lang="zh-TW" altLang="en-US" sz="3200" dirty="0" smtClean="0">
                <a:latin typeface="EngTRESS A" panose="02000500000000000000" pitchFamily="2" charset="0"/>
              </a:rPr>
              <a:t>是我的祖父 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98028" y="3892446"/>
            <a:ext cx="575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en-US" altLang="zh-TW" sz="3200" dirty="0">
                <a:latin typeface="EngTRESS A" panose="02000500000000000000" pitchFamily="2" charset="0"/>
              </a:rPr>
              <a:t> </a:t>
            </a:r>
            <a:r>
              <a:rPr lang="en-US" altLang="zh-TW" sz="3200" dirty="0" smtClean="0">
                <a:latin typeface="EngTRESS A" panose="02000500000000000000" pitchFamily="2" charset="0"/>
              </a:rPr>
              <a:t>Amy</a:t>
            </a:r>
            <a:r>
              <a:rPr lang="zh-TW" altLang="en-US" sz="3200" dirty="0" smtClean="0">
                <a:latin typeface="EngTRESS A" panose="02000500000000000000" pitchFamily="2" charset="0"/>
              </a:rPr>
              <a:t>是我的姊姊 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17392" y="5167051"/>
            <a:ext cx="552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en-US" altLang="zh-TW" sz="3200" dirty="0">
                <a:latin typeface="EngTRESS A" panose="02000500000000000000" pitchFamily="2" charset="0"/>
              </a:rPr>
              <a:t> Amy</a:t>
            </a:r>
            <a:r>
              <a:rPr lang="zh-TW" altLang="en-US" sz="3200" dirty="0">
                <a:latin typeface="EngTRESS A" panose="02000500000000000000" pitchFamily="2" charset="0"/>
              </a:rPr>
              <a:t>是我</a:t>
            </a:r>
            <a:r>
              <a:rPr lang="zh-TW" altLang="en-US" sz="3200" dirty="0" smtClean="0">
                <a:latin typeface="EngTRESS A" panose="02000500000000000000" pitchFamily="2" charset="0"/>
              </a:rPr>
              <a:t>的媽媽 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264" y="796054"/>
            <a:ext cx="2734057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  <p:bldP spid="12" grpId="0"/>
      <p:bldP spid="13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65131"/>
              </p:ext>
            </p:extLst>
          </p:nvPr>
        </p:nvGraphicFramePr>
        <p:xfrm>
          <a:off x="6627" y="617348"/>
          <a:ext cx="9144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7315200"/>
              </a:tblGrid>
              <a:tr h="180354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48.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That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ruler.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This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marker.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This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pencil.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That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pencil.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zh-TW" altLang="en-US" sz="28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197636" y="1340768"/>
            <a:ext cx="4966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那是一支直尺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835696" y="3326920"/>
            <a:ext cx="3431763" cy="1255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2197636" y="2648963"/>
            <a:ext cx="5182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en-US" altLang="zh-TW" sz="3200" dirty="0" smtClean="0">
                <a:latin typeface="EngTRESS A" panose="02000500000000000000" pitchFamily="2" charset="0"/>
              </a:rPr>
              <a:t> </a:t>
            </a:r>
            <a:r>
              <a:rPr lang="zh-TW" altLang="en-US" sz="3200" dirty="0" smtClean="0">
                <a:latin typeface="EngTRESS A" panose="02000500000000000000" pitchFamily="2" charset="0"/>
              </a:rPr>
              <a:t>這是一支馬克筆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198028" y="3892446"/>
            <a:ext cx="575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這是</a:t>
            </a:r>
            <a:r>
              <a:rPr lang="zh-TW" altLang="en-US" sz="3200" dirty="0"/>
              <a:t>一支鉛筆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217392" y="5167051"/>
            <a:ext cx="5522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/>
              <a:t>那是一</a:t>
            </a:r>
            <a:r>
              <a:rPr lang="zh-TW" altLang="en-US" sz="3200" dirty="0" smtClean="0"/>
              <a:t>支</a:t>
            </a:r>
            <a:r>
              <a:rPr lang="zh-TW" altLang="en-US" sz="3200" dirty="0"/>
              <a:t>鉛筆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03650"/>
            <a:ext cx="3006958" cy="251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  <p:bldP spid="12" grpId="0"/>
      <p:bldP spid="13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6857999"/>
          </a:xfrm>
        </p:spPr>
        <p:txBody>
          <a:bodyPr>
            <a:normAutofit/>
          </a:bodyPr>
          <a:lstStyle/>
          <a:p>
            <a:r>
              <a:rPr lang="en-US" altLang="zh-TW" sz="8000" dirty="0">
                <a:latin typeface="EngTRESS A" pitchFamily="2" charset="0"/>
              </a:rPr>
              <a:t>B</a:t>
            </a:r>
            <a:r>
              <a:rPr lang="en-US" altLang="zh-TW" sz="8000" dirty="0" smtClean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閱讀測驗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8000" dirty="0" smtClean="0">
                <a:latin typeface="EngTRESS A" pitchFamily="2" charset="0"/>
              </a:rPr>
              <a:t>九</a:t>
            </a:r>
            <a:r>
              <a:rPr lang="zh-TW" altLang="en-US" sz="8000" dirty="0" smtClean="0"/>
              <a:t>、請</a:t>
            </a:r>
            <a:r>
              <a:rPr lang="zh-TW" altLang="zh-TW" sz="8000" dirty="0" smtClean="0"/>
              <a:t>仔細</a:t>
            </a:r>
            <a:r>
              <a:rPr lang="zh-TW" altLang="en-US" sz="8000" dirty="0" smtClean="0"/>
              <a:t>讀下面的問句或短文</a:t>
            </a:r>
            <a:r>
              <a:rPr lang="zh-TW" altLang="zh-TW" sz="8000" dirty="0" smtClean="0"/>
              <a:t>，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選出最適當的答案</a:t>
            </a:r>
            <a:r>
              <a:rPr lang="zh-TW" altLang="zh-TW" sz="80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451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931201"/>
              </p:ext>
            </p:extLst>
          </p:nvPr>
        </p:nvGraphicFramePr>
        <p:xfrm>
          <a:off x="467544" y="548680"/>
          <a:ext cx="842493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624736"/>
              </a:tblGrid>
              <a:tr h="297580">
                <a:tc rowSpan="2">
                  <a:txBody>
                    <a:bodyPr/>
                    <a:lstStyle/>
                    <a:p>
                      <a:r>
                        <a:rPr lang="zh-TW" altLang="en-US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例</a:t>
                      </a:r>
                      <a:r>
                        <a:rPr lang="en-US" altLang="zh-TW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         </a:t>
                      </a:r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Where are you?</a:t>
                      </a:r>
                      <a:endParaRPr lang="zh-TW" altLang="en-US" sz="2800" b="0" dirty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77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</a:t>
                      </a:r>
                      <a:r>
                        <a:rPr lang="en-US" altLang="zh-TW" sz="2800" b="0" i="0" baseline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happy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 fine.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 a student.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 in the living room.</a:t>
                      </a:r>
                    </a:p>
                    <a:p>
                      <a:endParaRPr lang="en-US" altLang="zh-TW" sz="2800" dirty="0" smtClean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</a:endParaRPr>
                    </a:p>
                    <a:p>
                      <a:endParaRPr lang="zh-TW" altLang="en-US" sz="2800" dirty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206092" y="404664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</a:rPr>
              <a:t>4</a:t>
            </a:r>
            <a:endParaRPr lang="zh-TW" altLang="en-US" sz="5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99792" y="1772816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我很開心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699792" y="3068960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我很好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687683" y="4293096"/>
            <a:ext cx="355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我是一個學生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652548" y="5494827"/>
            <a:ext cx="357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我在客廳裡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2305943" y="5013177"/>
            <a:ext cx="3946725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18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3" grpId="0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6857999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EngTRESS A" pitchFamily="2" charset="0"/>
              </a:rPr>
              <a:t>A</a:t>
            </a:r>
            <a:r>
              <a:rPr lang="en-US" altLang="zh-TW" sz="8000" dirty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聽力測驗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8000" dirty="0" smtClean="0">
                <a:latin typeface="EngTRESS A" pitchFamily="2" charset="0"/>
              </a:rPr>
              <a:t>二</a:t>
            </a:r>
            <a:r>
              <a:rPr lang="zh-TW" altLang="en-US" sz="8000" dirty="0" smtClean="0"/>
              <a:t>、請</a:t>
            </a:r>
            <a:r>
              <a:rPr lang="zh-TW" altLang="zh-TW" sz="8000" dirty="0" smtClean="0"/>
              <a:t>仔細聽</a:t>
            </a:r>
            <a:r>
              <a:rPr lang="zh-TW" altLang="en-US" sz="8000" dirty="0" smtClean="0"/>
              <a:t>單字</a:t>
            </a:r>
            <a:r>
              <a:rPr lang="zh-TW" altLang="zh-TW" sz="8000" dirty="0" smtClean="0"/>
              <a:t>，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選出空格中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    應該填入的字母</a:t>
            </a:r>
            <a:r>
              <a:rPr lang="zh-TW" altLang="zh-TW" sz="80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41524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73544"/>
              </p:ext>
            </p:extLst>
          </p:nvPr>
        </p:nvGraphicFramePr>
        <p:xfrm>
          <a:off x="467544" y="548680"/>
          <a:ext cx="842493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624736"/>
              </a:tblGrid>
              <a:tr h="297580">
                <a:tc rowSpan="2">
                  <a:txBody>
                    <a:bodyPr/>
                    <a:lstStyle/>
                    <a:p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49.</a:t>
                      </a:r>
                      <a:r>
                        <a:rPr lang="zh-TW" altLang="en-US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         </a:t>
                      </a:r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What</a:t>
                      </a:r>
                      <a:r>
                        <a:rPr lang="zh-TW" altLang="en-US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 </a:t>
                      </a:r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are</a:t>
                      </a:r>
                      <a:r>
                        <a:rPr lang="zh-TW" altLang="en-US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 </a:t>
                      </a:r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you</a:t>
                      </a:r>
                      <a:r>
                        <a:rPr lang="zh-TW" altLang="en-US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 </a:t>
                      </a:r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doing?</a:t>
                      </a:r>
                      <a:endParaRPr lang="zh-TW" altLang="en-US" sz="2800" b="0" dirty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77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He’s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drawing.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I’m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eating.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writing.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You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are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dancing.</a:t>
                      </a:r>
                    </a:p>
                    <a:p>
                      <a:endParaRPr lang="en-US" altLang="zh-TW" sz="2800" dirty="0" smtClean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</a:endParaRPr>
                    </a:p>
                    <a:p>
                      <a:endParaRPr lang="zh-TW" altLang="en-US" sz="2800" dirty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205041" y="289829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99792" y="1772816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他正在畫畫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699792" y="3068960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我正在吃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687683" y="4293096"/>
            <a:ext cx="355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>
                <a:latin typeface="EngTRESS A" panose="02000500000000000000" pitchFamily="2" charset="0"/>
              </a:rPr>
              <a:t>她正在寫字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654647" y="5501011"/>
            <a:ext cx="357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你正在跳舞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2267744" y="2513172"/>
            <a:ext cx="2583159" cy="1156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2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3" grpId="0"/>
      <p:bldP spid="14" grpId="0"/>
      <p:bldP spid="1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125974"/>
              </p:ext>
            </p:extLst>
          </p:nvPr>
        </p:nvGraphicFramePr>
        <p:xfrm>
          <a:off x="467544" y="548680"/>
          <a:ext cx="842493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624736"/>
              </a:tblGrid>
              <a:tr h="297580">
                <a:tc rowSpan="2">
                  <a:txBody>
                    <a:bodyPr/>
                    <a:lstStyle/>
                    <a:p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50.</a:t>
                      </a:r>
                      <a:r>
                        <a:rPr lang="zh-TW" altLang="en-US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         </a:t>
                      </a:r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What’s</a:t>
                      </a:r>
                      <a:r>
                        <a:rPr lang="zh-TW" altLang="en-US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 </a:t>
                      </a:r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this?</a:t>
                      </a:r>
                      <a:endParaRPr lang="zh-TW" altLang="en-US" sz="2800" b="0" dirty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77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It’s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on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the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chair.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want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marker.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It’s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an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eraser.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It’s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sunny.</a:t>
                      </a:r>
                    </a:p>
                    <a:p>
                      <a:endParaRPr lang="en-US" altLang="zh-TW" sz="2800" dirty="0" smtClean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</a:endParaRPr>
                    </a:p>
                    <a:p>
                      <a:endParaRPr lang="zh-TW" altLang="en-US" sz="2800" dirty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187624" y="332656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99792" y="1772816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它在椅子上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699792" y="306896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我想要一支馬克筆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687683" y="4293096"/>
            <a:ext cx="355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它是一個擦布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652548" y="5494827"/>
            <a:ext cx="357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天氣是晴朗的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2310918" y="3836273"/>
            <a:ext cx="3381544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21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3" grpId="0"/>
      <p:bldP spid="14" grpId="0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18277"/>
              </p:ext>
            </p:extLst>
          </p:nvPr>
        </p:nvGraphicFramePr>
        <p:xfrm>
          <a:off x="467544" y="548680"/>
          <a:ext cx="8424936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624736"/>
              </a:tblGrid>
              <a:tr h="297580">
                <a:tc rowSpan="2">
                  <a:txBody>
                    <a:bodyPr/>
                    <a:lstStyle/>
                    <a:p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51.</a:t>
                      </a:r>
                      <a:r>
                        <a:rPr lang="zh-TW" altLang="en-US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          </a:t>
                      </a:r>
                      <a:r>
                        <a:rPr lang="en-US" altLang="zh-TW" sz="2400" b="0" baseline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How’s</a:t>
                      </a:r>
                      <a:r>
                        <a:rPr lang="zh-TW" altLang="en-US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 </a:t>
                      </a:r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the</a:t>
                      </a:r>
                      <a:r>
                        <a:rPr lang="zh-TW" altLang="en-US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 </a:t>
                      </a:r>
                      <a:r>
                        <a:rPr lang="en-US" altLang="zh-TW" sz="28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  <a:ea typeface="+mj-ea"/>
                        </a:rPr>
                        <a:t>weather?</a:t>
                      </a:r>
                      <a:endParaRPr lang="zh-TW" altLang="en-US" sz="2800" b="0" dirty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7077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It’s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seven.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It’s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hot.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It’s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green.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US" altLang="zh-TW" sz="2800" b="0" i="0" dirty="0" smtClean="0">
                        <a:solidFill>
                          <a:schemeClr val="tx1"/>
                        </a:solidFill>
                        <a:latin typeface="EngTRESS A" panose="02000500000000000000" pitchFamily="2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It’s</a:t>
                      </a:r>
                      <a:r>
                        <a:rPr lang="zh-TW" altLang="en-US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28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tall.</a:t>
                      </a:r>
                    </a:p>
                    <a:p>
                      <a:endParaRPr lang="en-US" altLang="zh-TW" sz="2800" dirty="0" smtClean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</a:endParaRPr>
                    </a:p>
                    <a:p>
                      <a:endParaRPr lang="zh-TW" altLang="en-US" sz="2800" dirty="0">
                        <a:solidFill>
                          <a:sysClr val="windowText" lastClr="000000"/>
                        </a:solidFill>
                        <a:latin typeface="EngTRESS A" panose="020005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1187624" y="332656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99792" y="1772816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現在是七點鐘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2699792" y="3068960"/>
            <a:ext cx="3526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天氣是炎熱的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2687683" y="4293096"/>
            <a:ext cx="3552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它是綠色的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2652548" y="5494827"/>
            <a:ext cx="3571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&lt;</a:t>
            </a:r>
            <a:r>
              <a:rPr lang="zh-TW" altLang="en-US" sz="3200" dirty="0" smtClean="0"/>
              <a:t>它很高</a:t>
            </a:r>
            <a:r>
              <a:rPr lang="en-US" altLang="zh-TW" sz="3200" dirty="0" smtClean="0"/>
              <a:t>&gt;</a:t>
            </a:r>
            <a:endParaRPr lang="zh-TW" altLang="en-US" sz="3200" dirty="0"/>
          </a:p>
        </p:txBody>
      </p:sp>
      <p:sp>
        <p:nvSpPr>
          <p:cNvPr id="15" name="矩形 14"/>
          <p:cNvSpPr/>
          <p:nvPr/>
        </p:nvSpPr>
        <p:spPr>
          <a:xfrm>
            <a:off x="2267745" y="2524544"/>
            <a:ext cx="3528392" cy="10888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8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  <p:bldP spid="13" grpId="0"/>
      <p:bldP spid="14" grpId="0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8232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0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5970" r="9058" b="32836"/>
          <a:stretch/>
        </p:blipFill>
        <p:spPr>
          <a:xfrm>
            <a:off x="362831" y="119488"/>
            <a:ext cx="8749644" cy="310061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758440"/>
              </p:ext>
            </p:extLst>
          </p:nvPr>
        </p:nvGraphicFramePr>
        <p:xfrm>
          <a:off x="-19364" y="3224572"/>
          <a:ext cx="9144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846"/>
                <a:gridCol w="7190154"/>
              </a:tblGrid>
              <a:tr h="2606701"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52.(    </a:t>
                      </a:r>
                      <a:r>
                        <a:rPr lang="zh-TW" altLang="en-US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   </a:t>
                      </a:r>
                      <a:r>
                        <a:rPr lang="en-US" altLang="zh-TW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    )</a:t>
                      </a:r>
                      <a:endParaRPr lang="zh-TW" altLang="en-US" sz="24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</a:rPr>
                        <a:t>Where is Ivy?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at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home.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at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school.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at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the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zoo.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in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the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park.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61126" y="229492"/>
            <a:ext cx="8603362" cy="581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41928" y="3014369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9712" y="3937699"/>
            <a:ext cx="313878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55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5970" r="9058" b="32836"/>
          <a:stretch/>
        </p:blipFill>
        <p:spPr>
          <a:xfrm>
            <a:off x="362831" y="119488"/>
            <a:ext cx="8749644" cy="310061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42081"/>
              </p:ext>
            </p:extLst>
          </p:nvPr>
        </p:nvGraphicFramePr>
        <p:xfrm>
          <a:off x="-19364" y="3224572"/>
          <a:ext cx="9144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846"/>
                <a:gridCol w="7190154"/>
              </a:tblGrid>
              <a:tr h="2606701"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53.(    </a:t>
                      </a:r>
                      <a:r>
                        <a:rPr lang="zh-TW" altLang="en-US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   </a:t>
                      </a:r>
                      <a:r>
                        <a:rPr lang="en-US" altLang="zh-TW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    )</a:t>
                      </a:r>
                      <a:endParaRPr lang="zh-TW" altLang="en-US" sz="24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</a:rPr>
                        <a:t>Who is Ivy?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Kenny’s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mom.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Kenny’s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dad.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Kenny’s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sister.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Kenny’s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teacher.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852467" y="964237"/>
            <a:ext cx="1951782" cy="581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41928" y="3014369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43005" y="5391945"/>
            <a:ext cx="403279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95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5970" r="9058" b="32836"/>
          <a:stretch/>
        </p:blipFill>
        <p:spPr>
          <a:xfrm>
            <a:off x="362831" y="119488"/>
            <a:ext cx="8749644" cy="3100615"/>
          </a:xfrm>
          <a:prstGeom prst="rect">
            <a:avLst/>
          </a:prstGeom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775055"/>
              </p:ext>
            </p:extLst>
          </p:nvPr>
        </p:nvGraphicFramePr>
        <p:xfrm>
          <a:off x="-19364" y="3224572"/>
          <a:ext cx="9144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846"/>
                <a:gridCol w="7190154"/>
              </a:tblGrid>
              <a:tr h="2606701">
                <a:tc>
                  <a:txBody>
                    <a:bodyPr/>
                    <a:lstStyle/>
                    <a:p>
                      <a:r>
                        <a:rPr lang="en-US" altLang="zh-TW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54.(    </a:t>
                      </a:r>
                      <a:r>
                        <a:rPr lang="zh-TW" altLang="en-US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   </a:t>
                      </a:r>
                      <a:r>
                        <a:rPr lang="en-US" altLang="zh-TW" sz="2400" b="0" dirty="0" smtClean="0">
                          <a:solidFill>
                            <a:sysClr val="windowText" lastClr="000000"/>
                          </a:solidFill>
                          <a:latin typeface="+mj-ea"/>
                          <a:ea typeface="+mj-ea"/>
                        </a:rPr>
                        <a:t>     )</a:t>
                      </a:r>
                      <a:endParaRPr lang="zh-TW" altLang="en-US" sz="2400" b="0" dirty="0">
                        <a:solidFill>
                          <a:sysClr val="windowText" lastClr="000000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32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</a:rPr>
                        <a:t>What</a:t>
                      </a:r>
                      <a:r>
                        <a:rPr lang="zh-TW" altLang="en-US" sz="32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</a:rPr>
                        <a:t>is Ivy</a:t>
                      </a:r>
                      <a:r>
                        <a:rPr lang="zh-TW" altLang="en-US" sz="32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dirty="0" smtClean="0">
                          <a:solidFill>
                            <a:sysClr val="windowText" lastClr="000000"/>
                          </a:solidFill>
                          <a:latin typeface="EngTRESS A" panose="02000500000000000000" pitchFamily="2" charset="0"/>
                        </a:rPr>
                        <a:t>doing?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①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playing.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②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running.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③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singing.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④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She’s</a:t>
                      </a:r>
                      <a:r>
                        <a:rPr lang="zh-TW" altLang="en-US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 </a:t>
                      </a:r>
                      <a:r>
                        <a:rPr lang="en-US" altLang="zh-TW" sz="3200" b="0" i="0" dirty="0" smtClean="0">
                          <a:solidFill>
                            <a:schemeClr val="tx1"/>
                          </a:solidFill>
                          <a:latin typeface="EngTRESS A" panose="02000500000000000000" pitchFamily="2" charset="0"/>
                        </a:rPr>
                        <a:t>sleeping.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710022" y="1788485"/>
            <a:ext cx="2681674" cy="581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741928" y="3014369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79712" y="6106819"/>
            <a:ext cx="316835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83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429248" y="2420885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73" y="2425312"/>
            <a:ext cx="7636231" cy="100041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2250" y="2728663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098772" y="2451910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50" y="360090"/>
            <a:ext cx="7478506" cy="601889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8413" y="542570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7983" y="1773143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51631" y="3028737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51631" y="4243387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37983" y="5485334"/>
            <a:ext cx="1277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(</a:t>
            </a:r>
            <a:r>
              <a:rPr lang="zh-TW" altLang="en-US" sz="3200" dirty="0" smtClean="0">
                <a:latin typeface="EngTRESS A" panose="02000500000000000000" pitchFamily="2" charset="0"/>
              </a:rPr>
              <a:t>        </a:t>
            </a:r>
            <a:r>
              <a:rPr lang="en-US" altLang="zh-TW" sz="3200" dirty="0" smtClean="0">
                <a:latin typeface="EngTRESS A" panose="02000500000000000000" pitchFamily="2" charset="0"/>
              </a:rPr>
              <a:t>)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16722" y="192534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32644" y="1436755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62214" y="268097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4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48566" y="3922922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1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48566" y="5190243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112420" y="240972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n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2128342" y="1526136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c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114695" y="2781730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h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360355" y="4064621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u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2319411" y="5279271"/>
            <a:ext cx="693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EngTRESS A" panose="02000500000000000000" pitchFamily="2" charset="0"/>
              </a:rPr>
              <a:t>e</a:t>
            </a:r>
            <a:endParaRPr lang="zh-TW" altLang="en-US" sz="54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38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6857999"/>
          </a:xfrm>
        </p:spPr>
        <p:txBody>
          <a:bodyPr>
            <a:normAutofit/>
          </a:bodyPr>
          <a:lstStyle/>
          <a:p>
            <a:r>
              <a:rPr lang="en-US" altLang="zh-TW" sz="8000" dirty="0" smtClean="0">
                <a:latin typeface="EngTRESS A" pitchFamily="2" charset="0"/>
              </a:rPr>
              <a:t>A</a:t>
            </a:r>
            <a:r>
              <a:rPr lang="en-US" altLang="zh-TW" sz="8000" dirty="0">
                <a:latin typeface="EngTRESS A" pitchFamily="2" charset="0"/>
              </a:rPr>
              <a:t>. </a:t>
            </a:r>
            <a:r>
              <a:rPr lang="zh-TW" altLang="en-US" sz="8000" dirty="0" smtClean="0">
                <a:latin typeface="EngTRESS A" pitchFamily="2" charset="0"/>
              </a:rPr>
              <a:t>聽力測驗</a:t>
            </a:r>
            <a:r>
              <a:rPr lang="en-US" altLang="zh-TW" sz="8000" dirty="0" smtClean="0">
                <a:latin typeface="EngTRESS A" pitchFamily="2" charset="0"/>
              </a:rPr>
              <a:t> </a:t>
            </a:r>
            <a:br>
              <a:rPr lang="en-US" altLang="zh-TW" sz="8000" dirty="0" smtClean="0">
                <a:latin typeface="EngTRESS A" pitchFamily="2" charset="0"/>
              </a:rPr>
            </a:br>
            <a:r>
              <a:rPr lang="zh-TW" altLang="en-US" sz="8000" dirty="0">
                <a:latin typeface="EngTRESS A" pitchFamily="2" charset="0"/>
              </a:rPr>
              <a:t>三</a:t>
            </a:r>
            <a:r>
              <a:rPr lang="zh-TW" altLang="en-US" sz="8000" dirty="0" smtClean="0"/>
              <a:t>、請</a:t>
            </a:r>
            <a:r>
              <a:rPr lang="zh-TW" altLang="zh-TW" sz="8000" dirty="0" smtClean="0"/>
              <a:t>仔細聽</a:t>
            </a:r>
            <a:r>
              <a:rPr lang="zh-TW" altLang="en-US" sz="8000" dirty="0" smtClean="0"/>
              <a:t>單字</a:t>
            </a:r>
            <a:r>
              <a:rPr lang="zh-TW" altLang="zh-TW" sz="8000" dirty="0" smtClean="0"/>
              <a:t>，</a:t>
            </a:r>
            <a:r>
              <a:rPr lang="en-US" altLang="zh-TW" sz="8000" dirty="0" smtClean="0"/>
              <a:t/>
            </a:r>
            <a:br>
              <a:rPr lang="en-US" altLang="zh-TW" sz="8000" dirty="0" smtClean="0"/>
            </a:br>
            <a:r>
              <a:rPr lang="zh-TW" altLang="en-US" sz="8000" dirty="0" smtClean="0"/>
              <a:t>選出正確的圖片</a:t>
            </a:r>
            <a:r>
              <a:rPr lang="zh-TW" altLang="zh-TW" sz="8000" dirty="0" smtClean="0"/>
              <a:t>。</a:t>
            </a:r>
            <a:endParaRPr lang="zh-TW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9876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687245"/>
              </p:ext>
            </p:extLst>
          </p:nvPr>
        </p:nvGraphicFramePr>
        <p:xfrm>
          <a:off x="6627" y="617348"/>
          <a:ext cx="91440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371600">
                <a:tc>
                  <a:txBody>
                    <a:bodyPr/>
                    <a:lstStyle/>
                    <a:p>
                      <a:pPr algn="l"/>
                      <a:endParaRPr lang="en-US" altLang="zh-TW" sz="2400" b="0" i="0" dirty="0" smtClean="0"/>
                    </a:p>
                    <a:p>
                      <a:pPr algn="l"/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: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b="0" i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0" i="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11.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(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             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①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②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③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rPr>
                        <a:t>④</a:t>
                      </a:r>
                      <a:endParaRPr lang="zh-TW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755576" y="613097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3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08720"/>
            <a:ext cx="1222236" cy="10251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566" y="1069225"/>
            <a:ext cx="1178993" cy="8645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013288"/>
            <a:ext cx="1094875" cy="9205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31" y="961004"/>
            <a:ext cx="1258232" cy="920532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5964714" y="2408810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sunny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331489" y="2408810"/>
            <a:ext cx="1055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rainy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079974" y="2408810"/>
            <a:ext cx="1210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windy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727731" y="2430622"/>
            <a:ext cx="130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cloudy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30536" y="5169395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bike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13450" y="2364622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sunny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775419" y="3360548"/>
            <a:ext cx="693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2</a:t>
            </a:r>
            <a:endParaRPr lang="zh-TW" altLang="en-US" sz="7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436409" y="5137868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car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6117613" y="5166766"/>
            <a:ext cx="755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bus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914456" y="5182292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EngTRESS A" panose="02000500000000000000" pitchFamily="2" charset="0"/>
              </a:rPr>
              <a:t>taxi</a:t>
            </a:r>
            <a:endParaRPr lang="zh-TW" altLang="en-US" sz="3200" dirty="0">
              <a:latin typeface="EngTRESS A" panose="02000500000000000000" pitchFamily="2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4193229" y="5135409"/>
            <a:ext cx="891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solidFill>
                  <a:srgbClr val="FF0000"/>
                </a:solidFill>
                <a:latin typeface="EngTRESS A" panose="02000500000000000000" pitchFamily="2" charset="0"/>
              </a:rPr>
              <a:t>bike</a:t>
            </a:r>
            <a:endParaRPr lang="zh-TW" altLang="en-US" sz="3200" dirty="0">
              <a:solidFill>
                <a:srgbClr val="FF0000"/>
              </a:solidFill>
              <a:latin typeface="EngTRESS A" panose="02000500000000000000" pitchFamily="2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015" y="3725282"/>
            <a:ext cx="1377973" cy="99313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184" y="3573016"/>
            <a:ext cx="1329511" cy="105357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28" y="3629651"/>
            <a:ext cx="1323388" cy="101058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034" y="3678908"/>
            <a:ext cx="1354784" cy="9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6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2396</TotalTime>
  <Words>1571</Words>
  <Application>Microsoft Office PowerPoint</Application>
  <PresentationFormat>如螢幕大小 (4:3)</PresentationFormat>
  <Paragraphs>613</Paragraphs>
  <Slides>56</Slides>
  <Notes>56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3" baseType="lpstr">
      <vt:lpstr>新細明體</vt:lpstr>
      <vt:lpstr>Arial</vt:lpstr>
      <vt:lpstr>Calibri</vt:lpstr>
      <vt:lpstr>Constantia</vt:lpstr>
      <vt:lpstr>EngTRESS A</vt:lpstr>
      <vt:lpstr>Wingdings</vt:lpstr>
      <vt:lpstr>Office 佈景主題</vt:lpstr>
      <vt:lpstr>108學年度學生能力檢測 英語試題卷檢討</vt:lpstr>
      <vt:lpstr>A. 聽力測驗  一、請仔細聽， 選出聽到的字母。</vt:lpstr>
      <vt:lpstr>(     )例: ①  L  ②  H  ③  F  ④  A </vt:lpstr>
      <vt:lpstr>PowerPoint 簡報</vt:lpstr>
      <vt:lpstr>A. 聽力測驗  二、請仔細聽單字， 選出空格中     應該填入的字母。</vt:lpstr>
      <vt:lpstr>PowerPoint 簡報</vt:lpstr>
      <vt:lpstr>PowerPoint 簡報</vt:lpstr>
      <vt:lpstr>A. 聽力測驗  三、請仔細聽單字， 選出正確的圖片。</vt:lpstr>
      <vt:lpstr>PowerPoint 簡報</vt:lpstr>
      <vt:lpstr>PowerPoint 簡報</vt:lpstr>
      <vt:lpstr>PowerPoint 簡報</vt:lpstr>
      <vt:lpstr>A. 聽力測驗  四、請仔細聽老師所唸的   單字，先選出正確的圖片，再於下一題選出對應的單字。</vt:lpstr>
      <vt:lpstr>PowerPoint 簡報</vt:lpstr>
      <vt:lpstr>PowerPoint 簡報</vt:lpstr>
      <vt:lpstr>PowerPoint 簡報</vt:lpstr>
      <vt:lpstr>PowerPoint 簡報</vt:lpstr>
      <vt:lpstr>PowerPoint 簡報</vt:lpstr>
      <vt:lpstr>A. 聽力測驗  五、請仔細聽句子或對話， 選出正確的圖片。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A. 聽力測驗  六、請仔細聽問句， 選出最適當的答句。</vt:lpstr>
      <vt:lpstr>例:(       )① No, it isn’t.                 ② It’s hot.                 ③ Yes, I am.                ④ He’s not Tom.</vt:lpstr>
      <vt:lpstr>33.(       )① I want a ball.                 ② I like yellow.                 ③ I am sleeping.                ④ I am sad.</vt:lpstr>
      <vt:lpstr>34.(       )① I’m fine.                 ② I have a clock.                 ③ They’re clocks.                ④ It’s five.</vt:lpstr>
      <vt:lpstr>35.(       )① Yes, you are.                 ② Yes, I am.                 ③ No, I am not a teacher.                ④ No, you are not a student.</vt:lpstr>
      <vt:lpstr>36.(       )① It’s in the bedroom.                 ② It’s my kite.                 ③ I want a kite.                ④ I am at home.</vt:lpstr>
      <vt:lpstr>37.(       )① She can draw.                 ② He’s my grandpa.                 ③ He can draw.                ④ He’s drawing.</vt:lpstr>
      <vt:lpstr>B. 閱讀測驗  七、請仔細看圖片， 選出最適當的單字。</vt:lpstr>
      <vt:lpstr>PowerPoint 簡報</vt:lpstr>
      <vt:lpstr>PowerPoint 簡報</vt:lpstr>
      <vt:lpstr>PowerPoint 簡報</vt:lpstr>
      <vt:lpstr>PowerPoint 簡報</vt:lpstr>
      <vt:lpstr>PowerPoint 簡報</vt:lpstr>
      <vt:lpstr>B. 閱讀測驗  八、請仔細看圖片， 選出最符合圖意的句子。</vt:lpstr>
      <vt:lpstr>PowerPoint 簡報</vt:lpstr>
      <vt:lpstr>PowerPoint 簡報</vt:lpstr>
      <vt:lpstr>PowerPoint 簡報</vt:lpstr>
      <vt:lpstr>PowerPoint 簡報</vt:lpstr>
      <vt:lpstr>B. 閱讀測驗  九、請仔細讀下面的問句或短文， 選出最適當的答案。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101學年度五年級英語期中考複習</dc:title>
  <dc:creator>輔導組長</dc:creator>
  <cp:lastModifiedBy>Maggie</cp:lastModifiedBy>
  <cp:revision>717</cp:revision>
  <dcterms:created xsi:type="dcterms:W3CDTF">2012-10-26T09:43:22Z</dcterms:created>
  <dcterms:modified xsi:type="dcterms:W3CDTF">2021-05-01T11:59:09Z</dcterms:modified>
</cp:coreProperties>
</file>