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8" r:id="rId3"/>
    <p:sldId id="297" r:id="rId4"/>
    <p:sldId id="257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9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9" r:id="rId23"/>
    <p:sldId id="295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F2F92"/>
    <a:srgbClr val="009051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C25-0248-41F2-80D0-3E20F56DFB0D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B76F-FF20-4D7F-92CF-610D38F0C0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4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C25-0248-41F2-80D0-3E20F56DFB0D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B76F-FF20-4D7F-92CF-610D38F0C0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04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C25-0248-41F2-80D0-3E20F56DFB0D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B76F-FF20-4D7F-92CF-610D38F0C0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40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C25-0248-41F2-80D0-3E20F56DFB0D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B76F-FF20-4D7F-92CF-610D38F0C0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195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C25-0248-41F2-80D0-3E20F56DFB0D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B76F-FF20-4D7F-92CF-610D38F0C0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03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C25-0248-41F2-80D0-3E20F56DFB0D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B76F-FF20-4D7F-92CF-610D38F0C0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3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C25-0248-41F2-80D0-3E20F56DFB0D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B76F-FF20-4D7F-92CF-610D38F0C0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10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C25-0248-41F2-80D0-3E20F56DFB0D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B76F-FF20-4D7F-92CF-610D38F0C0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25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C25-0248-41F2-80D0-3E20F56DFB0D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B76F-FF20-4D7F-92CF-610D38F0C0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69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C25-0248-41F2-80D0-3E20F56DFB0D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B76F-FF20-4D7F-92CF-610D38F0C0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774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C25-0248-41F2-80D0-3E20F56DFB0D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B76F-FF20-4D7F-92CF-610D38F0C0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03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AC25-0248-41F2-80D0-3E20F56DFB0D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2B76F-FF20-4D7F-92CF-610D38F0C0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88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7" Type="http://schemas.openxmlformats.org/officeDocument/2006/relationships/image" Target="../media/image45.jpg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tiff"/><Relationship Id="rId4" Type="http://schemas.openxmlformats.org/officeDocument/2006/relationships/image" Target="../media/image42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g"/><Relationship Id="rId7" Type="http://schemas.openxmlformats.org/officeDocument/2006/relationships/image" Target="../media/image60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g"/><Relationship Id="rId9" Type="http://schemas.openxmlformats.org/officeDocument/2006/relationships/image" Target="../media/image6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e00e4b11b27c085071b7f27b36319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92"/>
            <a:ext cx="9181323" cy="68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BAAE089A-3488-476F-8665-F3BAA5253170}"/>
              </a:ext>
            </a:extLst>
          </p:cNvPr>
          <p:cNvSpPr/>
          <p:nvPr/>
        </p:nvSpPr>
        <p:spPr>
          <a:xfrm>
            <a:off x="1979711" y="332656"/>
            <a:ext cx="7164289" cy="5447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altLang="zh-TW" sz="5400" b="1" cap="none" spc="50" dirty="0">
              <a:ln w="9525" cmpd="sng">
                <a:noFill/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en-US" altLang="zh-TW" sz="5400" b="1" cap="none" spc="50" dirty="0" smtClean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-110</a:t>
            </a:r>
            <a:r>
              <a:rPr lang="zh-TW" altLang="en-US" sz="5400" b="1" cap="none" spc="50" dirty="0" smtClean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畢業</a:t>
            </a:r>
            <a:r>
              <a:rPr lang="zh-TW" altLang="en-US" sz="5400" b="1" cap="none" spc="50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系列活動</a:t>
            </a:r>
            <a:r>
              <a:rPr lang="en-US" altLang="zh-TW" sz="5400" b="1" cap="none" spc="50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-</a:t>
            </a:r>
          </a:p>
          <a:p>
            <a:pPr algn="ctr"/>
            <a:endParaRPr lang="en-US" altLang="zh-TW" sz="5400" b="1" cap="none" spc="50" dirty="0">
              <a:ln w="952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6600" b="1" cap="none" spc="50" dirty="0">
                <a:ln w="9525" cmpd="sng">
                  <a:noFill/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六年級</a:t>
            </a:r>
            <a:endParaRPr lang="en-US" altLang="zh-TW" sz="6600" b="1" cap="none" spc="50" dirty="0">
              <a:ln w="9525" cmpd="sng">
                <a:noFill/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6600" b="1" cap="none" spc="50" dirty="0">
                <a:ln w="9525" cmpd="sng">
                  <a:noFill/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英語自我介紹</a:t>
            </a:r>
            <a:endParaRPr lang="en-US" altLang="zh-TW" sz="6600" b="1" cap="none" spc="50" dirty="0">
              <a:ln w="9525" cmpd="sng">
                <a:noFill/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endParaRPr lang="zh-TW" altLang="en-US" sz="5400" b="1" cap="none" spc="50" dirty="0">
              <a:ln w="9525" cmpd="sng">
                <a:noFill/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56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1817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2-2.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Specialty(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專長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)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949627" y="12379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I’m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good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at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zh-TW" altLang="en-US" u="sng" dirty="0">
                <a:latin typeface="EngTRESS A" panose="02000500000000000000" pitchFamily="2" charset="0"/>
              </a:rPr>
              <a:t>             </a:t>
            </a:r>
            <a:r>
              <a:rPr lang="en-US" altLang="zh-TW" dirty="0">
                <a:latin typeface="EngTRESS A" panose="02000500000000000000" pitchFamily="2" charset="0"/>
              </a:rPr>
              <a:t>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6632"/>
            <a:ext cx="2055887" cy="206276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86" y="2519168"/>
            <a:ext cx="1636564" cy="150368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2" t="13698" r="-1" b="17172"/>
          <a:stretch/>
        </p:blipFill>
        <p:spPr>
          <a:xfrm>
            <a:off x="4932040" y="2569202"/>
            <a:ext cx="1584176" cy="145364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23" y="4881494"/>
            <a:ext cx="1867763" cy="111252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785" y="2540237"/>
            <a:ext cx="1398579" cy="1343613"/>
          </a:xfrm>
          <a:prstGeom prst="rect">
            <a:avLst/>
          </a:prstGeom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681205" y="3697950"/>
            <a:ext cx="19549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singing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782878" y="5715000"/>
            <a:ext cx="25379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dirty="0">
                <a:latin typeface="EngTRESS A" panose="02000500000000000000" pitchFamily="2" charset="0"/>
              </a:rPr>
              <a:t>swimming</a:t>
            </a:r>
            <a:r>
              <a:rPr lang="zh-TW" altLang="en-US" sz="2800" dirty="0">
                <a:latin typeface="EngTRESS A" panose="02000500000000000000" pitchFamily="2" charset="0"/>
              </a:rPr>
              <a:t> </a:t>
            </a: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4767318" y="3732595"/>
            <a:ext cx="19549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drawing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2708667" y="3732595"/>
            <a:ext cx="19549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dancing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2758563" y="5715000"/>
            <a:ext cx="3181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dirty="0">
                <a:latin typeface="EngTRESS A" panose="02000500000000000000" pitchFamily="2" charset="0"/>
              </a:rPr>
              <a:t>playing the recorder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吹直笛 </a:t>
            </a: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5940151" y="5693221"/>
            <a:ext cx="41138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dirty="0">
                <a:latin typeface="EngTRESS A" panose="02000500000000000000" pitchFamily="2" charset="0"/>
              </a:rPr>
              <a:t>playing</a:t>
            </a:r>
            <a:r>
              <a:rPr lang="zh-TW" altLang="en-US" sz="2800" dirty="0">
                <a:latin typeface="EngTRESS A" panose="02000500000000000000" pitchFamily="2" charset="0"/>
              </a:rPr>
              <a:t> </a:t>
            </a:r>
            <a:r>
              <a:rPr lang="en-US" altLang="zh-TW" sz="2800" dirty="0">
                <a:latin typeface="EngTRESS A" panose="02000500000000000000" pitchFamily="2" charset="0"/>
              </a:rPr>
              <a:t>basketball</a:t>
            </a:r>
            <a:r>
              <a:rPr lang="zh-TW" altLang="en-US" sz="2800" dirty="0">
                <a:latin typeface="EngTRESS A" panose="02000500000000000000" pitchFamily="2" charset="0"/>
              </a:rPr>
              <a:t> 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507" y="4660903"/>
            <a:ext cx="1221549" cy="14371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18" y="2596464"/>
            <a:ext cx="1137862" cy="1347195"/>
          </a:xfrm>
          <a:prstGeom prst="rect">
            <a:avLst/>
          </a:prstGeom>
        </p:spPr>
      </p:pic>
      <p:sp>
        <p:nvSpPr>
          <p:cNvPr id="20" name="標題 1"/>
          <p:cNvSpPr txBox="1">
            <a:spLocks/>
          </p:cNvSpPr>
          <p:nvPr/>
        </p:nvSpPr>
        <p:spPr>
          <a:xfrm>
            <a:off x="7057679" y="3732595"/>
            <a:ext cx="22795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writing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</a:p>
        </p:txBody>
      </p:sp>
      <p:pic>
        <p:nvPicPr>
          <p:cNvPr id="1026" name="Picture 2" descr="C:\Users\user\Desktop\477204451_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74" y="4852965"/>
            <a:ext cx="1205563" cy="116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70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41055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2-3.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Friend(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朋友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)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755576" y="16475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At school, my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best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friend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is</a:t>
            </a:r>
            <a:r>
              <a:rPr lang="zh-TW" altLang="en-US" dirty="0">
                <a:latin typeface="EngTRESS A" panose="02000500000000000000" pitchFamily="2" charset="0"/>
              </a:rPr>
              <a:t>  </a:t>
            </a:r>
            <a:r>
              <a:rPr lang="zh-TW" altLang="en-US" u="sng" dirty="0">
                <a:latin typeface="EngTRESS A" panose="02000500000000000000" pitchFamily="2" charset="0"/>
              </a:rPr>
              <a:t>             </a:t>
            </a:r>
            <a:r>
              <a:rPr lang="en-US" altLang="zh-TW" dirty="0">
                <a:latin typeface="EngTRESS A" panose="02000500000000000000" pitchFamily="2" charset="0"/>
              </a:rPr>
              <a:t>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59" y="188640"/>
            <a:ext cx="1656184" cy="168425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09898"/>
            <a:ext cx="6511585" cy="33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2-4.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Friend(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朋友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)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331640" y="13209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We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like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to</a:t>
            </a:r>
            <a:r>
              <a:rPr lang="zh-TW" altLang="en-US" dirty="0">
                <a:latin typeface="EngTRESS A" panose="02000500000000000000" pitchFamily="2" charset="0"/>
              </a:rPr>
              <a:t>  </a:t>
            </a:r>
            <a:r>
              <a:rPr lang="zh-TW" altLang="en-US" u="sng" dirty="0">
                <a:latin typeface="EngTRESS A" panose="02000500000000000000" pitchFamily="2" charset="0"/>
              </a:rPr>
              <a:t>             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together.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66" y="2559387"/>
            <a:ext cx="1936799" cy="1556514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5740986" y="5829669"/>
            <a:ext cx="34030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do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homework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02" y="4701447"/>
            <a:ext cx="2176431" cy="1451407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928307" y="3789040"/>
            <a:ext cx="19549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play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24" y="2619306"/>
            <a:ext cx="1444913" cy="14845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3231627" y="3866854"/>
            <a:ext cx="19549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talk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61" y="4729173"/>
            <a:ext cx="1684355" cy="1423681"/>
          </a:xfrm>
          <a:prstGeom prst="rect">
            <a:avLst/>
          </a:prstGeom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1190369" y="5829669"/>
            <a:ext cx="41138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play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basketball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31" y="2607735"/>
            <a:ext cx="1354871" cy="1619368"/>
          </a:xfrm>
          <a:prstGeom prst="rect">
            <a:avLst/>
          </a:prstGeom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5122871" y="3903918"/>
            <a:ext cx="19549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read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0" r="33074" b="24540"/>
          <a:stretch/>
        </p:blipFill>
        <p:spPr>
          <a:xfrm>
            <a:off x="6907079" y="2639497"/>
            <a:ext cx="1816789" cy="1584177"/>
          </a:xfrm>
          <a:prstGeom prst="rect">
            <a:avLst/>
          </a:prstGeom>
        </p:spPr>
      </p:pic>
      <p:sp>
        <p:nvSpPr>
          <p:cNvPr id="16" name="標題 1"/>
          <p:cNvSpPr txBox="1">
            <a:spLocks/>
          </p:cNvSpPr>
          <p:nvPr/>
        </p:nvSpPr>
        <p:spPr>
          <a:xfrm>
            <a:off x="7415562" y="3846294"/>
            <a:ext cx="19549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run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40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0" grpId="0"/>
      <p:bldP spid="12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1760" y="10386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Let’s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Practice!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11560" y="1126392"/>
            <a:ext cx="8532440" cy="2151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2-1. I go to school ________ </a:t>
            </a:r>
            <a:r>
              <a:rPr lang="en-US" altLang="zh-TW" dirty="0" smtClean="0">
                <a:latin typeface="EngTRESS A" panose="02000500000000000000" pitchFamily="2" charset="0"/>
              </a:rPr>
              <a:t>every day</a:t>
            </a:r>
            <a:r>
              <a:rPr lang="en-US" altLang="zh-TW" dirty="0">
                <a:latin typeface="EngTRESS A" panose="02000500000000000000" pitchFamily="2" charset="0"/>
              </a:rPr>
              <a:t>.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32282" y="29535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2-2.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I’m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good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at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zh-TW" altLang="en-US" u="sng" dirty="0">
                <a:latin typeface="EngTRESS A" panose="02000500000000000000" pitchFamily="2" charset="0"/>
              </a:rPr>
              <a:t>             </a:t>
            </a:r>
            <a:r>
              <a:rPr lang="en-US" altLang="zh-TW" dirty="0">
                <a:latin typeface="EngTRESS A" panose="02000500000000000000" pitchFamily="2" charset="0"/>
              </a:rPr>
              <a:t>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496886" y="4100618"/>
            <a:ext cx="8229600" cy="1344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2-3.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At school, </a:t>
            </a:r>
          </a:p>
          <a:p>
            <a:pPr algn="l"/>
            <a:r>
              <a:rPr lang="en-US" altLang="zh-TW" dirty="0">
                <a:latin typeface="EngTRESS A" panose="02000500000000000000" pitchFamily="2" charset="0"/>
              </a:rPr>
              <a:t>       my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best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friend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is</a:t>
            </a:r>
            <a:r>
              <a:rPr lang="zh-TW" altLang="en-US" dirty="0">
                <a:latin typeface="EngTRESS A" panose="02000500000000000000" pitchFamily="2" charset="0"/>
              </a:rPr>
              <a:t>  </a:t>
            </a:r>
            <a:r>
              <a:rPr lang="zh-TW" altLang="en-US" u="sng" dirty="0">
                <a:latin typeface="EngTRESS A" panose="02000500000000000000" pitchFamily="2" charset="0"/>
              </a:rPr>
              <a:t>             </a:t>
            </a:r>
            <a:r>
              <a:rPr lang="en-US" altLang="zh-TW" dirty="0">
                <a:latin typeface="EngTRESS A" panose="02000500000000000000" pitchFamily="2" charset="0"/>
              </a:rPr>
              <a:t>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206" y="260648"/>
            <a:ext cx="2088232" cy="1827203"/>
          </a:xfrm>
          <a:prstGeom prst="rect">
            <a:avLst/>
          </a:prstGeom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433910" y="53522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2-4.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We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like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to</a:t>
            </a:r>
            <a:r>
              <a:rPr lang="zh-TW" altLang="en-US" dirty="0">
                <a:latin typeface="EngTRESS A" panose="02000500000000000000" pitchFamily="2" charset="0"/>
              </a:rPr>
              <a:t>  </a:t>
            </a:r>
            <a:r>
              <a:rPr lang="zh-TW" altLang="en-US" u="sng" dirty="0">
                <a:latin typeface="EngTRESS A" panose="02000500000000000000" pitchFamily="2" charset="0"/>
              </a:rPr>
              <a:t>             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together.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8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3-1.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 Homework Time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作業時間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)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23528" y="1253475"/>
            <a:ext cx="9144000" cy="2353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When I’m at home, </a:t>
            </a:r>
          </a:p>
          <a:p>
            <a:pPr algn="l"/>
            <a:r>
              <a:rPr lang="en-US" altLang="zh-TW" dirty="0">
                <a:latin typeface="EngTRESS A" panose="02000500000000000000" pitchFamily="2" charset="0"/>
              </a:rPr>
              <a:t>I do my homework at </a:t>
            </a:r>
            <a:r>
              <a:rPr lang="en-US" altLang="zh-TW" dirty="0" smtClean="0">
                <a:latin typeface="EngTRESS A" panose="02000500000000000000" pitchFamily="2" charset="0"/>
              </a:rPr>
              <a:t>__________</a:t>
            </a:r>
            <a:r>
              <a:rPr lang="en-US" altLang="zh-TW" dirty="0">
                <a:latin typeface="EngTRESS A" panose="02000500000000000000" pitchFamily="2" charset="0"/>
              </a:rPr>
              <a:t>___</a:t>
            </a:r>
            <a:r>
              <a:rPr lang="en-US" altLang="zh-TW" dirty="0" smtClean="0">
                <a:latin typeface="EngTRESS A" panose="02000500000000000000" pitchFamily="2" charset="0"/>
              </a:rPr>
              <a:t>.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8E18C59-E117-3340-A4A5-F8DA8152E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496" y="3400400"/>
            <a:ext cx="3247008" cy="3247008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940152" y="2241557"/>
            <a:ext cx="25616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 smtClean="0">
                <a:solidFill>
                  <a:srgbClr val="00B0F0"/>
                </a:solidFill>
                <a:latin typeface="EngTRESS A" panose="02000500000000000000" pitchFamily="2" charset="0"/>
              </a:rPr>
              <a:t>7:00</a:t>
            </a:r>
            <a:endParaRPr lang="zh-TW" altLang="en-US" dirty="0">
              <a:solidFill>
                <a:srgbClr val="00B0F0"/>
              </a:solidFill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8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3-2.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H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obby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興趣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)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39552" y="1219934"/>
            <a:ext cx="9144000" cy="1737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I like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to </a:t>
            </a:r>
            <a:r>
              <a:rPr lang="zh-TW" altLang="en-US" u="sng" dirty="0">
                <a:latin typeface="EngTRESS A" panose="02000500000000000000" pitchFamily="2" charset="0"/>
              </a:rPr>
              <a:t>          </a:t>
            </a:r>
            <a:r>
              <a:rPr lang="en-US" altLang="zh-TW" u="sng" dirty="0">
                <a:latin typeface="EngTRESS A" panose="02000500000000000000" pitchFamily="2" charset="0"/>
              </a:rPr>
              <a:t>                 </a:t>
            </a:r>
            <a:r>
              <a:rPr lang="en-US" altLang="zh-TW" dirty="0">
                <a:solidFill>
                  <a:schemeClr val="bg1"/>
                </a:solidFill>
                <a:latin typeface="EngTRESS A" panose="02000500000000000000" pitchFamily="2" charset="0"/>
              </a:rPr>
              <a:t>.</a:t>
            </a:r>
          </a:p>
          <a:p>
            <a:pPr algn="l"/>
            <a:r>
              <a:rPr lang="en-US" altLang="zh-TW" dirty="0">
                <a:latin typeface="EngTRESS A" panose="02000500000000000000" pitchFamily="2" charset="0"/>
              </a:rPr>
              <a:t>on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Saturdays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and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Sundays.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0" r="13601"/>
          <a:stretch/>
        </p:blipFill>
        <p:spPr>
          <a:xfrm>
            <a:off x="950611" y="2846527"/>
            <a:ext cx="1872208" cy="1447800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623507" y="3772524"/>
            <a:ext cx="25616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watch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TV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72" y="2856052"/>
            <a:ext cx="1071563" cy="142875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4096250" y="3813279"/>
            <a:ext cx="19549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read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66" y="2868536"/>
            <a:ext cx="2200196" cy="1234058"/>
          </a:xfrm>
          <a:prstGeom prst="rect">
            <a:avLst/>
          </a:prstGeom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6909659" y="3772524"/>
            <a:ext cx="19549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sleep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66" y="4836741"/>
            <a:ext cx="973298" cy="1512898"/>
          </a:xfrm>
          <a:prstGeom prst="rect">
            <a:avLst/>
          </a:prstGeom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219200" y="5920920"/>
            <a:ext cx="33350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listen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to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music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02" y="50298"/>
            <a:ext cx="1828804" cy="152400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4"/>
          <a:stretch/>
        </p:blipFill>
        <p:spPr>
          <a:xfrm>
            <a:off x="4942588" y="4856889"/>
            <a:ext cx="2161746" cy="1417611"/>
          </a:xfrm>
          <a:prstGeom prst="rect">
            <a:avLst/>
          </a:prstGeom>
        </p:spPr>
      </p:pic>
      <p:sp>
        <p:nvSpPr>
          <p:cNvPr id="17" name="標題 1"/>
          <p:cNvSpPr txBox="1">
            <a:spLocks/>
          </p:cNvSpPr>
          <p:nvPr/>
        </p:nvSpPr>
        <p:spPr>
          <a:xfrm>
            <a:off x="3794500" y="6175110"/>
            <a:ext cx="5232332" cy="714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4000" dirty="0">
                <a:latin typeface="EngTRESS A" panose="02000500000000000000" pitchFamily="2" charset="0"/>
              </a:rPr>
              <a:t>play</a:t>
            </a:r>
            <a:r>
              <a:rPr lang="zh-TW" altLang="en-US" sz="4000" dirty="0"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latin typeface="EngTRESS A" panose="02000500000000000000" pitchFamily="2" charset="0"/>
              </a:rPr>
              <a:t>computer</a:t>
            </a:r>
            <a:r>
              <a:rPr lang="zh-TW" altLang="en-US" sz="4000" dirty="0"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latin typeface="EngTRESS A" panose="02000500000000000000" pitchFamily="2" charset="0"/>
              </a:rPr>
              <a:t>games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3" grpId="0"/>
      <p:bldP spid="14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41055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3-3.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Countries(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國家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)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755576" y="14150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My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favorite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country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is</a:t>
            </a:r>
            <a:r>
              <a:rPr lang="zh-TW" altLang="en-US" dirty="0">
                <a:latin typeface="EngTRESS A" panose="02000500000000000000" pitchFamily="2" charset="0"/>
              </a:rPr>
              <a:t>  </a:t>
            </a:r>
            <a:r>
              <a:rPr lang="zh-TW" altLang="en-US" u="sng" dirty="0">
                <a:latin typeface="EngTRESS A" panose="02000500000000000000" pitchFamily="2" charset="0"/>
              </a:rPr>
              <a:t>             </a:t>
            </a:r>
            <a:r>
              <a:rPr lang="en-US" altLang="zh-TW" dirty="0">
                <a:latin typeface="EngTRESS A" panose="02000500000000000000" pitchFamily="2" charset="0"/>
              </a:rPr>
              <a:t>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880600" y="3690316"/>
            <a:ext cx="30090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the UK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797510" y="3645024"/>
            <a:ext cx="30090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Taiwan</a:t>
            </a: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3086083" y="3666316"/>
            <a:ext cx="30090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the USA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853740" y="5745956"/>
            <a:ext cx="30090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Japan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B7051B58-FF56-9B44-90CD-76547CCE1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576274"/>
            <a:ext cx="2038880" cy="135678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38D8543B-F27D-D74D-9F7F-EC67D1AC0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825" y="2636912"/>
            <a:ext cx="1979712" cy="1342569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CAA8D7B5-7CEC-D14D-9E9F-A63A385CB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867" y="2631920"/>
            <a:ext cx="2038880" cy="1368165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AFD3AD9A-91BB-234A-80F5-5A0606D698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542" b="15625"/>
          <a:stretch/>
        </p:blipFill>
        <p:spPr>
          <a:xfrm>
            <a:off x="806210" y="4670051"/>
            <a:ext cx="1727192" cy="124069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8" b="22632"/>
          <a:stretch/>
        </p:blipFill>
        <p:spPr>
          <a:xfrm>
            <a:off x="5905933" y="4773860"/>
            <a:ext cx="1833242" cy="1175312"/>
          </a:xfrm>
          <a:prstGeom prst="rect">
            <a:avLst/>
          </a:prstGeom>
        </p:spPr>
      </p:pic>
      <p:sp>
        <p:nvSpPr>
          <p:cNvPr id="17" name="標題 1"/>
          <p:cNvSpPr txBox="1">
            <a:spLocks/>
          </p:cNvSpPr>
          <p:nvPr/>
        </p:nvSpPr>
        <p:spPr>
          <a:xfrm>
            <a:off x="5724128" y="5745956"/>
            <a:ext cx="30090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 smtClean="0">
                <a:latin typeface="EngTRESS A" panose="02000500000000000000" pitchFamily="2" charset="0"/>
              </a:rPr>
              <a:t>Australia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33" y="4690994"/>
            <a:ext cx="2236291" cy="1341044"/>
          </a:xfrm>
          <a:prstGeom prst="rect">
            <a:avLst/>
          </a:prstGeom>
        </p:spPr>
      </p:pic>
      <p:sp>
        <p:nvSpPr>
          <p:cNvPr id="15" name="標題 1"/>
          <p:cNvSpPr txBox="1">
            <a:spLocks/>
          </p:cNvSpPr>
          <p:nvPr/>
        </p:nvSpPr>
        <p:spPr>
          <a:xfrm>
            <a:off x="3365863" y="5792365"/>
            <a:ext cx="30090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 smtClean="0">
                <a:latin typeface="EngTRESS A" panose="02000500000000000000" pitchFamily="2" charset="0"/>
              </a:rPr>
              <a:t>Korea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2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1" grpId="0"/>
      <p:bldP spid="13" grpId="0"/>
      <p:bldP spid="17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8466" y="31197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3-4.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Things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I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Like(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喜歡的事物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)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70170" y="11598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And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my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favorite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zh-TW" altLang="en-US" u="sng" dirty="0">
                <a:latin typeface="EngTRESS A" panose="02000500000000000000" pitchFamily="2" charset="0"/>
              </a:rPr>
              <a:t>   </a:t>
            </a:r>
            <a:r>
              <a:rPr lang="zh-TW" altLang="en-US" u="sng" dirty="0">
                <a:latin typeface="Constantia" panose="02030602050306030303" pitchFamily="18" charset="0"/>
              </a:rPr>
              <a:t>①</a:t>
            </a:r>
            <a:r>
              <a:rPr lang="zh-TW" altLang="en-US" u="sng" dirty="0">
                <a:latin typeface="EngTRESS A" panose="02000500000000000000" pitchFamily="2" charset="0"/>
              </a:rPr>
              <a:t>   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is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zh-TW" altLang="en-US" u="sng" dirty="0">
                <a:latin typeface="EngTRESS A" panose="02000500000000000000" pitchFamily="2" charset="0"/>
              </a:rPr>
              <a:t>     </a:t>
            </a:r>
            <a:r>
              <a:rPr lang="zh-TW" altLang="en-US" u="sng" dirty="0">
                <a:latin typeface="Constantia" panose="02030602050306030303" pitchFamily="18" charset="0"/>
              </a:rPr>
              <a:t>②</a:t>
            </a:r>
            <a:r>
              <a:rPr lang="zh-TW" altLang="en-US" u="sng" dirty="0">
                <a:latin typeface="EngTRESS A" panose="02000500000000000000" pitchFamily="2" charset="0"/>
              </a:rPr>
              <a:t>     </a:t>
            </a:r>
            <a:r>
              <a:rPr lang="en-US" altLang="zh-TW" dirty="0">
                <a:latin typeface="EngTRESS A" panose="02000500000000000000" pitchFamily="2" charset="0"/>
              </a:rPr>
              <a:t>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64533" y="2994116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latin typeface="Constantia" panose="02030602050306030303" pitchFamily="18" charset="0"/>
              </a:rPr>
              <a:t>①</a:t>
            </a:r>
            <a:endParaRPr lang="zh-TW" altLang="en-US" sz="4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7926" y="5750536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latin typeface="Constantia" panose="02030602050306030303" pitchFamily="18" charset="0"/>
              </a:rPr>
              <a:t>②</a:t>
            </a:r>
            <a:endParaRPr lang="zh-TW" altLang="en-US" sz="4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57" y="468604"/>
            <a:ext cx="1656184" cy="8030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26" y="2371576"/>
            <a:ext cx="1452430" cy="107914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43" y="2504370"/>
            <a:ext cx="1627557" cy="73225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87" y="2411128"/>
            <a:ext cx="1709113" cy="1163652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982759" y="3130355"/>
            <a:ext cx="30090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solidFill>
                  <a:srgbClr val="0432FF"/>
                </a:solidFill>
                <a:latin typeface="EngTRESS A" panose="02000500000000000000" pitchFamily="2" charset="0"/>
              </a:rPr>
              <a:t>book</a:t>
            </a: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3239787" y="3068960"/>
            <a:ext cx="30090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solidFill>
                  <a:srgbClr val="009051"/>
                </a:solidFill>
                <a:latin typeface="EngTRESS A" panose="02000500000000000000" pitchFamily="2" charset="0"/>
              </a:rPr>
              <a:t>song</a:t>
            </a: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5419503" y="3078088"/>
            <a:ext cx="30090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solidFill>
                  <a:srgbClr val="C00000"/>
                </a:solidFill>
                <a:latin typeface="EngTRESS A" panose="02000500000000000000" pitchFamily="2" charset="0"/>
              </a:rPr>
              <a:t>movie</a:t>
            </a:r>
          </a:p>
        </p:txBody>
      </p:sp>
      <p:sp>
        <p:nvSpPr>
          <p:cNvPr id="15" name="向下箭號 14"/>
          <p:cNvSpPr/>
          <p:nvPr/>
        </p:nvSpPr>
        <p:spPr>
          <a:xfrm>
            <a:off x="1377270" y="4163008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下箭號 15"/>
          <p:cNvSpPr/>
          <p:nvPr/>
        </p:nvSpPr>
        <p:spPr>
          <a:xfrm>
            <a:off x="3624140" y="4115458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下箭號 16"/>
          <p:cNvSpPr/>
          <p:nvPr/>
        </p:nvSpPr>
        <p:spPr>
          <a:xfrm>
            <a:off x="5891559" y="4039720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52" y="4914723"/>
            <a:ext cx="1994182" cy="1200876"/>
          </a:xfrm>
          <a:prstGeom prst="rect">
            <a:avLst/>
          </a:prstGeom>
        </p:spPr>
      </p:pic>
      <p:sp>
        <p:nvSpPr>
          <p:cNvPr id="19" name="標題 1"/>
          <p:cNvSpPr txBox="1">
            <a:spLocks/>
          </p:cNvSpPr>
          <p:nvPr/>
        </p:nvSpPr>
        <p:spPr>
          <a:xfrm>
            <a:off x="5519387" y="5948477"/>
            <a:ext cx="30090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600" dirty="0">
                <a:solidFill>
                  <a:srgbClr val="C00000"/>
                </a:solidFill>
                <a:latin typeface="EngTRESS A" panose="02000500000000000000" pitchFamily="2" charset="0"/>
              </a:rPr>
              <a:t>Frozen</a:t>
            </a: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2808180" y="5987818"/>
            <a:ext cx="34406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dirty="0" smtClean="0">
                <a:solidFill>
                  <a:srgbClr val="009051"/>
                </a:solidFill>
                <a:latin typeface="EngTRESS A" panose="02000500000000000000" pitchFamily="2" charset="0"/>
              </a:rPr>
              <a:t>Jingle Bell Rock</a:t>
            </a:r>
            <a:endParaRPr lang="en-US" altLang="zh-TW" sz="2800" dirty="0">
              <a:solidFill>
                <a:srgbClr val="009051"/>
              </a:solidFill>
              <a:latin typeface="EngTRESS A" panose="02000500000000000000" pitchFamily="2" charset="0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1" y="4926800"/>
            <a:ext cx="1591058" cy="1272846"/>
          </a:xfrm>
          <a:prstGeom prst="rect">
            <a:avLst/>
          </a:prstGeom>
        </p:spPr>
      </p:pic>
      <p:sp>
        <p:nvSpPr>
          <p:cNvPr id="23" name="標題 1"/>
          <p:cNvSpPr txBox="1">
            <a:spLocks/>
          </p:cNvSpPr>
          <p:nvPr/>
        </p:nvSpPr>
        <p:spPr>
          <a:xfrm>
            <a:off x="366644" y="5978786"/>
            <a:ext cx="30090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600" dirty="0">
                <a:solidFill>
                  <a:srgbClr val="0432FF"/>
                </a:solidFill>
                <a:latin typeface="EngTRESS A" panose="02000500000000000000" pitchFamily="2" charset="0"/>
              </a:rPr>
              <a:t>Harry</a:t>
            </a:r>
            <a:r>
              <a:rPr lang="zh-TW" altLang="en-US" sz="3600" dirty="0">
                <a:solidFill>
                  <a:srgbClr val="0432FF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3600" dirty="0">
                <a:solidFill>
                  <a:srgbClr val="0432FF"/>
                </a:solidFill>
                <a:latin typeface="EngTRESS A" panose="02000500000000000000" pitchFamily="2" charset="0"/>
              </a:rPr>
              <a:t>Potter</a:t>
            </a: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xmlns="" id="{3339AA62-58CD-E74D-B9E4-D8A49B3561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636" y="4883608"/>
            <a:ext cx="1905364" cy="1196702"/>
          </a:xfrm>
          <a:prstGeom prst="rect">
            <a:avLst/>
          </a:prstGeom>
        </p:spPr>
      </p:pic>
      <p:sp>
        <p:nvSpPr>
          <p:cNvPr id="25" name="標題 1">
            <a:extLst>
              <a:ext uri="{FF2B5EF4-FFF2-40B4-BE49-F238E27FC236}">
                <a16:creationId xmlns:a16="http://schemas.microsoft.com/office/drawing/2014/main" xmlns="" id="{B367AD4F-02AD-6A46-8273-8403BD5D2A45}"/>
              </a:ext>
            </a:extLst>
          </p:cNvPr>
          <p:cNvSpPr txBox="1">
            <a:spLocks/>
          </p:cNvSpPr>
          <p:nvPr/>
        </p:nvSpPr>
        <p:spPr>
          <a:xfrm>
            <a:off x="7549729" y="3212976"/>
            <a:ext cx="30090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solidFill>
                  <a:srgbClr val="FF40FF"/>
                </a:solidFill>
                <a:latin typeface="EngTRESS A" panose="02000500000000000000" pitchFamily="2" charset="0"/>
              </a:rPr>
              <a:t>food</a:t>
            </a: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20E0E17D-965A-4345-93ED-2F0C061B5F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525" y="2342068"/>
            <a:ext cx="1577573" cy="1314837"/>
          </a:xfrm>
          <a:prstGeom prst="rect">
            <a:avLst/>
          </a:prstGeom>
        </p:spPr>
      </p:pic>
      <p:sp>
        <p:nvSpPr>
          <p:cNvPr id="27" name="向下箭號 26">
            <a:extLst>
              <a:ext uri="{FF2B5EF4-FFF2-40B4-BE49-F238E27FC236}">
                <a16:creationId xmlns:a16="http://schemas.microsoft.com/office/drawing/2014/main" xmlns="" id="{234F2E40-77C7-E24E-94E5-556D50DE5325}"/>
              </a:ext>
            </a:extLst>
          </p:cNvPr>
          <p:cNvSpPr/>
          <p:nvPr/>
        </p:nvSpPr>
        <p:spPr>
          <a:xfrm>
            <a:off x="7939290" y="4078599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標題 1">
            <a:extLst>
              <a:ext uri="{FF2B5EF4-FFF2-40B4-BE49-F238E27FC236}">
                <a16:creationId xmlns:a16="http://schemas.microsoft.com/office/drawing/2014/main" xmlns="" id="{02EAA63C-6695-AB49-801D-018C07B5AD0C}"/>
              </a:ext>
            </a:extLst>
          </p:cNvPr>
          <p:cNvSpPr txBox="1">
            <a:spLocks/>
          </p:cNvSpPr>
          <p:nvPr/>
        </p:nvSpPr>
        <p:spPr>
          <a:xfrm>
            <a:off x="7196906" y="5968148"/>
            <a:ext cx="30090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200" dirty="0" smtClean="0">
                <a:solidFill>
                  <a:srgbClr val="FF40FF"/>
                </a:solidFill>
                <a:latin typeface="EngTRESS A" panose="02000500000000000000" pitchFamily="2" charset="0"/>
              </a:rPr>
              <a:t>hamburger</a:t>
            </a:r>
            <a:endParaRPr lang="en-US" altLang="zh-TW" sz="3200" dirty="0">
              <a:solidFill>
                <a:srgbClr val="FF40FF"/>
              </a:solidFill>
              <a:latin typeface="EngTRESS A" panose="02000500000000000000" pitchFamily="2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09" y="4918151"/>
            <a:ext cx="2284608" cy="12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0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5" grpId="0" animBg="1"/>
      <p:bldP spid="16" grpId="0" animBg="1"/>
      <p:bldP spid="17" grpId="0" animBg="1"/>
      <p:bldP spid="19" grpId="0"/>
      <p:bldP spid="21" grpId="0"/>
      <p:bldP spid="23" grpId="0"/>
      <p:bldP spid="25" grpId="0"/>
      <p:bldP spid="27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57400" y="26897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Let’s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Practice!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17929" y="451258"/>
            <a:ext cx="9001000" cy="2545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4200" dirty="0">
                <a:latin typeface="EngTRESS A" panose="02000500000000000000" pitchFamily="2" charset="0"/>
              </a:rPr>
              <a:t>3-1.</a:t>
            </a:r>
            <a:r>
              <a:rPr lang="zh-TW" altLang="en-US" sz="4200" dirty="0">
                <a:latin typeface="EngTRESS A" panose="02000500000000000000" pitchFamily="2" charset="0"/>
              </a:rPr>
              <a:t> </a:t>
            </a:r>
            <a:r>
              <a:rPr lang="en-US" altLang="zh-TW" sz="4200" dirty="0">
                <a:latin typeface="EngTRESS A" panose="02000500000000000000" pitchFamily="2" charset="0"/>
              </a:rPr>
              <a:t>When I’m at home, </a:t>
            </a:r>
          </a:p>
          <a:p>
            <a:pPr algn="l"/>
            <a:r>
              <a:rPr lang="zh-TW" altLang="en-US" sz="4200" dirty="0">
                <a:latin typeface="EngTRESS A" panose="02000500000000000000" pitchFamily="2" charset="0"/>
              </a:rPr>
              <a:t>        </a:t>
            </a:r>
            <a:r>
              <a:rPr lang="en-US" altLang="zh-TW" sz="4000" dirty="0">
                <a:latin typeface="EngTRESS A" panose="02000500000000000000" pitchFamily="2" charset="0"/>
              </a:rPr>
              <a:t>I do my homework at </a:t>
            </a:r>
            <a:r>
              <a:rPr lang="en-US" altLang="zh-TW" sz="4000" dirty="0">
                <a:latin typeface="+mn-ea"/>
                <a:ea typeface="+mn-ea"/>
              </a:rPr>
              <a:t>_______</a:t>
            </a:r>
            <a:r>
              <a:rPr lang="en-US" altLang="zh-TW" sz="4000" dirty="0">
                <a:latin typeface="EngTRESS A" panose="02000500000000000000" pitchFamily="2" charset="0"/>
              </a:rPr>
              <a:t>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311426" y="3864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4200" dirty="0">
                <a:latin typeface="EngTRESS A" panose="02000500000000000000" pitchFamily="2" charset="0"/>
              </a:rPr>
              <a:t>3-3.</a:t>
            </a:r>
            <a:r>
              <a:rPr lang="zh-TW" altLang="en-US" sz="4200" dirty="0">
                <a:latin typeface="EngTRESS A" panose="02000500000000000000" pitchFamily="2" charset="0"/>
              </a:rPr>
              <a:t> </a:t>
            </a:r>
            <a:r>
              <a:rPr lang="en-US" altLang="zh-TW" sz="4200" dirty="0">
                <a:latin typeface="EngTRESS A" panose="02000500000000000000" pitchFamily="2" charset="0"/>
              </a:rPr>
              <a:t>My</a:t>
            </a:r>
            <a:r>
              <a:rPr lang="zh-TW" altLang="en-US" sz="4200" dirty="0">
                <a:latin typeface="EngTRESS A" panose="02000500000000000000" pitchFamily="2" charset="0"/>
              </a:rPr>
              <a:t> </a:t>
            </a:r>
            <a:r>
              <a:rPr lang="en-US" altLang="zh-TW" sz="4200" dirty="0">
                <a:latin typeface="EngTRESS A" panose="02000500000000000000" pitchFamily="2" charset="0"/>
              </a:rPr>
              <a:t>favorite</a:t>
            </a:r>
            <a:r>
              <a:rPr lang="zh-TW" altLang="en-US" sz="4200" dirty="0">
                <a:latin typeface="EngTRESS A" panose="02000500000000000000" pitchFamily="2" charset="0"/>
              </a:rPr>
              <a:t> </a:t>
            </a:r>
            <a:r>
              <a:rPr lang="en-US" altLang="zh-TW" sz="4200" dirty="0">
                <a:latin typeface="EngTRESS A" panose="02000500000000000000" pitchFamily="2" charset="0"/>
              </a:rPr>
              <a:t>country</a:t>
            </a:r>
            <a:r>
              <a:rPr lang="zh-TW" altLang="en-US" sz="4200" dirty="0">
                <a:latin typeface="EngTRESS A" panose="02000500000000000000" pitchFamily="2" charset="0"/>
              </a:rPr>
              <a:t> </a:t>
            </a:r>
            <a:r>
              <a:rPr lang="en-US" altLang="zh-TW" sz="4200" dirty="0">
                <a:latin typeface="EngTRESS A" panose="02000500000000000000" pitchFamily="2" charset="0"/>
              </a:rPr>
              <a:t>is</a:t>
            </a:r>
            <a:r>
              <a:rPr lang="zh-TW" altLang="en-US" sz="4200" dirty="0">
                <a:latin typeface="EngTRESS A" panose="02000500000000000000" pitchFamily="2" charset="0"/>
              </a:rPr>
              <a:t>  </a:t>
            </a:r>
            <a:r>
              <a:rPr lang="zh-TW" altLang="en-US" sz="4200" u="sng" dirty="0">
                <a:latin typeface="EngTRESS A" panose="02000500000000000000" pitchFamily="2" charset="0"/>
              </a:rPr>
              <a:t>             </a:t>
            </a:r>
            <a:r>
              <a:rPr lang="en-US" altLang="zh-TW" sz="4200" dirty="0">
                <a:latin typeface="EngTRESS A" panose="02000500000000000000" pitchFamily="2" charset="0"/>
              </a:rPr>
              <a:t>.</a:t>
            </a:r>
            <a:r>
              <a:rPr lang="zh-TW" altLang="en-US" sz="4200" dirty="0">
                <a:latin typeface="EngTRESS A" panose="02000500000000000000" pitchFamily="2" charset="0"/>
              </a:rPr>
              <a:t> </a:t>
            </a: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317929" y="4461740"/>
            <a:ext cx="8822544" cy="2396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4200" dirty="0">
                <a:latin typeface="EngTRESS A" panose="02000500000000000000" pitchFamily="2" charset="0"/>
              </a:rPr>
              <a:t>3-4.</a:t>
            </a:r>
            <a:r>
              <a:rPr lang="zh-TW" altLang="en-US" sz="4200" dirty="0">
                <a:latin typeface="EngTRESS A" panose="02000500000000000000" pitchFamily="2" charset="0"/>
              </a:rPr>
              <a:t> </a:t>
            </a:r>
            <a:r>
              <a:rPr lang="en-US" altLang="zh-TW" sz="4200" dirty="0">
                <a:latin typeface="EngTRESS A" panose="02000500000000000000" pitchFamily="2" charset="0"/>
              </a:rPr>
              <a:t>And</a:t>
            </a:r>
            <a:r>
              <a:rPr lang="zh-TW" altLang="en-US" sz="4200" dirty="0">
                <a:latin typeface="EngTRESS A" panose="02000500000000000000" pitchFamily="2" charset="0"/>
              </a:rPr>
              <a:t> </a:t>
            </a:r>
            <a:r>
              <a:rPr lang="en-US" altLang="zh-TW" sz="4200" dirty="0">
                <a:latin typeface="EngTRESS A" panose="02000500000000000000" pitchFamily="2" charset="0"/>
              </a:rPr>
              <a:t>my</a:t>
            </a:r>
            <a:r>
              <a:rPr lang="zh-TW" altLang="en-US" sz="4200" dirty="0">
                <a:latin typeface="EngTRESS A" panose="02000500000000000000" pitchFamily="2" charset="0"/>
              </a:rPr>
              <a:t> </a:t>
            </a:r>
            <a:r>
              <a:rPr lang="en-US" altLang="zh-TW" sz="4200" dirty="0">
                <a:latin typeface="EngTRESS A" panose="02000500000000000000" pitchFamily="2" charset="0"/>
              </a:rPr>
              <a:t>favorite</a:t>
            </a:r>
            <a:r>
              <a:rPr lang="zh-TW" altLang="en-US" sz="4200" dirty="0">
                <a:latin typeface="EngTRESS A" panose="02000500000000000000" pitchFamily="2" charset="0"/>
              </a:rPr>
              <a:t> </a:t>
            </a:r>
            <a:r>
              <a:rPr lang="zh-TW" altLang="en-US" sz="4200" u="sng" dirty="0">
                <a:latin typeface="EngTRESS A" panose="02000500000000000000" pitchFamily="2" charset="0"/>
              </a:rPr>
              <a:t>   </a:t>
            </a:r>
            <a:r>
              <a:rPr lang="zh-TW" altLang="en-US" sz="4200" u="sng" dirty="0">
                <a:latin typeface="Constantia" panose="02030602050306030303" pitchFamily="18" charset="0"/>
              </a:rPr>
              <a:t>①</a:t>
            </a:r>
            <a:r>
              <a:rPr lang="zh-TW" altLang="en-US" sz="4200" u="sng" dirty="0">
                <a:latin typeface="EngTRESS A" panose="02000500000000000000" pitchFamily="2" charset="0"/>
              </a:rPr>
              <a:t>   </a:t>
            </a:r>
            <a:r>
              <a:rPr lang="zh-TW" altLang="en-US" sz="4200" dirty="0">
                <a:latin typeface="EngTRESS A" panose="02000500000000000000" pitchFamily="2" charset="0"/>
              </a:rPr>
              <a:t> </a:t>
            </a:r>
            <a:r>
              <a:rPr lang="en-US" altLang="zh-TW" sz="4200" dirty="0">
                <a:latin typeface="EngTRESS A" panose="02000500000000000000" pitchFamily="2" charset="0"/>
              </a:rPr>
              <a:t>is</a:t>
            </a:r>
            <a:r>
              <a:rPr lang="zh-TW" altLang="en-US" sz="4200" dirty="0">
                <a:latin typeface="EngTRESS A" panose="02000500000000000000" pitchFamily="2" charset="0"/>
              </a:rPr>
              <a:t> </a:t>
            </a:r>
            <a:r>
              <a:rPr lang="zh-TW" altLang="en-US" sz="4200" u="sng" dirty="0">
                <a:latin typeface="EngTRESS A" panose="02000500000000000000" pitchFamily="2" charset="0"/>
              </a:rPr>
              <a:t>     </a:t>
            </a:r>
            <a:r>
              <a:rPr lang="zh-TW" altLang="en-US" sz="4200" u="sng" dirty="0">
                <a:latin typeface="Constantia" panose="02030602050306030303" pitchFamily="18" charset="0"/>
              </a:rPr>
              <a:t>②</a:t>
            </a:r>
            <a:r>
              <a:rPr lang="zh-TW" altLang="en-US" sz="4200" u="sng" dirty="0">
                <a:latin typeface="EngTRESS A" panose="02000500000000000000" pitchFamily="2" charset="0"/>
              </a:rPr>
              <a:t>     </a:t>
            </a:r>
            <a:r>
              <a:rPr lang="en-US" altLang="zh-TW" sz="4200" dirty="0">
                <a:latin typeface="EngTRESS A" panose="02000500000000000000" pitchFamily="2" charset="0"/>
              </a:rPr>
              <a:t>.</a:t>
            </a:r>
            <a:r>
              <a:rPr lang="zh-TW" altLang="en-US" sz="4200" dirty="0">
                <a:latin typeface="EngTRESS A" panose="02000500000000000000" pitchFamily="2" charset="0"/>
              </a:rPr>
              <a:t>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8089"/>
            <a:ext cx="1231799" cy="10778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17929" y="2525260"/>
            <a:ext cx="84305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200" dirty="0">
                <a:latin typeface="EngTRESS A" panose="02000500000000000000" pitchFamily="2" charset="0"/>
                <a:ea typeface="+mj-ea"/>
                <a:cs typeface="+mj-cs"/>
              </a:rPr>
              <a:t>3-2. I like</a:t>
            </a:r>
            <a:r>
              <a:rPr lang="zh-TW" altLang="en-US" sz="4200" dirty="0">
                <a:latin typeface="EngTRESS A" panose="02000500000000000000" pitchFamily="2" charset="0"/>
                <a:ea typeface="+mj-ea"/>
                <a:cs typeface="+mj-cs"/>
              </a:rPr>
              <a:t> </a:t>
            </a:r>
            <a:r>
              <a:rPr lang="en-US" altLang="zh-TW" sz="4200" dirty="0">
                <a:latin typeface="EngTRESS A" panose="02000500000000000000" pitchFamily="2" charset="0"/>
                <a:ea typeface="+mj-ea"/>
                <a:cs typeface="+mj-cs"/>
              </a:rPr>
              <a:t>to </a:t>
            </a:r>
            <a:r>
              <a:rPr lang="en-US" altLang="zh-TW" sz="4200" dirty="0">
                <a:latin typeface="+mn-ea"/>
                <a:cs typeface="+mj-cs"/>
              </a:rPr>
              <a:t>________________</a:t>
            </a:r>
            <a:r>
              <a:rPr lang="en-US" altLang="zh-TW" sz="4200" dirty="0">
                <a:latin typeface="EngTRESS A" panose="02000500000000000000" pitchFamily="2" charset="0"/>
                <a:ea typeface="+mj-ea"/>
                <a:cs typeface="+mj-cs"/>
              </a:rPr>
              <a:t>           </a:t>
            </a:r>
          </a:p>
          <a:p>
            <a:r>
              <a:rPr lang="en-US" altLang="zh-TW" sz="4200" dirty="0">
                <a:latin typeface="EngTRESS A" panose="02000500000000000000" pitchFamily="2" charset="0"/>
                <a:ea typeface="+mj-ea"/>
                <a:cs typeface="+mj-cs"/>
              </a:rPr>
              <a:t>        on</a:t>
            </a:r>
            <a:r>
              <a:rPr lang="zh-TW" altLang="en-US" sz="4200" dirty="0">
                <a:latin typeface="EngTRESS A" panose="02000500000000000000" pitchFamily="2" charset="0"/>
                <a:ea typeface="+mj-ea"/>
                <a:cs typeface="+mj-cs"/>
              </a:rPr>
              <a:t> </a:t>
            </a:r>
            <a:r>
              <a:rPr lang="en-US" altLang="zh-TW" sz="4200" dirty="0">
                <a:latin typeface="EngTRESS A" panose="02000500000000000000" pitchFamily="2" charset="0"/>
                <a:ea typeface="+mj-ea"/>
                <a:cs typeface="+mj-cs"/>
              </a:rPr>
              <a:t>Saturdays</a:t>
            </a:r>
            <a:r>
              <a:rPr lang="zh-TW" altLang="en-US" sz="4200" dirty="0">
                <a:latin typeface="EngTRESS A" panose="02000500000000000000" pitchFamily="2" charset="0"/>
                <a:ea typeface="+mj-ea"/>
                <a:cs typeface="+mj-cs"/>
              </a:rPr>
              <a:t> </a:t>
            </a:r>
            <a:r>
              <a:rPr lang="en-US" altLang="zh-TW" sz="4200" dirty="0">
                <a:latin typeface="EngTRESS A" panose="02000500000000000000" pitchFamily="2" charset="0"/>
                <a:ea typeface="+mj-ea"/>
                <a:cs typeface="+mj-cs"/>
              </a:rPr>
              <a:t>and</a:t>
            </a:r>
            <a:r>
              <a:rPr lang="zh-TW" altLang="en-US" sz="4200" dirty="0">
                <a:latin typeface="EngTRESS A" panose="02000500000000000000" pitchFamily="2" charset="0"/>
                <a:ea typeface="+mj-ea"/>
                <a:cs typeface="+mj-cs"/>
              </a:rPr>
              <a:t> </a:t>
            </a:r>
            <a:r>
              <a:rPr lang="en-US" altLang="zh-TW" sz="4200" dirty="0">
                <a:latin typeface="EngTRESS A" panose="02000500000000000000" pitchFamily="2" charset="0"/>
                <a:ea typeface="+mj-ea"/>
                <a:cs typeface="+mj-cs"/>
              </a:rPr>
              <a:t>Sundays.</a:t>
            </a:r>
            <a:endParaRPr lang="zh-TW" altLang="en-US" sz="4200" dirty="0">
              <a:latin typeface="EngTRESS A" panose="02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791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3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4-1.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Job(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工作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)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17" y="23402"/>
            <a:ext cx="2370593" cy="1521131"/>
          </a:xfrm>
          <a:prstGeom prst="rect">
            <a:avLst/>
          </a:prstGeom>
        </p:spPr>
      </p:pic>
      <p:sp>
        <p:nvSpPr>
          <p:cNvPr id="15" name="標題 1"/>
          <p:cNvSpPr txBox="1">
            <a:spLocks/>
          </p:cNvSpPr>
          <p:nvPr/>
        </p:nvSpPr>
        <p:spPr>
          <a:xfrm>
            <a:off x="457660" y="3510136"/>
            <a:ext cx="16813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doctor</a:t>
            </a: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2811900" y="3487172"/>
            <a:ext cx="16813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nurse</a:t>
            </a: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5104514" y="3497163"/>
            <a:ext cx="16813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cook</a:t>
            </a: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7020155" y="3487172"/>
            <a:ext cx="21363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teacher</a:t>
            </a: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471347" y="5831456"/>
            <a:ext cx="16813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singer</a:t>
            </a: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2958349" y="5858526"/>
            <a:ext cx="17375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dirty="0">
                <a:latin typeface="EngTRESS A" panose="02000500000000000000" pitchFamily="2" charset="0"/>
              </a:rPr>
              <a:t>police</a:t>
            </a:r>
            <a:r>
              <a:rPr lang="zh-TW" altLang="en-US" sz="2800" dirty="0">
                <a:latin typeface="EngTRESS A" panose="02000500000000000000" pitchFamily="2" charset="0"/>
              </a:rPr>
              <a:t> </a:t>
            </a:r>
            <a:r>
              <a:rPr lang="en-US" altLang="zh-TW" sz="2800" dirty="0">
                <a:latin typeface="EngTRESS A" panose="02000500000000000000" pitchFamily="2" charset="0"/>
              </a:rPr>
              <a:t>officer</a:t>
            </a: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7247678" y="5810985"/>
            <a:ext cx="16813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dirty="0">
                <a:latin typeface="EngTRESS A" panose="02000500000000000000" pitchFamily="2" charset="0"/>
              </a:rPr>
              <a:t>basketball</a:t>
            </a:r>
            <a:r>
              <a:rPr lang="zh-TW" altLang="en-US" sz="2800" dirty="0">
                <a:latin typeface="EngTRESS A" panose="02000500000000000000" pitchFamily="2" charset="0"/>
              </a:rPr>
              <a:t> </a:t>
            </a:r>
            <a:endParaRPr lang="en-US" altLang="zh-TW" sz="2800" dirty="0">
              <a:latin typeface="EngTRESS A" panose="02000500000000000000" pitchFamily="2" charset="0"/>
            </a:endParaRPr>
          </a:p>
          <a:p>
            <a:pPr algn="l"/>
            <a:r>
              <a:rPr lang="en-US" altLang="zh-TW" sz="2800" dirty="0" smtClean="0">
                <a:latin typeface="EngTRESS A" panose="02000500000000000000" pitchFamily="2" charset="0"/>
              </a:rPr>
              <a:t>   player</a:t>
            </a:r>
            <a:endParaRPr lang="en-US" altLang="zh-TW" sz="2800" dirty="0">
              <a:latin typeface="EngTRESS A" panose="02000500000000000000" pitchFamily="2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7" y="2412846"/>
            <a:ext cx="1328921" cy="14072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4" t="400" r="-908" b="4241"/>
          <a:stretch/>
        </p:blipFill>
        <p:spPr>
          <a:xfrm>
            <a:off x="2884790" y="2157427"/>
            <a:ext cx="1328920" cy="169646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98" y="2475100"/>
            <a:ext cx="2068181" cy="1378787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25" y="2464145"/>
            <a:ext cx="2040382" cy="1360254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00" y="4467470"/>
            <a:ext cx="2008289" cy="1506217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1"/>
          <a:stretch/>
        </p:blipFill>
        <p:spPr>
          <a:xfrm>
            <a:off x="2846162" y="4446591"/>
            <a:ext cx="1369165" cy="1628325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1"/>
          <a:stretch/>
        </p:blipFill>
        <p:spPr>
          <a:xfrm>
            <a:off x="320750" y="4469313"/>
            <a:ext cx="1891084" cy="1619250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56" y="4631238"/>
            <a:ext cx="1950720" cy="1295400"/>
          </a:xfrm>
          <a:prstGeom prst="rect">
            <a:avLst/>
          </a:prstGeom>
        </p:spPr>
      </p:pic>
      <p:sp>
        <p:nvSpPr>
          <p:cNvPr id="29" name="標題 1"/>
          <p:cNvSpPr txBox="1">
            <a:spLocks/>
          </p:cNvSpPr>
          <p:nvPr/>
        </p:nvSpPr>
        <p:spPr>
          <a:xfrm>
            <a:off x="4907129" y="5610470"/>
            <a:ext cx="2217498" cy="1177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dirty="0">
                <a:latin typeface="EngTRESS A" panose="02000500000000000000" pitchFamily="2" charset="0"/>
              </a:rPr>
              <a:t>hair</a:t>
            </a:r>
            <a:r>
              <a:rPr lang="zh-TW" altLang="en-US" sz="2800" dirty="0">
                <a:latin typeface="EngTRESS A" panose="02000500000000000000" pitchFamily="2" charset="0"/>
              </a:rPr>
              <a:t> </a:t>
            </a:r>
            <a:r>
              <a:rPr lang="en-US" altLang="zh-TW" sz="2800" dirty="0">
                <a:latin typeface="EngTRESS A" panose="02000500000000000000" pitchFamily="2" charset="0"/>
              </a:rPr>
              <a:t>dresser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501500" y="1179297"/>
            <a:ext cx="9252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4000" dirty="0">
                <a:latin typeface="EngTRESS A" panose="02000500000000000000" pitchFamily="2" charset="0"/>
              </a:rPr>
              <a:t>In the future, I want to be </a:t>
            </a:r>
            <a:r>
              <a:rPr lang="en-US" altLang="zh-TW" sz="4000" dirty="0" smtClean="0">
                <a:latin typeface="EngTRESS A" panose="02000500000000000000" pitchFamily="2" charset="0"/>
              </a:rPr>
              <a:t>a/an ___________.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0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  <p:bldP spid="22" grpId="0"/>
      <p:bldP spid="29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e00e4b11b27c085071b7f27b36319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608"/>
            <a:ext cx="8856983" cy="68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雙波浪 1">
            <a:extLst>
              <a:ext uri="{FF2B5EF4-FFF2-40B4-BE49-F238E27FC236}">
                <a16:creationId xmlns="" xmlns:a16="http://schemas.microsoft.com/office/drawing/2014/main" id="{4AD17209-1828-494F-B890-F3D822BF2D57}"/>
              </a:ext>
            </a:extLst>
          </p:cNvPr>
          <p:cNvSpPr/>
          <p:nvPr/>
        </p:nvSpPr>
        <p:spPr>
          <a:xfrm>
            <a:off x="-78201" y="908720"/>
            <a:ext cx="9144000" cy="6196395"/>
          </a:xfrm>
          <a:prstGeom prst="doubleWave">
            <a:avLst>
              <a:gd name="adj1" fmla="val 6250"/>
              <a:gd name="adj2" fmla="val 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115616" y="168905"/>
            <a:ext cx="72008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六年級英語自我介紹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000" b="1" dirty="0">
                <a:latin typeface="Arial Rounded MT Bold" panose="020F0704030504030204" pitchFamily="34" charset="0"/>
                <a:ea typeface="標楷體" panose="03000509000000000000" pitchFamily="65" charset="-120"/>
              </a:rPr>
              <a:t>Self-Introduction</a:t>
            </a:r>
            <a:endParaRPr lang="zh-TW" altLang="en-US" sz="4000" b="1" dirty="0">
              <a:latin typeface="Arial Rounded MT Bold" panose="020F07040305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63688" y="1972840"/>
            <a:ext cx="6980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休業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式前，完成英語自我介紹內容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774752" y="2636912"/>
            <a:ext cx="6862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寒假期間，每天念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稿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練習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774752" y="3351446"/>
            <a:ext cx="6009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1/26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開始背稿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779341" y="4030295"/>
            <a:ext cx="6009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2/11 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開學後驗收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779341" y="4725144"/>
            <a:ext cx="6964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3/1(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)~3/8(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進行英語自我</a:t>
            </a:r>
            <a:endParaRPr lang="en-US" altLang="zh-TW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介紹認證活動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49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41055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4-2.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Ending(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結尾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)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20" y="190410"/>
            <a:ext cx="1980788" cy="15588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5" y="2780928"/>
            <a:ext cx="2355722" cy="353712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068960"/>
            <a:ext cx="2092512" cy="281094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14996"/>
          <a:stretch/>
        </p:blipFill>
        <p:spPr>
          <a:xfrm>
            <a:off x="5800416" y="2204864"/>
            <a:ext cx="2771740" cy="3839213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2051720" y="15291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Thank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you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very much.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5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57400" y="26897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Let’s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Practice!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755576" y="1355913"/>
            <a:ext cx="9001000" cy="2545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4-1.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In the future, I want to be</a:t>
            </a:r>
            <a:r>
              <a:rPr lang="zh-TW" altLang="en-US" dirty="0">
                <a:latin typeface="EngTRESS A" panose="02000500000000000000" pitchFamily="2" charset="0"/>
              </a:rPr>
              <a:t>    </a:t>
            </a:r>
            <a:endParaRPr lang="en-US" altLang="zh-TW" dirty="0">
              <a:latin typeface="EngTRESS A" panose="02000500000000000000" pitchFamily="2" charset="0"/>
            </a:endParaRPr>
          </a:p>
          <a:p>
            <a:pPr algn="l"/>
            <a:r>
              <a:rPr lang="en-US" altLang="zh-TW" dirty="0">
                <a:latin typeface="EngTRESS A" panose="02000500000000000000" pitchFamily="2" charset="0"/>
              </a:rPr>
              <a:t>        a/an </a:t>
            </a:r>
            <a:r>
              <a:rPr lang="zh-TW" altLang="en-US" u="sng" dirty="0">
                <a:latin typeface="EngTRESS A" panose="02000500000000000000" pitchFamily="2" charset="0"/>
              </a:rPr>
              <a:t>         </a:t>
            </a:r>
            <a:r>
              <a:rPr lang="en-US" altLang="zh-TW" dirty="0" smtClean="0">
                <a:latin typeface="EngTRESS A" panose="02000500000000000000" pitchFamily="2" charset="0"/>
              </a:rPr>
              <a:t>.</a:t>
            </a:r>
            <a:r>
              <a:rPr lang="zh-TW" altLang="en-US" dirty="0" smtClean="0">
                <a:latin typeface="EngTRESS A" panose="02000500000000000000" pitchFamily="2" charset="0"/>
              </a:rPr>
              <a:t> 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753111" y="36450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4-2.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Thank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you very much.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8089"/>
            <a:ext cx="1231799" cy="10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t="2325" r="2704" b="2325"/>
          <a:stretch/>
        </p:blipFill>
        <p:spPr>
          <a:xfrm>
            <a:off x="97879" y="118827"/>
            <a:ext cx="8928992" cy="67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99C65180-1D08-304B-9399-D6143603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692696"/>
            <a:ext cx="396044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dirty="0">
                <a:solidFill>
                  <a:srgbClr val="FF0000"/>
                </a:solidFill>
                <a:latin typeface="EngTRESS A" panose="02000500000000000000" pitchFamily="2" charset="0"/>
              </a:rPr>
              <a:t>The end. </a:t>
            </a:r>
            <a:r>
              <a:rPr lang="en-US" altLang="zh-TW" sz="5400" dirty="0">
                <a:solidFill>
                  <a:srgbClr val="FF0000"/>
                </a:solidFill>
                <a:latin typeface="EngTRESS A" panose="02000500000000000000" pitchFamily="2" charset="0"/>
                <a:sym typeface="Wingdings" pitchFamily="2" charset="2"/>
              </a:rPr>
              <a:t></a:t>
            </a:r>
            <a:endParaRPr lang="zh-TW" altLang="en-US" sz="54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88840"/>
            <a:ext cx="41764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75557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5400" dirty="0">
                <a:solidFill>
                  <a:srgbClr val="FF0000"/>
                </a:solidFill>
                <a:latin typeface="EngTRESS A" panose="02000500000000000000" pitchFamily="2" charset="0"/>
              </a:rPr>
              <a:t>Time</a:t>
            </a:r>
            <a:r>
              <a:rPr lang="zh-TW" altLang="en-US" sz="54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5400" dirty="0">
                <a:solidFill>
                  <a:srgbClr val="FF0000"/>
                </a:solidFill>
                <a:latin typeface="EngTRESS A" panose="02000500000000000000" pitchFamily="2" charset="0"/>
              </a:rPr>
              <a:t>to</a:t>
            </a:r>
            <a:r>
              <a:rPr lang="zh-TW" altLang="en-US" sz="54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5400" dirty="0">
                <a:solidFill>
                  <a:srgbClr val="FF0000"/>
                </a:solidFill>
                <a:latin typeface="EngTRESS A" panose="02000500000000000000" pitchFamily="2" charset="0"/>
              </a:rPr>
              <a:t>introduce</a:t>
            </a:r>
            <a:r>
              <a:rPr lang="zh-TW" altLang="en-US" sz="54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5400" dirty="0">
                <a:solidFill>
                  <a:srgbClr val="FF0000"/>
                </a:solidFill>
                <a:latin typeface="EngTRESS A" panose="02000500000000000000" pitchFamily="2" charset="0"/>
              </a:rPr>
              <a:t>yourself.</a:t>
            </a:r>
            <a:endParaRPr lang="zh-TW" altLang="en-US" sz="54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5558696" cy="3528392"/>
          </a:xfrm>
        </p:spPr>
      </p:pic>
    </p:spTree>
    <p:extLst>
      <p:ext uri="{BB962C8B-B14F-4D97-AF65-F5344CB8AC3E}">
        <p14:creationId xmlns:p14="http://schemas.microsoft.com/office/powerpoint/2010/main" val="13940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1424" y="37282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1-1.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Greeting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打招呼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)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535" b="18946"/>
          <a:stretch/>
        </p:blipFill>
        <p:spPr>
          <a:xfrm>
            <a:off x="5652120" y="207498"/>
            <a:ext cx="3250822" cy="147365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347864" y="19668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Good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morning.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(</a:t>
            </a:r>
            <a:r>
              <a:rPr lang="zh-TW" altLang="en-US" dirty="0">
                <a:latin typeface="EngTRESS A" panose="02000500000000000000" pitchFamily="2" charset="0"/>
              </a:rPr>
              <a:t>早安</a:t>
            </a:r>
            <a:r>
              <a:rPr lang="en-US" altLang="zh-TW" dirty="0">
                <a:latin typeface="EngTRESS A" panose="02000500000000000000" pitchFamily="2" charset="0"/>
              </a:rPr>
              <a:t>)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3353973" y="37780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Good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afternoon.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(</a:t>
            </a:r>
            <a:r>
              <a:rPr lang="zh-TW" altLang="en-US" dirty="0">
                <a:latin typeface="EngTRESS A" panose="02000500000000000000" pitchFamily="2" charset="0"/>
              </a:rPr>
              <a:t>午安</a:t>
            </a:r>
            <a:r>
              <a:rPr lang="en-US" altLang="zh-TW" dirty="0">
                <a:latin typeface="EngTRESS A" panose="02000500000000000000" pitchFamily="2" charset="0"/>
              </a:rPr>
              <a:t>)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491880" y="5480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Good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night.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(</a:t>
            </a:r>
            <a:r>
              <a:rPr lang="zh-TW" altLang="en-US" dirty="0">
                <a:latin typeface="EngTRESS A" panose="02000500000000000000" pitchFamily="2" charset="0"/>
              </a:rPr>
              <a:t>晚安</a:t>
            </a:r>
            <a:r>
              <a:rPr lang="en-US" altLang="zh-TW" dirty="0">
                <a:latin typeface="EngTRESS A" panose="02000500000000000000" pitchFamily="2" charset="0"/>
              </a:rPr>
              <a:t>)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66482"/>
            <a:ext cx="2376264" cy="158561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5" y="1681148"/>
            <a:ext cx="1790959" cy="179095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4" y="5246473"/>
            <a:ext cx="2355309" cy="161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1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1-2.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Name(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姓名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)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907704" y="19668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My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name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is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zh-TW" altLang="en-US" u="sng" dirty="0">
                <a:latin typeface="EngTRESS A" panose="02000500000000000000" pitchFamily="2" charset="0"/>
              </a:rPr>
              <a:t>             </a:t>
            </a:r>
            <a:r>
              <a:rPr lang="en-US" altLang="zh-TW" dirty="0">
                <a:latin typeface="EngTRESS A" panose="02000500000000000000" pitchFamily="2" charset="0"/>
              </a:rPr>
              <a:t>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238706"/>
            <a:ext cx="2653141" cy="172819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09898"/>
            <a:ext cx="6511585" cy="33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1146" y="3132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1-3.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Age(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年紀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)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475656" y="17665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I’m</a:t>
            </a:r>
            <a:r>
              <a:rPr lang="zh-TW" altLang="en-US" dirty="0">
                <a:latin typeface="EngTRESS A" panose="02000500000000000000" pitchFamily="2" charset="0"/>
              </a:rPr>
              <a:t>  </a:t>
            </a:r>
            <a:r>
              <a:rPr lang="zh-TW" altLang="en-US" u="sng" dirty="0">
                <a:latin typeface="EngTRESS A" panose="02000500000000000000" pitchFamily="2" charset="0"/>
              </a:rPr>
              <a:t>             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years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old.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97" y="351973"/>
            <a:ext cx="3819525" cy="13144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19615"/>
            <a:ext cx="2830841" cy="272695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34" y="3127713"/>
            <a:ext cx="2787070" cy="273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46593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1-4.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Nationality(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國籍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)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763688" y="1772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I’m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from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zh-TW" altLang="en-US" u="sng" dirty="0">
                <a:latin typeface="EngTRESS A" panose="02000500000000000000" pitchFamily="2" charset="0"/>
              </a:rPr>
              <a:t>             </a:t>
            </a:r>
            <a:r>
              <a:rPr lang="en-US" altLang="zh-TW" dirty="0">
                <a:latin typeface="EngTRESS A" panose="02000500000000000000" pitchFamily="2" charset="0"/>
              </a:rPr>
              <a:t>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6" t="11480" r="32801" b="19495"/>
          <a:stretch/>
        </p:blipFill>
        <p:spPr>
          <a:xfrm>
            <a:off x="6300192" y="260648"/>
            <a:ext cx="2448272" cy="302433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98" y="3107058"/>
            <a:ext cx="4978431" cy="35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57400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Let’s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Practice!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914400" y="12733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1-1.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Good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zh-TW" altLang="en-US" u="sng" dirty="0">
                <a:latin typeface="EngTRESS A" panose="02000500000000000000" pitchFamily="2" charset="0"/>
              </a:rPr>
              <a:t>             </a:t>
            </a:r>
            <a:r>
              <a:rPr lang="en-US" altLang="zh-TW" dirty="0">
                <a:latin typeface="EngTRESS A" panose="02000500000000000000" pitchFamily="2" charset="0"/>
              </a:rPr>
              <a:t>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950021" y="24163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1-2.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My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name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is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zh-TW" altLang="en-US" u="sng" dirty="0">
                <a:latin typeface="EngTRESS A" panose="02000500000000000000" pitchFamily="2" charset="0"/>
              </a:rPr>
              <a:t>             </a:t>
            </a:r>
            <a:r>
              <a:rPr lang="en-US" altLang="zh-TW" dirty="0">
                <a:latin typeface="EngTRESS A" panose="02000500000000000000" pitchFamily="2" charset="0"/>
              </a:rPr>
              <a:t>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950021" y="354422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1-3.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I’m</a:t>
            </a:r>
            <a:r>
              <a:rPr lang="zh-TW" altLang="en-US" dirty="0">
                <a:latin typeface="EngTRESS A" panose="02000500000000000000" pitchFamily="2" charset="0"/>
              </a:rPr>
              <a:t>  </a:t>
            </a:r>
            <a:r>
              <a:rPr lang="zh-TW" altLang="en-US" u="sng" dirty="0">
                <a:latin typeface="EngTRESS A" panose="02000500000000000000" pitchFamily="2" charset="0"/>
              </a:rPr>
              <a:t>             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years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old.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2068"/>
            <a:ext cx="2633435" cy="2304256"/>
          </a:xfrm>
          <a:prstGeom prst="rect">
            <a:avLst/>
          </a:prstGeom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950021" y="47343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1-4.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I’m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from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zh-TW" altLang="en-US" u="sng" dirty="0">
                <a:latin typeface="EngTRESS A" panose="02000500000000000000" pitchFamily="2" charset="0"/>
              </a:rPr>
              <a:t>             </a:t>
            </a:r>
            <a:r>
              <a:rPr lang="en-US" altLang="zh-TW" dirty="0">
                <a:latin typeface="EngTRESS A" panose="02000500000000000000" pitchFamily="2" charset="0"/>
              </a:rPr>
              <a:t>.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131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02321" y="30368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2-1.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Transportation(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交通工具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)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67544" y="139041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latin typeface="EngTRESS A" panose="02000500000000000000" pitchFamily="2" charset="0"/>
              </a:rPr>
              <a:t>I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go to school </a:t>
            </a:r>
            <a:r>
              <a:rPr lang="en-US" altLang="zh-TW" dirty="0" smtClean="0">
                <a:latin typeface="EngTRESS A" panose="02000500000000000000" pitchFamily="2" charset="0"/>
              </a:rPr>
              <a:t>____________</a:t>
            </a:r>
            <a:r>
              <a:rPr lang="en-US" altLang="zh-TW" dirty="0">
                <a:latin typeface="EngTRESS A" panose="02000500000000000000" pitchFamily="2" charset="0"/>
              </a:rPr>
              <a:t>__</a:t>
            </a:r>
            <a:r>
              <a:rPr lang="en-US" altLang="zh-TW" dirty="0" smtClean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every day.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4932040" y="2420888"/>
            <a:ext cx="0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標題 1">
            <a:extLst>
              <a:ext uri="{FF2B5EF4-FFF2-40B4-BE49-F238E27FC236}">
                <a16:creationId xmlns:a16="http://schemas.microsoft.com/office/drawing/2014/main" xmlns="" id="{29842833-DDB6-AC4B-AE81-C249D60484C1}"/>
              </a:ext>
            </a:extLst>
          </p:cNvPr>
          <p:cNvSpPr txBox="1">
            <a:spLocks/>
          </p:cNvSpPr>
          <p:nvPr/>
        </p:nvSpPr>
        <p:spPr>
          <a:xfrm>
            <a:off x="6601212" y="4135490"/>
            <a:ext cx="2736301" cy="1186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>
                <a:solidFill>
                  <a:srgbClr val="00B0F0"/>
                </a:solidFill>
                <a:latin typeface="EngTRESS A" panose="02000500000000000000" pitchFamily="2" charset="0"/>
              </a:rPr>
              <a:t>on</a:t>
            </a:r>
            <a:r>
              <a:rPr lang="en-US" altLang="zh-TW" dirty="0">
                <a:latin typeface="EngTRESS A" panose="02000500000000000000" pitchFamily="2" charset="0"/>
              </a:rPr>
              <a:t> foot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CA68DF3F-2F02-8C42-B400-6F346982E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927" y="2898660"/>
            <a:ext cx="2208374" cy="1465904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34E46033-7B68-5641-B838-9567A494D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638735"/>
            <a:ext cx="3785540" cy="1957834"/>
          </a:xfrm>
          <a:prstGeom prst="rect">
            <a:avLst/>
          </a:prstGeom>
        </p:spPr>
      </p:pic>
      <p:sp>
        <p:nvSpPr>
          <p:cNvPr id="20" name="標題 1">
            <a:extLst>
              <a:ext uri="{FF2B5EF4-FFF2-40B4-BE49-F238E27FC236}">
                <a16:creationId xmlns:a16="http://schemas.microsoft.com/office/drawing/2014/main" xmlns="" id="{CD5C64D9-5FA1-094F-A061-FA1EE9CE55DF}"/>
              </a:ext>
            </a:extLst>
          </p:cNvPr>
          <p:cNvSpPr txBox="1">
            <a:spLocks/>
          </p:cNvSpPr>
          <p:nvPr/>
        </p:nvSpPr>
        <p:spPr>
          <a:xfrm>
            <a:off x="1403648" y="4263465"/>
            <a:ext cx="1944216" cy="1186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 smtClean="0">
                <a:solidFill>
                  <a:srgbClr val="00B0F0"/>
                </a:solidFill>
                <a:latin typeface="EngTRESS A" panose="02000500000000000000" pitchFamily="2" charset="0"/>
              </a:rPr>
              <a:t>by</a:t>
            </a:r>
            <a:r>
              <a:rPr lang="en-US" altLang="zh-TW" dirty="0" smtClean="0">
                <a:latin typeface="EngTRESS A" panose="02000500000000000000" pitchFamily="2" charset="0"/>
              </a:rPr>
              <a:t> car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4F0248DE-CA16-674F-81E9-503290793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17066" y="3246014"/>
            <a:ext cx="2029947" cy="1815353"/>
          </a:xfrm>
          <a:prstGeom prst="rect">
            <a:avLst/>
          </a:prstGeom>
        </p:spPr>
      </p:pic>
      <p:sp>
        <p:nvSpPr>
          <p:cNvPr id="21" name="標題 1">
            <a:extLst>
              <a:ext uri="{FF2B5EF4-FFF2-40B4-BE49-F238E27FC236}">
                <a16:creationId xmlns:a16="http://schemas.microsoft.com/office/drawing/2014/main" xmlns="" id="{916ECD58-F31D-284E-8979-8AF01611A23B}"/>
              </a:ext>
            </a:extLst>
          </p:cNvPr>
          <p:cNvSpPr txBox="1">
            <a:spLocks/>
          </p:cNvSpPr>
          <p:nvPr/>
        </p:nvSpPr>
        <p:spPr>
          <a:xfrm>
            <a:off x="3851920" y="4753165"/>
            <a:ext cx="2749292" cy="1186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 smtClean="0">
                <a:solidFill>
                  <a:srgbClr val="00B0F0"/>
                </a:solidFill>
                <a:latin typeface="EngTRESS A" panose="02000500000000000000" pitchFamily="2" charset="0"/>
              </a:rPr>
              <a:t>by</a:t>
            </a:r>
            <a:r>
              <a:rPr lang="en-US" altLang="zh-TW" dirty="0" smtClean="0">
                <a:latin typeface="EngTRESS A" panose="02000500000000000000" pitchFamily="2" charset="0"/>
              </a:rPr>
              <a:t> scooter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7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464</Words>
  <Application>Microsoft Office PowerPoint</Application>
  <PresentationFormat>如螢幕大小 (4:3)</PresentationFormat>
  <Paragraphs>117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4" baseType="lpstr">
      <vt:lpstr>Adobe 繁黑體 Std B</vt:lpstr>
      <vt:lpstr>新細明體</vt:lpstr>
      <vt:lpstr>標楷體</vt:lpstr>
      <vt:lpstr>Arial</vt:lpstr>
      <vt:lpstr>Arial Rounded MT Bold</vt:lpstr>
      <vt:lpstr>Calibri</vt:lpstr>
      <vt:lpstr>Calibri Light</vt:lpstr>
      <vt:lpstr>Constantia</vt:lpstr>
      <vt:lpstr>EngTRESS A</vt:lpstr>
      <vt:lpstr>Wingdings</vt:lpstr>
      <vt:lpstr>Office 佈景主題</vt:lpstr>
      <vt:lpstr>PowerPoint 簡報</vt:lpstr>
      <vt:lpstr>PowerPoint 簡報</vt:lpstr>
      <vt:lpstr>PowerPoint 簡報</vt:lpstr>
      <vt:lpstr>1-1. Greeting (打招呼)</vt:lpstr>
      <vt:lpstr>1-2. Name(姓名)</vt:lpstr>
      <vt:lpstr>1-3. Age(年紀)</vt:lpstr>
      <vt:lpstr>1-4. Nationality(國籍)</vt:lpstr>
      <vt:lpstr>Let’s Practice!</vt:lpstr>
      <vt:lpstr>2-1. Transportation(交通工具)</vt:lpstr>
      <vt:lpstr>2-2. Specialty(專長)</vt:lpstr>
      <vt:lpstr>2-3. Friend(朋友)</vt:lpstr>
      <vt:lpstr>2-4. Friend(朋友)</vt:lpstr>
      <vt:lpstr>Let’s Practice!</vt:lpstr>
      <vt:lpstr>3-1.  Homework Time (作業時間)</vt:lpstr>
      <vt:lpstr>3-2. Hobby(興趣)</vt:lpstr>
      <vt:lpstr>3-3. Countries(國家)</vt:lpstr>
      <vt:lpstr>3-4. Things I Like(喜歡的事物)</vt:lpstr>
      <vt:lpstr>Let’s Practice!</vt:lpstr>
      <vt:lpstr>4-1. Job(工作)</vt:lpstr>
      <vt:lpstr>4-2. Ending(結尾)</vt:lpstr>
      <vt:lpstr>Let’s Practice!</vt:lpstr>
      <vt:lpstr>PowerPoint 簡報</vt:lpstr>
      <vt:lpstr>The end.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91</cp:revision>
  <dcterms:created xsi:type="dcterms:W3CDTF">2015-11-13T01:08:08Z</dcterms:created>
  <dcterms:modified xsi:type="dcterms:W3CDTF">2022-01-11T09:54:25Z</dcterms:modified>
</cp:coreProperties>
</file>