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9" r:id="rId1"/>
  </p:sldMasterIdLst>
  <p:notesMasterIdLst>
    <p:notesMasterId r:id="rId24"/>
  </p:notesMasterIdLst>
  <p:handoutMasterIdLst>
    <p:handoutMasterId r:id="rId25"/>
  </p:handoutMasterIdLst>
  <p:sldIdLst>
    <p:sldId id="294" r:id="rId2"/>
    <p:sldId id="311" r:id="rId3"/>
    <p:sldId id="313" r:id="rId4"/>
    <p:sldId id="315" r:id="rId5"/>
    <p:sldId id="324" r:id="rId6"/>
    <p:sldId id="323" r:id="rId7"/>
    <p:sldId id="322" r:id="rId8"/>
    <p:sldId id="292" r:id="rId9"/>
    <p:sldId id="325" r:id="rId10"/>
    <p:sldId id="326" r:id="rId11"/>
    <p:sldId id="327" r:id="rId12"/>
    <p:sldId id="328" r:id="rId13"/>
    <p:sldId id="329" r:id="rId14"/>
    <p:sldId id="330" r:id="rId15"/>
    <p:sldId id="298" r:id="rId16"/>
    <p:sldId id="319" r:id="rId17"/>
    <p:sldId id="320" r:id="rId18"/>
    <p:sldId id="293" r:id="rId19"/>
    <p:sldId id="301" r:id="rId20"/>
    <p:sldId id="317" r:id="rId21"/>
    <p:sldId id="300" r:id="rId22"/>
    <p:sldId id="296" r:id="rId23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99"/>
    <a:srgbClr val="5F5F5F"/>
    <a:srgbClr val="FFFF99"/>
    <a:srgbClr val="FFCC99"/>
    <a:srgbClr val="CC9900"/>
    <a:srgbClr val="CCCC00"/>
    <a:srgbClr val="66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0" autoAdjust="0"/>
    <p:restoredTop sz="94670" autoAdjust="0"/>
  </p:normalViewPr>
  <p:slideViewPr>
    <p:cSldViewPr>
      <p:cViewPr varScale="1">
        <p:scale>
          <a:sx n="87" d="100"/>
          <a:sy n="87" d="100"/>
        </p:scale>
        <p:origin x="122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7F373-42EC-4773-962C-62B11D24FB7D}" type="datetimeFigureOut">
              <a:rPr lang="zh-TW" altLang="en-US" smtClean="0"/>
              <a:t>2022/9/12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D314A-7EE2-4131-B3DE-AC85F6358F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819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57FA6C8F-F8C4-446A-95F4-55500E57CC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1972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392D659A-C541-497B-8F67-C5D180854E7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02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7A3F6317-FBBB-4D2F-8569-33D16FC1081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461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7A3F6317-FBBB-4D2F-8569-33D16FC1081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3451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A3F6317-FBBB-4D2F-8569-33D16FC1081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839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A3F6317-FBBB-4D2F-8569-33D16FC1081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1626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A3F6317-FBBB-4D2F-8569-33D16FC1081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9301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E6D2E-FA39-42A1-BBA1-D4B855E4D9D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7526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E0FC8-BBFC-4995-A6A1-797E84D07FC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785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E09D3-A8F4-4BBB-A52E-57275FE0C65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789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7A3F6317-FBBB-4D2F-8569-33D16FC1081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733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DC20853-45A8-451E-8F1D-C61FAB4D5CF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936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9628D82-222E-4A13-88A3-374893A391E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106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EEB24-863E-4690-8715-07814CA5725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05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A5A1A-71CB-4238-B504-B375B40A3B9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490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7FDEF-5B19-4BD2-A4B7-5389DD61E4A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957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921D2D8-89B5-4269-ABCC-2AED91BAC0F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096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7A3F6317-FBBB-4D2F-8569-33D16FC1081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977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  <p:sldLayoutId id="2147484313" r:id="rId14"/>
    <p:sldLayoutId id="2147484314" r:id="rId15"/>
    <p:sldLayoutId id="21474843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hyperlink" Target="http://nga.moe.edu.tw/201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ga.moe.edu.tw/201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7"/>
          <p:cNvSpPr/>
          <p:nvPr/>
        </p:nvSpPr>
        <p:spPr bwMode="auto">
          <a:xfrm rot="21408543">
            <a:off x="1268657" y="6308173"/>
            <a:ext cx="7735529" cy="539750"/>
          </a:xfrm>
          <a:custGeom>
            <a:avLst/>
            <a:gdLst>
              <a:gd name="connsiteX0" fmla="*/ 0 w 9162107"/>
              <a:gd name="connsiteY0" fmla="*/ 277347 h 539898"/>
              <a:gd name="connsiteX1" fmla="*/ 1747319 w 9162107"/>
              <a:gd name="connsiteY1" fmla="*/ 5743 h 539898"/>
              <a:gd name="connsiteX2" fmla="*/ 3720974 w 9162107"/>
              <a:gd name="connsiteY2" fmla="*/ 503684 h 539898"/>
              <a:gd name="connsiteX3" fmla="*/ 7586804 w 9162107"/>
              <a:gd name="connsiteY3" fmla="*/ 168705 h 539898"/>
              <a:gd name="connsiteX4" fmla="*/ 9162107 w 9162107"/>
              <a:gd name="connsiteY4" fmla="*/ 539898 h 5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107" h="539898">
                <a:moveTo>
                  <a:pt x="0" y="277347"/>
                </a:moveTo>
                <a:cubicBezTo>
                  <a:pt x="563578" y="122683"/>
                  <a:pt x="1127157" y="-31980"/>
                  <a:pt x="1747319" y="5743"/>
                </a:cubicBezTo>
                <a:cubicBezTo>
                  <a:pt x="2367481" y="43466"/>
                  <a:pt x="2747727" y="476524"/>
                  <a:pt x="3720974" y="503684"/>
                </a:cubicBezTo>
                <a:cubicBezTo>
                  <a:pt x="4694221" y="530844"/>
                  <a:pt x="6679949" y="162669"/>
                  <a:pt x="7586804" y="168705"/>
                </a:cubicBezTo>
                <a:cubicBezTo>
                  <a:pt x="8493659" y="174741"/>
                  <a:pt x="8827883" y="357319"/>
                  <a:pt x="9162107" y="539898"/>
                </a:cubicBezTo>
              </a:path>
            </a:pathLst>
          </a:custGeom>
          <a:noFill/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11" name="Picture 2" descr="D:\花纹\儿童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93682">
            <a:off x="6291380" y="5767760"/>
            <a:ext cx="2339222" cy="8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8"/>
          <p:cNvSpPr/>
          <p:nvPr/>
        </p:nvSpPr>
        <p:spPr bwMode="auto">
          <a:xfrm>
            <a:off x="2195736" y="6237312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" name="椭圆 8"/>
          <p:cNvSpPr/>
          <p:nvPr/>
        </p:nvSpPr>
        <p:spPr bwMode="auto">
          <a:xfrm>
            <a:off x="2771801" y="6453336"/>
            <a:ext cx="216024" cy="2020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1" name="椭圆 8"/>
          <p:cNvSpPr/>
          <p:nvPr/>
        </p:nvSpPr>
        <p:spPr bwMode="auto">
          <a:xfrm>
            <a:off x="4644008" y="652534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2" name="椭圆 8"/>
          <p:cNvSpPr/>
          <p:nvPr/>
        </p:nvSpPr>
        <p:spPr bwMode="auto">
          <a:xfrm>
            <a:off x="4860032" y="6381328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" name="椭圆 8"/>
          <p:cNvSpPr/>
          <p:nvPr/>
        </p:nvSpPr>
        <p:spPr bwMode="auto">
          <a:xfrm>
            <a:off x="3131840" y="6309320"/>
            <a:ext cx="216023" cy="2740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" name="椭圆 11"/>
          <p:cNvSpPr/>
          <p:nvPr/>
        </p:nvSpPr>
        <p:spPr bwMode="auto">
          <a:xfrm>
            <a:off x="4499992" y="6597352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5" name="椭圆 11"/>
          <p:cNvSpPr/>
          <p:nvPr/>
        </p:nvSpPr>
        <p:spPr bwMode="auto">
          <a:xfrm>
            <a:off x="7236296" y="6165304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354650" y="387401"/>
            <a:ext cx="7789350" cy="1010797"/>
            <a:chOff x="1400671" y="343329"/>
            <a:chExt cx="7789350" cy="1010797"/>
          </a:xfrm>
        </p:grpSpPr>
        <p:sp>
          <p:nvSpPr>
            <p:cNvPr id="51" name="Line 10"/>
            <p:cNvSpPr>
              <a:spLocks noChangeShapeType="1"/>
            </p:cNvSpPr>
            <p:nvPr/>
          </p:nvSpPr>
          <p:spPr bwMode="auto">
            <a:xfrm>
              <a:off x="2555776" y="908720"/>
              <a:ext cx="6634245" cy="640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6234059" y="407975"/>
              <a:ext cx="27275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800" b="1" i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超研澤中圓" pitchFamily="49" charset="-120"/>
                </a:rPr>
                <a:t>教務處宣導事項</a:t>
              </a:r>
              <a:endParaRPr lang="zh-TW" altLang="en-US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charset="-120"/>
                <a:ea typeface="超研澤中圓" pitchFamily="49" charset="-120"/>
              </a:endParaRPr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6605752" y="984238"/>
              <a:ext cx="223153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en-US" b="1" dirty="0">
                <a:solidFill>
                  <a:srgbClr val="CA7800"/>
                </a:solidFill>
                <a:ea typeface="華康中黑體" pitchFamily="49" charset="-120"/>
              </a:endParaRP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1400671" y="728650"/>
              <a:ext cx="4059936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TW" altLang="en-US" sz="1600" b="1">
                <a:solidFill>
                  <a:srgbClr val="663300"/>
                </a:solidFill>
              </a:endParaRPr>
            </a:p>
          </p:txBody>
        </p:sp>
        <p:pic>
          <p:nvPicPr>
            <p:cNvPr id="55" name="Picture 12" descr="C:\Users\s\Desktop\schoolnam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343329"/>
              <a:ext cx="4393184" cy="82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內容版面配置區 2"/>
          <p:cNvSpPr txBox="1">
            <a:spLocks/>
          </p:cNvSpPr>
          <p:nvPr/>
        </p:nvSpPr>
        <p:spPr>
          <a:xfrm>
            <a:off x="441729" y="1453727"/>
            <a:ext cx="8229600" cy="720079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十二年基本國民教育宣導</a:t>
            </a:r>
            <a:endParaRPr kumimoji="0" lang="zh-TW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內容版面配置區 2"/>
          <p:cNvSpPr txBox="1">
            <a:spLocks/>
          </p:cNvSpPr>
          <p:nvPr/>
        </p:nvSpPr>
        <p:spPr>
          <a:xfrm>
            <a:off x="672150" y="2076078"/>
            <a:ext cx="8471849" cy="4293408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</a:rPr>
              <a:t>一、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</a:rPr>
              <a:t>108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</a:rPr>
              <a:t>新課綱的特色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</a:rPr>
              <a:t>~</a:t>
            </a:r>
            <a:endParaRPr kumimoji="0"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2800" b="1" dirty="0" smtClean="0">
                <a:solidFill>
                  <a:srgbClr val="0070C0"/>
                </a:solidFill>
                <a:latin typeface="+mn-lt"/>
                <a:ea typeface="+mn-ea"/>
              </a:rPr>
              <a:t>三大</a:t>
            </a:r>
            <a:r>
              <a:rPr kumimoji="0" lang="zh-TW" altLang="en-US" sz="2800" b="1" dirty="0">
                <a:solidFill>
                  <a:srgbClr val="0070C0"/>
                </a:solidFill>
                <a:latin typeface="+mn-lt"/>
                <a:ea typeface="+mn-ea"/>
              </a:rPr>
              <a:t>理念：自發、互動、共好（合稱「自動好」</a:t>
            </a:r>
            <a:r>
              <a:rPr kumimoji="0" lang="zh-TW" altLang="en-US" sz="2800" b="1" dirty="0" smtClean="0">
                <a:solidFill>
                  <a:srgbClr val="0070C0"/>
                </a:solidFill>
                <a:latin typeface="+mn-lt"/>
                <a:ea typeface="+mn-ea"/>
              </a:rPr>
              <a:t>）</a:t>
            </a:r>
            <a:endParaRPr kumimoji="0" lang="zh-TW" altLang="en-US" sz="2800" b="1" dirty="0">
              <a:solidFill>
                <a:srgbClr val="0070C0"/>
              </a:solidFill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2800" b="1" dirty="0" smtClean="0">
                <a:solidFill>
                  <a:srgbClr val="0070C0"/>
                </a:solidFill>
                <a:latin typeface="+mn-lt"/>
                <a:ea typeface="+mn-ea"/>
              </a:rPr>
              <a:t>自發</a:t>
            </a:r>
            <a:r>
              <a:rPr kumimoji="0" lang="zh-TW" altLang="en-US" sz="2800" b="1" dirty="0">
                <a:solidFill>
                  <a:srgbClr val="0070C0"/>
                </a:solidFill>
                <a:latin typeface="+mn-lt"/>
                <a:ea typeface="+mn-ea"/>
              </a:rPr>
              <a:t>：培養孩子自主行動，擁有學習與創造的</a:t>
            </a:r>
            <a:r>
              <a:rPr kumimoji="0" lang="zh-TW" altLang="en-US" sz="2800" b="1" dirty="0" smtClean="0">
                <a:solidFill>
                  <a:srgbClr val="0070C0"/>
                </a:solidFill>
                <a:latin typeface="+mn-lt"/>
                <a:ea typeface="+mn-ea"/>
              </a:rPr>
              <a:t>熱情。</a:t>
            </a:r>
            <a:endParaRPr kumimoji="0" lang="zh-TW" altLang="en-US" sz="2800" b="1" dirty="0">
              <a:solidFill>
                <a:srgbClr val="0070C0"/>
              </a:solidFill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2800" b="1" dirty="0">
                <a:solidFill>
                  <a:srgbClr val="0070C0"/>
                </a:solidFill>
                <a:latin typeface="+mn-lt"/>
                <a:ea typeface="+mn-ea"/>
              </a:rPr>
              <a:t>互動：學習跟自己不一樣的人溝通合作，創造更多</a:t>
            </a:r>
            <a:r>
              <a:rPr kumimoji="0" lang="zh-TW" altLang="en-US" sz="2800" b="1" dirty="0" smtClean="0">
                <a:solidFill>
                  <a:srgbClr val="0070C0"/>
                </a:solidFill>
                <a:latin typeface="+mn-lt"/>
                <a:ea typeface="+mn-ea"/>
              </a:rPr>
              <a:t>可</a:t>
            </a:r>
            <a:endParaRPr kumimoji="0" lang="en-US" altLang="zh-TW" sz="2800" b="1" dirty="0" smtClean="0">
              <a:solidFill>
                <a:srgbClr val="0070C0"/>
              </a:solidFill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en-US" altLang="zh-TW" sz="2800" b="1" dirty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kumimoji="0" lang="en-US" altLang="zh-TW" sz="2800" b="1" dirty="0" smtClean="0">
                <a:solidFill>
                  <a:srgbClr val="0070C0"/>
                </a:solidFill>
                <a:latin typeface="+mn-lt"/>
                <a:ea typeface="+mn-ea"/>
              </a:rPr>
              <a:t>          </a:t>
            </a:r>
            <a:r>
              <a:rPr kumimoji="0" lang="zh-TW" altLang="en-US" sz="2800" b="1" dirty="0" smtClean="0">
                <a:solidFill>
                  <a:srgbClr val="0070C0"/>
                </a:solidFill>
                <a:latin typeface="+mn-lt"/>
                <a:ea typeface="+mn-ea"/>
              </a:rPr>
              <a:t>能。</a:t>
            </a:r>
            <a:endParaRPr kumimoji="0" lang="zh-TW" altLang="en-US" sz="2800" b="1" dirty="0">
              <a:solidFill>
                <a:srgbClr val="0070C0"/>
              </a:solidFill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2800" b="1" dirty="0">
                <a:solidFill>
                  <a:srgbClr val="0070C0"/>
                </a:solidFill>
                <a:latin typeface="+mn-lt"/>
                <a:ea typeface="+mn-ea"/>
              </a:rPr>
              <a:t>共好：關心身處的環境並樂於參與，促使社會往前</a:t>
            </a:r>
            <a:r>
              <a:rPr kumimoji="0" lang="zh-TW" altLang="en-US" sz="2800" b="1" dirty="0" smtClean="0">
                <a:solidFill>
                  <a:srgbClr val="0070C0"/>
                </a:solidFill>
                <a:latin typeface="+mn-lt"/>
                <a:ea typeface="+mn-ea"/>
              </a:rPr>
              <a:t>進</a:t>
            </a:r>
            <a:endParaRPr kumimoji="0" lang="en-US" altLang="zh-TW" sz="2800" b="1" dirty="0" smtClean="0">
              <a:solidFill>
                <a:srgbClr val="0070C0"/>
              </a:solidFill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en-US" altLang="zh-TW" sz="2800" b="1" dirty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kumimoji="0" lang="en-US" altLang="zh-TW" sz="2800" b="1" dirty="0" smtClean="0">
                <a:solidFill>
                  <a:srgbClr val="0070C0"/>
                </a:solidFill>
                <a:latin typeface="+mn-lt"/>
                <a:ea typeface="+mn-ea"/>
              </a:rPr>
              <a:t>          </a:t>
            </a:r>
            <a:r>
              <a:rPr kumimoji="0" lang="zh-TW" altLang="en-US" sz="2800" b="1" dirty="0" smtClean="0">
                <a:solidFill>
                  <a:srgbClr val="0070C0"/>
                </a:solidFill>
                <a:latin typeface="+mn-lt"/>
                <a:ea typeface="+mn-ea"/>
              </a:rPr>
              <a:t>步。</a:t>
            </a:r>
            <a:endParaRPr kumimoji="0" lang="en-US" altLang="zh-TW" sz="2800" b="1" dirty="0" smtClean="0">
              <a:solidFill>
                <a:srgbClr val="0070C0"/>
              </a:solidFill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en-US" altLang="zh-TW" sz="2800" b="1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+mn-lt"/>
                <a:ea typeface="+mn-ea"/>
              </a:rPr>
              <a:t>          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+mn-lt"/>
                <a:ea typeface="+mn-ea"/>
              </a:rPr>
              <a:t>透過</a:t>
            </a:r>
            <a:r>
              <a:rPr kumimoji="0" lang="zh-TW" altLang="en-US" sz="2800" b="1" dirty="0">
                <a:solidFill>
                  <a:srgbClr val="FF0000"/>
                </a:solidFill>
                <a:latin typeface="+mn-lt"/>
                <a:ea typeface="+mn-ea"/>
              </a:rPr>
              <a:t>素養導向教學，培育終身學習者。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48150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4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79057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76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849920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2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8509803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50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4783"/>
            <a:ext cx="8067925" cy="50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7"/>
          <p:cNvSpPr/>
          <p:nvPr/>
        </p:nvSpPr>
        <p:spPr bwMode="auto">
          <a:xfrm rot="21408543">
            <a:off x="1268657" y="6308173"/>
            <a:ext cx="7735529" cy="539750"/>
          </a:xfrm>
          <a:custGeom>
            <a:avLst/>
            <a:gdLst>
              <a:gd name="connsiteX0" fmla="*/ 0 w 9162107"/>
              <a:gd name="connsiteY0" fmla="*/ 277347 h 539898"/>
              <a:gd name="connsiteX1" fmla="*/ 1747319 w 9162107"/>
              <a:gd name="connsiteY1" fmla="*/ 5743 h 539898"/>
              <a:gd name="connsiteX2" fmla="*/ 3720974 w 9162107"/>
              <a:gd name="connsiteY2" fmla="*/ 503684 h 539898"/>
              <a:gd name="connsiteX3" fmla="*/ 7586804 w 9162107"/>
              <a:gd name="connsiteY3" fmla="*/ 168705 h 539898"/>
              <a:gd name="connsiteX4" fmla="*/ 9162107 w 9162107"/>
              <a:gd name="connsiteY4" fmla="*/ 539898 h 5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107" h="539898">
                <a:moveTo>
                  <a:pt x="0" y="277347"/>
                </a:moveTo>
                <a:cubicBezTo>
                  <a:pt x="563578" y="122683"/>
                  <a:pt x="1127157" y="-31980"/>
                  <a:pt x="1747319" y="5743"/>
                </a:cubicBezTo>
                <a:cubicBezTo>
                  <a:pt x="2367481" y="43466"/>
                  <a:pt x="2747727" y="476524"/>
                  <a:pt x="3720974" y="503684"/>
                </a:cubicBezTo>
                <a:cubicBezTo>
                  <a:pt x="4694221" y="530844"/>
                  <a:pt x="6679949" y="162669"/>
                  <a:pt x="7586804" y="168705"/>
                </a:cubicBezTo>
                <a:cubicBezTo>
                  <a:pt x="8493659" y="174741"/>
                  <a:pt x="8827883" y="357319"/>
                  <a:pt x="9162107" y="539898"/>
                </a:cubicBezTo>
              </a:path>
            </a:pathLst>
          </a:custGeom>
          <a:noFill/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11" name="Picture 2" descr="D:\花纹\儿童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93682">
            <a:off x="6291380" y="5767760"/>
            <a:ext cx="2339222" cy="8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8"/>
          <p:cNvSpPr/>
          <p:nvPr/>
        </p:nvSpPr>
        <p:spPr bwMode="auto">
          <a:xfrm>
            <a:off x="2195736" y="6237312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" name="椭圆 8"/>
          <p:cNvSpPr/>
          <p:nvPr/>
        </p:nvSpPr>
        <p:spPr bwMode="auto">
          <a:xfrm>
            <a:off x="2771801" y="6453336"/>
            <a:ext cx="216024" cy="2020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1" name="椭圆 8"/>
          <p:cNvSpPr/>
          <p:nvPr/>
        </p:nvSpPr>
        <p:spPr bwMode="auto">
          <a:xfrm>
            <a:off x="4644008" y="652534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2" name="椭圆 8"/>
          <p:cNvSpPr/>
          <p:nvPr/>
        </p:nvSpPr>
        <p:spPr bwMode="auto">
          <a:xfrm>
            <a:off x="4860032" y="6381328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" name="椭圆 8"/>
          <p:cNvSpPr/>
          <p:nvPr/>
        </p:nvSpPr>
        <p:spPr bwMode="auto">
          <a:xfrm>
            <a:off x="3131840" y="6309320"/>
            <a:ext cx="216023" cy="2740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" name="椭圆 11"/>
          <p:cNvSpPr/>
          <p:nvPr/>
        </p:nvSpPr>
        <p:spPr bwMode="auto">
          <a:xfrm>
            <a:off x="4499992" y="6597352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5" name="椭圆 11"/>
          <p:cNvSpPr/>
          <p:nvPr/>
        </p:nvSpPr>
        <p:spPr bwMode="auto">
          <a:xfrm>
            <a:off x="7236296" y="6165304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9" name="文字方塊 1"/>
          <p:cNvSpPr txBox="1">
            <a:spLocks noChangeArrowheads="1"/>
          </p:cNvSpPr>
          <p:nvPr/>
        </p:nvSpPr>
        <p:spPr bwMode="auto">
          <a:xfrm>
            <a:off x="1539241" y="1237351"/>
            <a:ext cx="5651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en-US" sz="48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正常化</a:t>
            </a:r>
          </a:p>
        </p:txBody>
      </p:sp>
      <p:sp>
        <p:nvSpPr>
          <p:cNvPr id="30" name="文字方塊 2"/>
          <p:cNvSpPr txBox="1">
            <a:spLocks noChangeArrowheads="1"/>
          </p:cNvSpPr>
          <p:nvPr/>
        </p:nvSpPr>
        <p:spPr bwMode="auto">
          <a:xfrm>
            <a:off x="611560" y="1998760"/>
            <a:ext cx="808223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國民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小學及國民中學學生成績評量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準則  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條「不得公開呈現學生成績排名」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之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規定：不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得以任何形式公布全班排名及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成  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績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避免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因公布成績或排名造成惡性競爭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斲傷學生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學習興趣與動機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本校於期中、期末評量後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個別通知學生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個人分數分布情形、評量成題分析及補救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教學措施，掌握學生學習狀況。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1354650" y="387401"/>
            <a:ext cx="7789350" cy="1010797"/>
            <a:chOff x="1400671" y="343329"/>
            <a:chExt cx="7789350" cy="1010797"/>
          </a:xfrm>
        </p:grpSpPr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2555776" y="908720"/>
              <a:ext cx="6634245" cy="640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6234059" y="407975"/>
              <a:ext cx="27275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800" b="1" i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超研澤中圓" pitchFamily="49" charset="-120"/>
                </a:rPr>
                <a:t>教務處宣導事項</a:t>
              </a:r>
              <a:endParaRPr lang="zh-TW" altLang="en-US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charset="-120"/>
                <a:ea typeface="超研澤中圓" pitchFamily="49" charset="-120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6605752" y="984238"/>
              <a:ext cx="223153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en-US" b="1" dirty="0">
                <a:solidFill>
                  <a:srgbClr val="CA7800"/>
                </a:solidFill>
                <a:ea typeface="華康中黑體" pitchFamily="49" charset="-12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1400671" y="728650"/>
              <a:ext cx="4059936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TW" altLang="en-US" sz="1600" b="1">
                <a:solidFill>
                  <a:srgbClr val="663300"/>
                </a:solidFill>
              </a:endParaRPr>
            </a:p>
          </p:txBody>
        </p:sp>
        <p:pic>
          <p:nvPicPr>
            <p:cNvPr id="33" name="Picture 12" descr="C:\Users\s\Desktop\schoolnam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343329"/>
              <a:ext cx="4393184" cy="82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208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7"/>
          <p:cNvSpPr/>
          <p:nvPr/>
        </p:nvSpPr>
        <p:spPr bwMode="auto">
          <a:xfrm rot="21408543">
            <a:off x="1268657" y="6308173"/>
            <a:ext cx="7735529" cy="539750"/>
          </a:xfrm>
          <a:custGeom>
            <a:avLst/>
            <a:gdLst>
              <a:gd name="connsiteX0" fmla="*/ 0 w 9162107"/>
              <a:gd name="connsiteY0" fmla="*/ 277347 h 539898"/>
              <a:gd name="connsiteX1" fmla="*/ 1747319 w 9162107"/>
              <a:gd name="connsiteY1" fmla="*/ 5743 h 539898"/>
              <a:gd name="connsiteX2" fmla="*/ 3720974 w 9162107"/>
              <a:gd name="connsiteY2" fmla="*/ 503684 h 539898"/>
              <a:gd name="connsiteX3" fmla="*/ 7586804 w 9162107"/>
              <a:gd name="connsiteY3" fmla="*/ 168705 h 539898"/>
              <a:gd name="connsiteX4" fmla="*/ 9162107 w 9162107"/>
              <a:gd name="connsiteY4" fmla="*/ 539898 h 5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107" h="539898">
                <a:moveTo>
                  <a:pt x="0" y="277347"/>
                </a:moveTo>
                <a:cubicBezTo>
                  <a:pt x="563578" y="122683"/>
                  <a:pt x="1127157" y="-31980"/>
                  <a:pt x="1747319" y="5743"/>
                </a:cubicBezTo>
                <a:cubicBezTo>
                  <a:pt x="2367481" y="43466"/>
                  <a:pt x="2747727" y="476524"/>
                  <a:pt x="3720974" y="503684"/>
                </a:cubicBezTo>
                <a:cubicBezTo>
                  <a:pt x="4694221" y="530844"/>
                  <a:pt x="6679949" y="162669"/>
                  <a:pt x="7586804" y="168705"/>
                </a:cubicBezTo>
                <a:cubicBezTo>
                  <a:pt x="8493659" y="174741"/>
                  <a:pt x="8827883" y="357319"/>
                  <a:pt x="9162107" y="539898"/>
                </a:cubicBezTo>
              </a:path>
            </a:pathLst>
          </a:custGeom>
          <a:noFill/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11" name="Picture 2" descr="D:\花纹\儿童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93682">
            <a:off x="6291380" y="5767760"/>
            <a:ext cx="2339222" cy="8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8"/>
          <p:cNvSpPr/>
          <p:nvPr/>
        </p:nvSpPr>
        <p:spPr bwMode="auto">
          <a:xfrm>
            <a:off x="2195736" y="6237312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" name="椭圆 8"/>
          <p:cNvSpPr/>
          <p:nvPr/>
        </p:nvSpPr>
        <p:spPr bwMode="auto">
          <a:xfrm>
            <a:off x="2771801" y="6453336"/>
            <a:ext cx="216024" cy="2020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1" name="椭圆 8"/>
          <p:cNvSpPr/>
          <p:nvPr/>
        </p:nvSpPr>
        <p:spPr bwMode="auto">
          <a:xfrm>
            <a:off x="4644008" y="652534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2" name="椭圆 8"/>
          <p:cNvSpPr/>
          <p:nvPr/>
        </p:nvSpPr>
        <p:spPr bwMode="auto">
          <a:xfrm>
            <a:off x="4860032" y="6381328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" name="椭圆 8"/>
          <p:cNvSpPr/>
          <p:nvPr/>
        </p:nvSpPr>
        <p:spPr bwMode="auto">
          <a:xfrm>
            <a:off x="3131840" y="6309320"/>
            <a:ext cx="216023" cy="2740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" name="椭圆 11"/>
          <p:cNvSpPr/>
          <p:nvPr/>
        </p:nvSpPr>
        <p:spPr bwMode="auto">
          <a:xfrm>
            <a:off x="4499992" y="6597352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5" name="椭圆 11"/>
          <p:cNvSpPr/>
          <p:nvPr/>
        </p:nvSpPr>
        <p:spPr bwMode="auto">
          <a:xfrm>
            <a:off x="7236296" y="6165304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9" name="文字方塊 1"/>
          <p:cNvSpPr txBox="1">
            <a:spLocks noChangeArrowheads="1"/>
          </p:cNvSpPr>
          <p:nvPr/>
        </p:nvSpPr>
        <p:spPr bwMode="auto">
          <a:xfrm>
            <a:off x="1699234" y="1208106"/>
            <a:ext cx="5651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en-US" sz="48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正常化</a:t>
            </a:r>
          </a:p>
        </p:txBody>
      </p:sp>
      <p:sp>
        <p:nvSpPr>
          <p:cNvPr id="30" name="文字方塊 2"/>
          <p:cNvSpPr txBox="1">
            <a:spLocks noChangeArrowheads="1"/>
          </p:cNvSpPr>
          <p:nvPr/>
        </p:nvSpPr>
        <p:spPr bwMode="auto">
          <a:xfrm>
            <a:off x="1355938" y="2150309"/>
            <a:ext cx="756096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成績計算，依下列規定辦理：</a:t>
            </a:r>
          </a:p>
          <a:p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學期總成績：以各學習領域學期成績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乘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               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以該學習領域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教學節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數加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               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權計算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畢業總成績：以各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學年總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成績合併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計算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       </a:t>
            </a:r>
          </a:p>
          <a:p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、二年級各佔百分之十；</a:t>
            </a:r>
          </a:p>
          <a:p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、四年級各佔百分之十五；</a:t>
            </a:r>
          </a:p>
          <a:p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、六年級各佔百分之二十五。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1354650" y="387401"/>
            <a:ext cx="7789350" cy="1010797"/>
            <a:chOff x="1400671" y="343329"/>
            <a:chExt cx="7789350" cy="1010797"/>
          </a:xfrm>
        </p:grpSpPr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2555776" y="908720"/>
              <a:ext cx="6634245" cy="640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6234059" y="407975"/>
              <a:ext cx="27275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800" b="1" i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超研澤中圓" pitchFamily="49" charset="-120"/>
                </a:rPr>
                <a:t>教務處宣導事項</a:t>
              </a:r>
              <a:endParaRPr lang="zh-TW" altLang="en-US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charset="-120"/>
                <a:ea typeface="超研澤中圓" pitchFamily="49" charset="-120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6605752" y="984238"/>
              <a:ext cx="223153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en-US" b="1" dirty="0">
                <a:solidFill>
                  <a:srgbClr val="CA7800"/>
                </a:solidFill>
                <a:ea typeface="華康中黑體" pitchFamily="49" charset="-12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1400671" y="728650"/>
              <a:ext cx="4059936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TW" altLang="en-US" sz="1600" b="1">
                <a:solidFill>
                  <a:srgbClr val="663300"/>
                </a:solidFill>
              </a:endParaRPr>
            </a:p>
          </p:txBody>
        </p:sp>
        <p:pic>
          <p:nvPicPr>
            <p:cNvPr id="33" name="Picture 12" descr="C:\Users\s\Desktop\schoolnam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343329"/>
              <a:ext cx="4393184" cy="82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145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7"/>
          <p:cNvSpPr/>
          <p:nvPr/>
        </p:nvSpPr>
        <p:spPr bwMode="auto">
          <a:xfrm rot="21408543">
            <a:off x="1268657" y="6308173"/>
            <a:ext cx="7735529" cy="539750"/>
          </a:xfrm>
          <a:custGeom>
            <a:avLst/>
            <a:gdLst>
              <a:gd name="connsiteX0" fmla="*/ 0 w 9162107"/>
              <a:gd name="connsiteY0" fmla="*/ 277347 h 539898"/>
              <a:gd name="connsiteX1" fmla="*/ 1747319 w 9162107"/>
              <a:gd name="connsiteY1" fmla="*/ 5743 h 539898"/>
              <a:gd name="connsiteX2" fmla="*/ 3720974 w 9162107"/>
              <a:gd name="connsiteY2" fmla="*/ 503684 h 539898"/>
              <a:gd name="connsiteX3" fmla="*/ 7586804 w 9162107"/>
              <a:gd name="connsiteY3" fmla="*/ 168705 h 539898"/>
              <a:gd name="connsiteX4" fmla="*/ 9162107 w 9162107"/>
              <a:gd name="connsiteY4" fmla="*/ 539898 h 5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107" h="539898">
                <a:moveTo>
                  <a:pt x="0" y="277347"/>
                </a:moveTo>
                <a:cubicBezTo>
                  <a:pt x="563578" y="122683"/>
                  <a:pt x="1127157" y="-31980"/>
                  <a:pt x="1747319" y="5743"/>
                </a:cubicBezTo>
                <a:cubicBezTo>
                  <a:pt x="2367481" y="43466"/>
                  <a:pt x="2747727" y="476524"/>
                  <a:pt x="3720974" y="503684"/>
                </a:cubicBezTo>
                <a:cubicBezTo>
                  <a:pt x="4694221" y="530844"/>
                  <a:pt x="6679949" y="162669"/>
                  <a:pt x="7586804" y="168705"/>
                </a:cubicBezTo>
                <a:cubicBezTo>
                  <a:pt x="8493659" y="174741"/>
                  <a:pt x="8827883" y="357319"/>
                  <a:pt x="9162107" y="539898"/>
                </a:cubicBezTo>
              </a:path>
            </a:pathLst>
          </a:custGeom>
          <a:noFill/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11" name="Picture 2" descr="D:\花纹\儿童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93682">
            <a:off x="6291380" y="5767760"/>
            <a:ext cx="2339222" cy="8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8"/>
          <p:cNvSpPr/>
          <p:nvPr/>
        </p:nvSpPr>
        <p:spPr bwMode="auto">
          <a:xfrm>
            <a:off x="2195736" y="6237312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" name="椭圆 8"/>
          <p:cNvSpPr/>
          <p:nvPr/>
        </p:nvSpPr>
        <p:spPr bwMode="auto">
          <a:xfrm>
            <a:off x="2771801" y="6453336"/>
            <a:ext cx="216024" cy="2020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1" name="椭圆 8"/>
          <p:cNvSpPr/>
          <p:nvPr/>
        </p:nvSpPr>
        <p:spPr bwMode="auto">
          <a:xfrm>
            <a:off x="4644008" y="652534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2" name="椭圆 8"/>
          <p:cNvSpPr/>
          <p:nvPr/>
        </p:nvSpPr>
        <p:spPr bwMode="auto">
          <a:xfrm>
            <a:off x="4860032" y="6381328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" name="椭圆 8"/>
          <p:cNvSpPr/>
          <p:nvPr/>
        </p:nvSpPr>
        <p:spPr bwMode="auto">
          <a:xfrm>
            <a:off x="3131840" y="6309320"/>
            <a:ext cx="216023" cy="2740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" name="椭圆 11"/>
          <p:cNvSpPr/>
          <p:nvPr/>
        </p:nvSpPr>
        <p:spPr bwMode="auto">
          <a:xfrm>
            <a:off x="4499992" y="6597352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5" name="椭圆 11"/>
          <p:cNvSpPr/>
          <p:nvPr/>
        </p:nvSpPr>
        <p:spPr bwMode="auto">
          <a:xfrm>
            <a:off x="7236296" y="6165304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9" name="文字方塊 1"/>
          <p:cNvSpPr txBox="1">
            <a:spLocks noChangeArrowheads="1"/>
          </p:cNvSpPr>
          <p:nvPr/>
        </p:nvSpPr>
        <p:spPr bwMode="auto">
          <a:xfrm>
            <a:off x="1367509" y="1169234"/>
            <a:ext cx="5651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en-US" sz="48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正常化</a:t>
            </a:r>
          </a:p>
        </p:txBody>
      </p:sp>
      <p:sp>
        <p:nvSpPr>
          <p:cNvPr id="30" name="文字方塊 2"/>
          <p:cNvSpPr txBox="1">
            <a:spLocks noChangeArrowheads="1"/>
          </p:cNvSpPr>
          <p:nvPr/>
        </p:nvSpPr>
        <p:spPr bwMode="auto">
          <a:xfrm>
            <a:off x="1132833" y="1986909"/>
            <a:ext cx="7560965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學生於學校辦理定期評量時，因故請假缺考者，應於該學期結束前補考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前項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補考應另行命題，其成績計算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方式：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因事、病假缺考者，其補考成績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在六十分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以下者，依實得分數計算；超過六十分者，超過部分之分數以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百分之八十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計算。但經醫院確診為衛生福利部疾病管制署傳染病者，不在此限。</a:t>
            </a:r>
          </a:p>
          <a:p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1354650" y="387401"/>
            <a:ext cx="7789350" cy="1010797"/>
            <a:chOff x="1400671" y="343329"/>
            <a:chExt cx="7789350" cy="1010797"/>
          </a:xfrm>
        </p:grpSpPr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2555776" y="908720"/>
              <a:ext cx="6634245" cy="640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6234059" y="407975"/>
              <a:ext cx="27275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800" b="1" i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超研澤中圓" pitchFamily="49" charset="-120"/>
                </a:rPr>
                <a:t>教務處宣導事項</a:t>
              </a:r>
              <a:endParaRPr lang="zh-TW" altLang="en-US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charset="-120"/>
                <a:ea typeface="超研澤中圓" pitchFamily="49" charset="-120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6605752" y="984238"/>
              <a:ext cx="223153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en-US" b="1" dirty="0">
                <a:solidFill>
                  <a:srgbClr val="CA7800"/>
                </a:solidFill>
                <a:ea typeface="華康中黑體" pitchFamily="49" charset="-12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1400671" y="728650"/>
              <a:ext cx="4059936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TW" altLang="en-US" sz="1600" b="1">
                <a:solidFill>
                  <a:srgbClr val="663300"/>
                </a:solidFill>
              </a:endParaRPr>
            </a:p>
          </p:txBody>
        </p:sp>
        <p:pic>
          <p:nvPicPr>
            <p:cNvPr id="33" name="Picture 12" descr="C:\Users\s\Desktop\schoolnam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343329"/>
              <a:ext cx="4393184" cy="82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279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7"/>
          <p:cNvSpPr/>
          <p:nvPr/>
        </p:nvSpPr>
        <p:spPr bwMode="auto">
          <a:xfrm rot="21408543">
            <a:off x="1268657" y="6308173"/>
            <a:ext cx="7735529" cy="539750"/>
          </a:xfrm>
          <a:custGeom>
            <a:avLst/>
            <a:gdLst>
              <a:gd name="connsiteX0" fmla="*/ 0 w 9162107"/>
              <a:gd name="connsiteY0" fmla="*/ 277347 h 539898"/>
              <a:gd name="connsiteX1" fmla="*/ 1747319 w 9162107"/>
              <a:gd name="connsiteY1" fmla="*/ 5743 h 539898"/>
              <a:gd name="connsiteX2" fmla="*/ 3720974 w 9162107"/>
              <a:gd name="connsiteY2" fmla="*/ 503684 h 539898"/>
              <a:gd name="connsiteX3" fmla="*/ 7586804 w 9162107"/>
              <a:gd name="connsiteY3" fmla="*/ 168705 h 539898"/>
              <a:gd name="connsiteX4" fmla="*/ 9162107 w 9162107"/>
              <a:gd name="connsiteY4" fmla="*/ 539898 h 5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107" h="539898">
                <a:moveTo>
                  <a:pt x="0" y="277347"/>
                </a:moveTo>
                <a:cubicBezTo>
                  <a:pt x="563578" y="122683"/>
                  <a:pt x="1127157" y="-31980"/>
                  <a:pt x="1747319" y="5743"/>
                </a:cubicBezTo>
                <a:cubicBezTo>
                  <a:pt x="2367481" y="43466"/>
                  <a:pt x="2747727" y="476524"/>
                  <a:pt x="3720974" y="503684"/>
                </a:cubicBezTo>
                <a:cubicBezTo>
                  <a:pt x="4694221" y="530844"/>
                  <a:pt x="6679949" y="162669"/>
                  <a:pt x="7586804" y="168705"/>
                </a:cubicBezTo>
                <a:cubicBezTo>
                  <a:pt x="8493659" y="174741"/>
                  <a:pt x="8827883" y="357319"/>
                  <a:pt x="9162107" y="539898"/>
                </a:cubicBezTo>
              </a:path>
            </a:pathLst>
          </a:custGeom>
          <a:noFill/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11" name="Picture 2" descr="D:\花纹\儿童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93682">
            <a:off x="6291380" y="5767760"/>
            <a:ext cx="2339222" cy="8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8"/>
          <p:cNvSpPr/>
          <p:nvPr/>
        </p:nvSpPr>
        <p:spPr bwMode="auto">
          <a:xfrm>
            <a:off x="2195736" y="6237312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" name="椭圆 8"/>
          <p:cNvSpPr/>
          <p:nvPr/>
        </p:nvSpPr>
        <p:spPr bwMode="auto">
          <a:xfrm>
            <a:off x="2771801" y="6453336"/>
            <a:ext cx="216024" cy="2020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1" name="椭圆 8"/>
          <p:cNvSpPr/>
          <p:nvPr/>
        </p:nvSpPr>
        <p:spPr bwMode="auto">
          <a:xfrm>
            <a:off x="4644008" y="652534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2" name="椭圆 8"/>
          <p:cNvSpPr/>
          <p:nvPr/>
        </p:nvSpPr>
        <p:spPr bwMode="auto">
          <a:xfrm>
            <a:off x="4860032" y="6381328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" name="椭圆 8"/>
          <p:cNvSpPr/>
          <p:nvPr/>
        </p:nvSpPr>
        <p:spPr bwMode="auto">
          <a:xfrm>
            <a:off x="3131840" y="6309320"/>
            <a:ext cx="216023" cy="2740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" name="椭圆 11"/>
          <p:cNvSpPr/>
          <p:nvPr/>
        </p:nvSpPr>
        <p:spPr bwMode="auto">
          <a:xfrm>
            <a:off x="4499992" y="6597352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5" name="椭圆 11"/>
          <p:cNvSpPr/>
          <p:nvPr/>
        </p:nvSpPr>
        <p:spPr bwMode="auto">
          <a:xfrm>
            <a:off x="7236296" y="6165304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9" name="文字方塊 1"/>
          <p:cNvSpPr txBox="1">
            <a:spLocks noChangeArrowheads="1"/>
          </p:cNvSpPr>
          <p:nvPr/>
        </p:nvSpPr>
        <p:spPr bwMode="auto">
          <a:xfrm>
            <a:off x="467544" y="1340768"/>
            <a:ext cx="8352607" cy="52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3200"/>
              </a:lnSpc>
            </a:pPr>
            <a:r>
              <a:rPr lang="zh-TW" altLang="zh-TW" sz="4000" b="1" dirty="0">
                <a:solidFill>
                  <a:srgbClr val="2F0AB6"/>
                </a:solidFill>
                <a:latin typeface="標楷體" pitchFamily="65" charset="-120"/>
                <a:ea typeface="標楷體" pitchFamily="65" charset="-120"/>
              </a:rPr>
              <a:t>國民小學及國民中學成績評量準則</a:t>
            </a:r>
            <a:endParaRPr lang="zh-TW" altLang="en-US" sz="4000" b="1" dirty="0">
              <a:solidFill>
                <a:srgbClr val="2F0AB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文字方塊 2"/>
          <p:cNvSpPr txBox="1">
            <a:spLocks noChangeArrowheads="1"/>
          </p:cNvSpPr>
          <p:nvPr/>
        </p:nvSpPr>
        <p:spPr bwMode="auto">
          <a:xfrm>
            <a:off x="755576" y="1844824"/>
            <a:ext cx="76328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國民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中小學學生修業期滿，符合下列規定者，為成績及格，由學校發給畢業證書；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未達畢業標準者，發給修業證明書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eaLnBrk="1" hangingPunct="1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期間扣除學校核可之公、喪、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病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/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假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，上課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總出席率至少達三分之二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/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，且經獎懲抵銷後，未滿三大過。</a:t>
            </a:r>
          </a:p>
          <a:p>
            <a:pPr eaLnBrk="1" hangingPunct="1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七大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學習領域有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四大學習領域以上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/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其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各學習領域之畢業總平均成績，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均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 eaLnBrk="1" hangingPunct="1"/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達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丙等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以上。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1354650" y="387401"/>
            <a:ext cx="7789350" cy="1010797"/>
            <a:chOff x="1400671" y="343329"/>
            <a:chExt cx="7789350" cy="1010797"/>
          </a:xfrm>
        </p:grpSpPr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2555776" y="908720"/>
              <a:ext cx="6634245" cy="640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6234059" y="407975"/>
              <a:ext cx="27275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800" b="1" i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超研澤中圓" pitchFamily="49" charset="-120"/>
                </a:rPr>
                <a:t>教務處宣導事項</a:t>
              </a:r>
              <a:endParaRPr lang="zh-TW" altLang="en-US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charset="-120"/>
                <a:ea typeface="超研澤中圓" pitchFamily="49" charset="-120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6605752" y="984238"/>
              <a:ext cx="223153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en-US" b="1" dirty="0">
                <a:solidFill>
                  <a:srgbClr val="CA7800"/>
                </a:solidFill>
                <a:ea typeface="華康中黑體" pitchFamily="49" charset="-12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1400671" y="728650"/>
              <a:ext cx="4059936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TW" altLang="en-US" sz="1600" b="1">
                <a:solidFill>
                  <a:srgbClr val="663300"/>
                </a:solidFill>
              </a:endParaRPr>
            </a:p>
          </p:txBody>
        </p:sp>
        <p:pic>
          <p:nvPicPr>
            <p:cNvPr id="33" name="Picture 12" descr="C:\Users\s\Desktop\schoolnam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343329"/>
              <a:ext cx="4393184" cy="82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7"/>
          <p:cNvSpPr/>
          <p:nvPr/>
        </p:nvSpPr>
        <p:spPr bwMode="auto">
          <a:xfrm rot="21408543">
            <a:off x="1268657" y="6308173"/>
            <a:ext cx="7735529" cy="539750"/>
          </a:xfrm>
          <a:custGeom>
            <a:avLst/>
            <a:gdLst>
              <a:gd name="connsiteX0" fmla="*/ 0 w 9162107"/>
              <a:gd name="connsiteY0" fmla="*/ 277347 h 539898"/>
              <a:gd name="connsiteX1" fmla="*/ 1747319 w 9162107"/>
              <a:gd name="connsiteY1" fmla="*/ 5743 h 539898"/>
              <a:gd name="connsiteX2" fmla="*/ 3720974 w 9162107"/>
              <a:gd name="connsiteY2" fmla="*/ 503684 h 539898"/>
              <a:gd name="connsiteX3" fmla="*/ 7586804 w 9162107"/>
              <a:gd name="connsiteY3" fmla="*/ 168705 h 539898"/>
              <a:gd name="connsiteX4" fmla="*/ 9162107 w 9162107"/>
              <a:gd name="connsiteY4" fmla="*/ 539898 h 5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107" h="539898">
                <a:moveTo>
                  <a:pt x="0" y="277347"/>
                </a:moveTo>
                <a:cubicBezTo>
                  <a:pt x="563578" y="122683"/>
                  <a:pt x="1127157" y="-31980"/>
                  <a:pt x="1747319" y="5743"/>
                </a:cubicBezTo>
                <a:cubicBezTo>
                  <a:pt x="2367481" y="43466"/>
                  <a:pt x="2747727" y="476524"/>
                  <a:pt x="3720974" y="503684"/>
                </a:cubicBezTo>
                <a:cubicBezTo>
                  <a:pt x="4694221" y="530844"/>
                  <a:pt x="6679949" y="162669"/>
                  <a:pt x="7586804" y="168705"/>
                </a:cubicBezTo>
                <a:cubicBezTo>
                  <a:pt x="8493659" y="174741"/>
                  <a:pt x="8827883" y="357319"/>
                  <a:pt x="9162107" y="539898"/>
                </a:cubicBezTo>
              </a:path>
            </a:pathLst>
          </a:custGeom>
          <a:noFill/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11" name="Picture 2" descr="D:\花纹\儿童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93682">
            <a:off x="6291380" y="5767760"/>
            <a:ext cx="2339222" cy="8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8"/>
          <p:cNvSpPr/>
          <p:nvPr/>
        </p:nvSpPr>
        <p:spPr bwMode="auto">
          <a:xfrm>
            <a:off x="2195736" y="6237312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" name="椭圆 8"/>
          <p:cNvSpPr/>
          <p:nvPr/>
        </p:nvSpPr>
        <p:spPr bwMode="auto">
          <a:xfrm>
            <a:off x="2771801" y="6453336"/>
            <a:ext cx="216024" cy="2020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1" name="椭圆 8"/>
          <p:cNvSpPr/>
          <p:nvPr/>
        </p:nvSpPr>
        <p:spPr bwMode="auto">
          <a:xfrm>
            <a:off x="4644008" y="652534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2" name="椭圆 8"/>
          <p:cNvSpPr/>
          <p:nvPr/>
        </p:nvSpPr>
        <p:spPr bwMode="auto">
          <a:xfrm>
            <a:off x="4860032" y="6381328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" name="椭圆 8"/>
          <p:cNvSpPr/>
          <p:nvPr/>
        </p:nvSpPr>
        <p:spPr bwMode="auto">
          <a:xfrm>
            <a:off x="3131840" y="6309320"/>
            <a:ext cx="216023" cy="2740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" name="椭圆 11"/>
          <p:cNvSpPr/>
          <p:nvPr/>
        </p:nvSpPr>
        <p:spPr bwMode="auto">
          <a:xfrm>
            <a:off x="4499992" y="6597352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5" name="椭圆 11"/>
          <p:cNvSpPr/>
          <p:nvPr/>
        </p:nvSpPr>
        <p:spPr bwMode="auto">
          <a:xfrm>
            <a:off x="7236296" y="6165304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683568" y="1844824"/>
            <a:ext cx="7776864" cy="2870746"/>
          </a:xfrm>
          <a:prstGeom prst="rect">
            <a:avLst/>
          </a:prstGeom>
        </p:spPr>
        <p:txBody>
          <a:bodyPr/>
          <a:lstStyle/>
          <a:p>
            <a:pPr marL="547688" marR="0" lvl="1" indent="-200025" algn="l" defTabSz="914400" rtl="0" eaLnBrk="0" fontAlgn="base" latinLnBrk="0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00025" algn="l" defTabSz="914400" rtl="0" eaLnBrk="0" fontAlgn="base" latinLnBrk="0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關心孩子的網路世界，陪同孩子上網。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914400" marR="0" lvl="2" indent="0" algn="l" defTabSz="914400" rtl="0" eaLnBrk="0" fontAlgn="base" latinLnBrk="0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547688" marR="0" lvl="1" indent="-200025" algn="l" defTabSz="914400" rtl="0" eaLnBrk="0" fontAlgn="base" latinLnBrk="0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注意網路倫理與道德。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914400" marR="0" lvl="2" indent="0" algn="l" defTabSz="914400" rtl="0" eaLnBrk="0" fontAlgn="base" latinLnBrk="0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547688" marR="0" lvl="1" indent="-200025" algn="l" defTabSz="914400" rtl="0" eaLnBrk="0" fontAlgn="base" latinLnBrk="0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品格教育從小紮根。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547688" marR="0" lvl="1" indent="-200025" algn="l" defTabSz="914400" rtl="0" eaLnBrk="0" fontAlgn="base" latinLnBrk="0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TW" sz="3200" b="1" dirty="0">
              <a:latin typeface="+mn-lt"/>
              <a:ea typeface="+mn-ea"/>
            </a:endParaRPr>
          </a:p>
          <a:p>
            <a:pPr marL="547688" marR="0" lvl="1" indent="-200025" algn="l" defTabSz="914400" rtl="0" eaLnBrk="0" fontAlgn="base" latinLnBrk="0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教育部網路守護天使過濾防制軟體。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26" name="標題 1"/>
          <p:cNvSpPr txBox="1">
            <a:spLocks/>
          </p:cNvSpPr>
          <p:nvPr/>
        </p:nvSpPr>
        <p:spPr>
          <a:xfrm>
            <a:off x="2771801" y="1159670"/>
            <a:ext cx="468919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軟正黑體" pitchFamily="34" charset="-120"/>
              </a:defRPr>
            </a:lvl9pPr>
            <a:extLst/>
          </a:lstStyle>
          <a:p>
            <a:r>
              <a:rPr lang="zh-TW" altLang="en-US" sz="4800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網路霸凌防治</a:t>
            </a:r>
            <a:endParaRPr lang="zh-TW" altLang="en-US" sz="4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34" y="1221284"/>
            <a:ext cx="849139" cy="84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84821"/>
            <a:ext cx="6427217" cy="109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群組 28"/>
          <p:cNvGrpSpPr/>
          <p:nvPr/>
        </p:nvGrpSpPr>
        <p:grpSpPr>
          <a:xfrm>
            <a:off x="1354650" y="387401"/>
            <a:ext cx="7789350" cy="1010797"/>
            <a:chOff x="1400671" y="343329"/>
            <a:chExt cx="7789350" cy="1010797"/>
          </a:xfrm>
        </p:grpSpPr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2555776" y="908720"/>
              <a:ext cx="6634245" cy="640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6234059" y="407975"/>
              <a:ext cx="27275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800" b="1" i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超研澤中圓" pitchFamily="49" charset="-120"/>
                </a:rPr>
                <a:t>教務處宣導事項</a:t>
              </a:r>
              <a:endParaRPr lang="zh-TW" altLang="en-US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charset="-120"/>
                <a:ea typeface="超研澤中圓" pitchFamily="49" charset="-120"/>
              </a:endParaRPr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6605752" y="984238"/>
              <a:ext cx="223153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en-US" b="1" dirty="0">
                <a:solidFill>
                  <a:srgbClr val="CA7800"/>
                </a:solidFill>
                <a:ea typeface="華康中黑體" pitchFamily="49" charset="-120"/>
              </a:endParaRP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1400671" y="728650"/>
              <a:ext cx="4059936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TW" altLang="en-US" sz="1600" b="1">
                <a:solidFill>
                  <a:srgbClr val="663300"/>
                </a:solidFill>
              </a:endParaRPr>
            </a:p>
          </p:txBody>
        </p:sp>
        <p:pic>
          <p:nvPicPr>
            <p:cNvPr id="35" name="Picture 12" descr="C:\Users\s\Desktop\schoolnam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03648" y="343329"/>
              <a:ext cx="4393184" cy="82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7"/>
          <p:cNvSpPr/>
          <p:nvPr/>
        </p:nvSpPr>
        <p:spPr bwMode="auto">
          <a:xfrm rot="21408543">
            <a:off x="1268657" y="6308173"/>
            <a:ext cx="7735529" cy="539750"/>
          </a:xfrm>
          <a:custGeom>
            <a:avLst/>
            <a:gdLst>
              <a:gd name="connsiteX0" fmla="*/ 0 w 9162107"/>
              <a:gd name="connsiteY0" fmla="*/ 277347 h 539898"/>
              <a:gd name="connsiteX1" fmla="*/ 1747319 w 9162107"/>
              <a:gd name="connsiteY1" fmla="*/ 5743 h 539898"/>
              <a:gd name="connsiteX2" fmla="*/ 3720974 w 9162107"/>
              <a:gd name="connsiteY2" fmla="*/ 503684 h 539898"/>
              <a:gd name="connsiteX3" fmla="*/ 7586804 w 9162107"/>
              <a:gd name="connsiteY3" fmla="*/ 168705 h 539898"/>
              <a:gd name="connsiteX4" fmla="*/ 9162107 w 9162107"/>
              <a:gd name="connsiteY4" fmla="*/ 539898 h 5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107" h="539898">
                <a:moveTo>
                  <a:pt x="0" y="277347"/>
                </a:moveTo>
                <a:cubicBezTo>
                  <a:pt x="563578" y="122683"/>
                  <a:pt x="1127157" y="-31980"/>
                  <a:pt x="1747319" y="5743"/>
                </a:cubicBezTo>
                <a:cubicBezTo>
                  <a:pt x="2367481" y="43466"/>
                  <a:pt x="2747727" y="476524"/>
                  <a:pt x="3720974" y="503684"/>
                </a:cubicBezTo>
                <a:cubicBezTo>
                  <a:pt x="4694221" y="530844"/>
                  <a:pt x="6679949" y="162669"/>
                  <a:pt x="7586804" y="168705"/>
                </a:cubicBezTo>
                <a:cubicBezTo>
                  <a:pt x="8493659" y="174741"/>
                  <a:pt x="8827883" y="357319"/>
                  <a:pt x="9162107" y="539898"/>
                </a:cubicBezTo>
              </a:path>
            </a:pathLst>
          </a:custGeom>
          <a:noFill/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11" name="Picture 2" descr="D:\花纹\儿童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93682">
            <a:off x="6291380" y="5767760"/>
            <a:ext cx="2339222" cy="8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8"/>
          <p:cNvSpPr/>
          <p:nvPr/>
        </p:nvSpPr>
        <p:spPr bwMode="auto">
          <a:xfrm>
            <a:off x="2195736" y="6237312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" name="椭圆 8"/>
          <p:cNvSpPr/>
          <p:nvPr/>
        </p:nvSpPr>
        <p:spPr bwMode="auto">
          <a:xfrm>
            <a:off x="2771801" y="6453336"/>
            <a:ext cx="216024" cy="2020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1" name="椭圆 8"/>
          <p:cNvSpPr/>
          <p:nvPr/>
        </p:nvSpPr>
        <p:spPr bwMode="auto">
          <a:xfrm>
            <a:off x="4644008" y="652534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2" name="椭圆 8"/>
          <p:cNvSpPr/>
          <p:nvPr/>
        </p:nvSpPr>
        <p:spPr bwMode="auto">
          <a:xfrm>
            <a:off x="4860032" y="6381328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" name="椭圆 8"/>
          <p:cNvSpPr/>
          <p:nvPr/>
        </p:nvSpPr>
        <p:spPr bwMode="auto">
          <a:xfrm>
            <a:off x="3131840" y="6309320"/>
            <a:ext cx="216023" cy="2740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" name="椭圆 11"/>
          <p:cNvSpPr/>
          <p:nvPr/>
        </p:nvSpPr>
        <p:spPr bwMode="auto">
          <a:xfrm>
            <a:off x="4499992" y="6597352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5" name="椭圆 11"/>
          <p:cNvSpPr/>
          <p:nvPr/>
        </p:nvSpPr>
        <p:spPr bwMode="auto">
          <a:xfrm>
            <a:off x="7236296" y="6165304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354650" y="387401"/>
            <a:ext cx="7789350" cy="1010797"/>
            <a:chOff x="1400671" y="343329"/>
            <a:chExt cx="7789350" cy="1010797"/>
          </a:xfrm>
        </p:grpSpPr>
        <p:sp>
          <p:nvSpPr>
            <p:cNvPr id="51" name="Line 10"/>
            <p:cNvSpPr>
              <a:spLocks noChangeShapeType="1"/>
            </p:cNvSpPr>
            <p:nvPr/>
          </p:nvSpPr>
          <p:spPr bwMode="auto">
            <a:xfrm>
              <a:off x="2555776" y="908720"/>
              <a:ext cx="6634245" cy="640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6234059" y="407975"/>
              <a:ext cx="27275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800" b="1" i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超研澤中圓" pitchFamily="49" charset="-120"/>
                </a:rPr>
                <a:t>教務處宣導事項</a:t>
              </a:r>
              <a:endParaRPr lang="zh-TW" altLang="en-US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charset="-120"/>
                <a:ea typeface="超研澤中圓" pitchFamily="49" charset="-120"/>
              </a:endParaRPr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6605752" y="984238"/>
              <a:ext cx="223153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en-US" b="1" dirty="0">
                <a:solidFill>
                  <a:srgbClr val="CA7800"/>
                </a:solidFill>
                <a:ea typeface="華康中黑體" pitchFamily="49" charset="-120"/>
              </a:endParaRP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1400671" y="728650"/>
              <a:ext cx="4059936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TW" altLang="en-US" sz="1600" b="1">
                <a:solidFill>
                  <a:srgbClr val="663300"/>
                </a:solidFill>
              </a:endParaRPr>
            </a:p>
          </p:txBody>
        </p:sp>
        <p:pic>
          <p:nvPicPr>
            <p:cNvPr id="55" name="Picture 12" descr="C:\Users\s\Desktop\schoolnam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343329"/>
              <a:ext cx="4393184" cy="82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內容版面配置區 2"/>
          <p:cNvSpPr txBox="1">
            <a:spLocks/>
          </p:cNvSpPr>
          <p:nvPr/>
        </p:nvSpPr>
        <p:spPr>
          <a:xfrm>
            <a:off x="441729" y="1453727"/>
            <a:ext cx="8229600" cy="720079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十二年基本國民教育宣導</a:t>
            </a:r>
            <a:endParaRPr kumimoji="0" lang="zh-TW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內容版面配置區 2"/>
          <p:cNvSpPr txBox="1">
            <a:spLocks/>
          </p:cNvSpPr>
          <p:nvPr/>
        </p:nvSpPr>
        <p:spPr>
          <a:xfrm>
            <a:off x="899593" y="2087920"/>
            <a:ext cx="8113620" cy="4293408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</a:rPr>
              <a:t>學習的改變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</a:rPr>
              <a:t>~</a:t>
            </a:r>
            <a:endParaRPr kumimoji="0"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►國語</a:t>
            </a:r>
            <a:r>
              <a:rPr kumimoji="0" lang="zh-TW" altLang="en-US" sz="3000" b="1" dirty="0">
                <a:solidFill>
                  <a:srgbClr val="0070C0"/>
                </a:solidFill>
                <a:latin typeface="+mn-lt"/>
                <a:ea typeface="+mn-ea"/>
              </a:rPr>
              <a:t>與數學節數增加，強化基本</a:t>
            </a: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學力。</a:t>
            </a:r>
            <a:endParaRPr kumimoji="0" lang="en-US" altLang="zh-TW" sz="3000" b="1" dirty="0" smtClean="0">
              <a:solidFill>
                <a:srgbClr val="0070C0"/>
              </a:solidFill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000" b="1" dirty="0" smtClean="0">
                <a:solidFill>
                  <a:srgbClr val="0070C0"/>
                </a:solidFill>
              </a:rPr>
              <a:t>►</a:t>
            </a:r>
            <a:r>
              <a:rPr kumimoji="0" lang="zh-TW" altLang="en-US" sz="3000" b="1" dirty="0">
                <a:solidFill>
                  <a:srgbClr val="0070C0"/>
                </a:solidFill>
                <a:latin typeface="+mn-lt"/>
                <a:ea typeface="+mn-ea"/>
              </a:rPr>
              <a:t>電腦課融入各科，鼓勵課程使用科技載</a:t>
            </a: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具。</a:t>
            </a:r>
            <a:endParaRPr kumimoji="0" lang="en-US" altLang="zh-TW" sz="3000" b="1" dirty="0" smtClean="0">
              <a:solidFill>
                <a:srgbClr val="0070C0"/>
              </a:solidFill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000" b="1" dirty="0">
                <a:solidFill>
                  <a:srgbClr val="0070C0"/>
                </a:solidFill>
              </a:rPr>
              <a:t>►</a:t>
            </a: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彈性</a:t>
            </a:r>
            <a:r>
              <a:rPr kumimoji="0" lang="zh-TW" altLang="en-US" sz="3000" b="1" dirty="0">
                <a:solidFill>
                  <a:srgbClr val="0070C0"/>
                </a:solidFill>
                <a:latin typeface="+mn-lt"/>
                <a:ea typeface="+mn-ea"/>
              </a:rPr>
              <a:t>學習課程由學校自行規劃辦理全校性</a:t>
            </a: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、</a:t>
            </a:r>
            <a:endParaRPr kumimoji="0" lang="en-US" altLang="zh-TW" sz="3000" b="1" dirty="0" smtClean="0">
              <a:solidFill>
                <a:srgbClr val="0070C0"/>
              </a:solidFill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en-US" altLang="zh-TW" sz="3000" b="1" dirty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kumimoji="0" lang="en-US" altLang="zh-TW" sz="3000" b="1" dirty="0" smtClean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全年</a:t>
            </a:r>
            <a:r>
              <a:rPr kumimoji="0" lang="zh-TW" altLang="en-US" sz="3000" b="1" dirty="0">
                <a:solidFill>
                  <a:srgbClr val="0070C0"/>
                </a:solidFill>
                <a:latin typeface="+mn-lt"/>
                <a:ea typeface="+mn-ea"/>
              </a:rPr>
              <a:t>級或班群學習</a:t>
            </a: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活動。</a:t>
            </a:r>
            <a:endParaRPr kumimoji="0" lang="en-US" altLang="zh-TW" sz="3000" b="1" dirty="0" smtClean="0">
              <a:solidFill>
                <a:srgbClr val="0070C0"/>
              </a:solidFill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000" b="1" dirty="0">
                <a:solidFill>
                  <a:srgbClr val="0070C0"/>
                </a:solidFill>
              </a:rPr>
              <a:t>►</a:t>
            </a:r>
            <a:r>
              <a:rPr kumimoji="0" lang="zh-TW" altLang="en-US" sz="3000" b="1" dirty="0">
                <a:solidFill>
                  <a:srgbClr val="0070C0"/>
                </a:solidFill>
                <a:latin typeface="+mn-lt"/>
                <a:ea typeface="+mn-ea"/>
              </a:rPr>
              <a:t>母語可選修新住民語，增開七種新住民語</a:t>
            </a: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課</a:t>
            </a:r>
            <a:endParaRPr kumimoji="0" lang="en-US" altLang="zh-TW" sz="3000" b="1" dirty="0" smtClean="0">
              <a:solidFill>
                <a:srgbClr val="0070C0"/>
              </a:solidFill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en-US" altLang="zh-TW" sz="3000" b="1" dirty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kumimoji="0" lang="en-US" altLang="zh-TW" sz="3000" b="1" dirty="0" smtClean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程。另開手語課程。</a:t>
            </a:r>
            <a:endParaRPr kumimoji="0" lang="en-US" altLang="zh-TW" sz="3000" b="1" dirty="0">
              <a:solidFill>
                <a:srgbClr val="0070C0"/>
              </a:solidFill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000" b="1" dirty="0">
                <a:solidFill>
                  <a:srgbClr val="0070C0"/>
                </a:solidFill>
                <a:latin typeface="+mn-lt"/>
                <a:ea typeface="+mn-ea"/>
              </a:rPr>
              <a:t>►跨領域學習成</a:t>
            </a: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常態。</a:t>
            </a:r>
            <a:endParaRPr kumimoji="0" lang="en-US" altLang="zh-TW" sz="3000" b="1" dirty="0">
              <a:solidFill>
                <a:srgbClr val="0070C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53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7"/>
          <p:cNvSpPr/>
          <p:nvPr/>
        </p:nvSpPr>
        <p:spPr bwMode="auto">
          <a:xfrm rot="21408543">
            <a:off x="1268657" y="6308173"/>
            <a:ext cx="7735529" cy="539750"/>
          </a:xfrm>
          <a:custGeom>
            <a:avLst/>
            <a:gdLst>
              <a:gd name="connsiteX0" fmla="*/ 0 w 9162107"/>
              <a:gd name="connsiteY0" fmla="*/ 277347 h 539898"/>
              <a:gd name="connsiteX1" fmla="*/ 1747319 w 9162107"/>
              <a:gd name="connsiteY1" fmla="*/ 5743 h 539898"/>
              <a:gd name="connsiteX2" fmla="*/ 3720974 w 9162107"/>
              <a:gd name="connsiteY2" fmla="*/ 503684 h 539898"/>
              <a:gd name="connsiteX3" fmla="*/ 7586804 w 9162107"/>
              <a:gd name="connsiteY3" fmla="*/ 168705 h 539898"/>
              <a:gd name="connsiteX4" fmla="*/ 9162107 w 9162107"/>
              <a:gd name="connsiteY4" fmla="*/ 539898 h 5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107" h="539898">
                <a:moveTo>
                  <a:pt x="0" y="277347"/>
                </a:moveTo>
                <a:cubicBezTo>
                  <a:pt x="563578" y="122683"/>
                  <a:pt x="1127157" y="-31980"/>
                  <a:pt x="1747319" y="5743"/>
                </a:cubicBezTo>
                <a:cubicBezTo>
                  <a:pt x="2367481" y="43466"/>
                  <a:pt x="2747727" y="476524"/>
                  <a:pt x="3720974" y="503684"/>
                </a:cubicBezTo>
                <a:cubicBezTo>
                  <a:pt x="4694221" y="530844"/>
                  <a:pt x="6679949" y="162669"/>
                  <a:pt x="7586804" y="168705"/>
                </a:cubicBezTo>
                <a:cubicBezTo>
                  <a:pt x="8493659" y="174741"/>
                  <a:pt x="8827883" y="357319"/>
                  <a:pt x="9162107" y="539898"/>
                </a:cubicBezTo>
              </a:path>
            </a:pathLst>
          </a:custGeom>
          <a:noFill/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11" name="Picture 2" descr="D:\花纹\儿童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93682">
            <a:off x="6291380" y="5767760"/>
            <a:ext cx="2339222" cy="8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8"/>
          <p:cNvSpPr/>
          <p:nvPr/>
        </p:nvSpPr>
        <p:spPr bwMode="auto">
          <a:xfrm>
            <a:off x="2195736" y="6237312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" name="椭圆 8"/>
          <p:cNvSpPr/>
          <p:nvPr/>
        </p:nvSpPr>
        <p:spPr bwMode="auto">
          <a:xfrm>
            <a:off x="2771801" y="6453336"/>
            <a:ext cx="216024" cy="2020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1" name="椭圆 8"/>
          <p:cNvSpPr/>
          <p:nvPr/>
        </p:nvSpPr>
        <p:spPr bwMode="auto">
          <a:xfrm>
            <a:off x="4644008" y="652534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2" name="椭圆 8"/>
          <p:cNvSpPr/>
          <p:nvPr/>
        </p:nvSpPr>
        <p:spPr bwMode="auto">
          <a:xfrm>
            <a:off x="4860032" y="6381328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" name="椭圆 8"/>
          <p:cNvSpPr/>
          <p:nvPr/>
        </p:nvSpPr>
        <p:spPr bwMode="auto">
          <a:xfrm>
            <a:off x="3131840" y="6309320"/>
            <a:ext cx="216023" cy="2740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" name="椭圆 11"/>
          <p:cNvSpPr/>
          <p:nvPr/>
        </p:nvSpPr>
        <p:spPr bwMode="auto">
          <a:xfrm>
            <a:off x="4499992" y="6597352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5" name="椭圆 11"/>
          <p:cNvSpPr/>
          <p:nvPr/>
        </p:nvSpPr>
        <p:spPr bwMode="auto">
          <a:xfrm>
            <a:off x="7236296" y="6165304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28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57" y="1425352"/>
            <a:ext cx="6427217" cy="109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群組 28"/>
          <p:cNvGrpSpPr/>
          <p:nvPr/>
        </p:nvGrpSpPr>
        <p:grpSpPr>
          <a:xfrm>
            <a:off x="1354650" y="387401"/>
            <a:ext cx="7789350" cy="1010797"/>
            <a:chOff x="1400671" y="343329"/>
            <a:chExt cx="7789350" cy="1010797"/>
          </a:xfrm>
        </p:grpSpPr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2555776" y="908720"/>
              <a:ext cx="6634245" cy="640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6234059" y="407975"/>
              <a:ext cx="27275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800" b="1" i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超研澤中圓" pitchFamily="49" charset="-120"/>
                </a:rPr>
                <a:t>教務處宣導事項</a:t>
              </a:r>
              <a:endParaRPr lang="zh-TW" altLang="en-US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charset="-120"/>
                <a:ea typeface="超研澤中圓" pitchFamily="49" charset="-120"/>
              </a:endParaRPr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6605752" y="984238"/>
              <a:ext cx="223153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en-US" b="1" dirty="0">
                <a:solidFill>
                  <a:srgbClr val="CA7800"/>
                </a:solidFill>
                <a:ea typeface="華康中黑體" pitchFamily="49" charset="-120"/>
              </a:endParaRP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1400671" y="728650"/>
              <a:ext cx="4059936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TW" altLang="en-US" sz="1600" b="1">
                <a:solidFill>
                  <a:srgbClr val="663300"/>
                </a:solidFill>
              </a:endParaRPr>
            </a:p>
          </p:txBody>
        </p:sp>
        <p:pic>
          <p:nvPicPr>
            <p:cNvPr id="35" name="Picture 12" descr="C:\Users\s\Desktop\schoolnam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03648" y="343329"/>
              <a:ext cx="4393184" cy="82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" r="15657" b="17928"/>
          <a:stretch/>
        </p:blipFill>
        <p:spPr bwMode="auto">
          <a:xfrm>
            <a:off x="1141572" y="1168749"/>
            <a:ext cx="7704855" cy="519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4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7"/>
          <p:cNvSpPr/>
          <p:nvPr/>
        </p:nvSpPr>
        <p:spPr bwMode="auto">
          <a:xfrm rot="21408543">
            <a:off x="1268657" y="6308173"/>
            <a:ext cx="7735529" cy="539750"/>
          </a:xfrm>
          <a:custGeom>
            <a:avLst/>
            <a:gdLst>
              <a:gd name="connsiteX0" fmla="*/ 0 w 9162107"/>
              <a:gd name="connsiteY0" fmla="*/ 277347 h 539898"/>
              <a:gd name="connsiteX1" fmla="*/ 1747319 w 9162107"/>
              <a:gd name="connsiteY1" fmla="*/ 5743 h 539898"/>
              <a:gd name="connsiteX2" fmla="*/ 3720974 w 9162107"/>
              <a:gd name="connsiteY2" fmla="*/ 503684 h 539898"/>
              <a:gd name="connsiteX3" fmla="*/ 7586804 w 9162107"/>
              <a:gd name="connsiteY3" fmla="*/ 168705 h 539898"/>
              <a:gd name="connsiteX4" fmla="*/ 9162107 w 9162107"/>
              <a:gd name="connsiteY4" fmla="*/ 539898 h 5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107" h="539898">
                <a:moveTo>
                  <a:pt x="0" y="277347"/>
                </a:moveTo>
                <a:cubicBezTo>
                  <a:pt x="563578" y="122683"/>
                  <a:pt x="1127157" y="-31980"/>
                  <a:pt x="1747319" y="5743"/>
                </a:cubicBezTo>
                <a:cubicBezTo>
                  <a:pt x="2367481" y="43466"/>
                  <a:pt x="2747727" y="476524"/>
                  <a:pt x="3720974" y="503684"/>
                </a:cubicBezTo>
                <a:cubicBezTo>
                  <a:pt x="4694221" y="530844"/>
                  <a:pt x="6679949" y="162669"/>
                  <a:pt x="7586804" y="168705"/>
                </a:cubicBezTo>
                <a:cubicBezTo>
                  <a:pt x="8493659" y="174741"/>
                  <a:pt x="8827883" y="357319"/>
                  <a:pt x="9162107" y="539898"/>
                </a:cubicBezTo>
              </a:path>
            </a:pathLst>
          </a:custGeom>
          <a:noFill/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11" name="Picture 2" descr="D:\花纹\儿童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93682">
            <a:off x="6291380" y="5767760"/>
            <a:ext cx="2339222" cy="8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8"/>
          <p:cNvSpPr/>
          <p:nvPr/>
        </p:nvSpPr>
        <p:spPr bwMode="auto">
          <a:xfrm>
            <a:off x="2195736" y="6237312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" name="椭圆 8"/>
          <p:cNvSpPr/>
          <p:nvPr/>
        </p:nvSpPr>
        <p:spPr bwMode="auto">
          <a:xfrm>
            <a:off x="2771801" y="6453336"/>
            <a:ext cx="216024" cy="2020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1" name="椭圆 8"/>
          <p:cNvSpPr/>
          <p:nvPr/>
        </p:nvSpPr>
        <p:spPr bwMode="auto">
          <a:xfrm>
            <a:off x="4644008" y="652534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2" name="椭圆 8"/>
          <p:cNvSpPr/>
          <p:nvPr/>
        </p:nvSpPr>
        <p:spPr bwMode="auto">
          <a:xfrm>
            <a:off x="4860032" y="6381328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" name="椭圆 8"/>
          <p:cNvSpPr/>
          <p:nvPr/>
        </p:nvSpPr>
        <p:spPr bwMode="auto">
          <a:xfrm>
            <a:off x="3131840" y="6309320"/>
            <a:ext cx="216023" cy="2740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" name="椭圆 11"/>
          <p:cNvSpPr/>
          <p:nvPr/>
        </p:nvSpPr>
        <p:spPr bwMode="auto">
          <a:xfrm>
            <a:off x="4499992" y="6597352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5" name="椭圆 11"/>
          <p:cNvSpPr/>
          <p:nvPr/>
        </p:nvSpPr>
        <p:spPr bwMode="auto">
          <a:xfrm>
            <a:off x="7236296" y="6165304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1619672" y="1196752"/>
            <a:ext cx="6637279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資訊倫理宣導 </a:t>
            </a:r>
            <a:endParaRPr kumimoji="0" lang="zh-TW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539552" y="1700808"/>
            <a:ext cx="6120679" cy="5013176"/>
          </a:xfrm>
          <a:prstGeom prst="rect">
            <a:avLst/>
          </a:prstGeom>
        </p:spPr>
        <p:txBody>
          <a:bodyPr/>
          <a:lstStyle/>
          <a:p>
            <a:pPr marL="547688" marR="0" lvl="1" indent="-200025" algn="l" defTabSz="914400" rtl="0" eaLnBrk="0" fontAlgn="base" latinLnBrk="0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00025" algn="l" defTabSz="914400" rtl="0" eaLnBrk="0" fontAlgn="base" latinLnBrk="0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孩子可能尚無隱私概念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85813" marR="0" lvl="2" indent="-182563" algn="l" defTabSz="914400" rtl="0" eaLnBrk="0" fontAlgn="base" latinLnBrk="0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個人資料與隱私保護觀念較為薄弱的孩子們可能從未想過，社群上的「朋友」不論熟識與否都可能看到自己的隱私訊息。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00025" algn="l" defTabSz="914400" rtl="0" eaLnBrk="0" fontAlgn="base" latinLnBrk="0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孩子容易在社群網站過度揭露個資</a:t>
            </a:r>
          </a:p>
          <a:p>
            <a:pPr marL="785813" marR="0" lvl="2" indent="-182563" algn="l" defTabSz="914400" rtl="0" eaLnBrk="0" fontAlgn="base" latinLnBrk="0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避免在個人檔案中留下過多資訊，尤其是聯絡資訊，這些資料不一定要填寫，須提醒孩子絕對不要填寫手機號碼、地址等聯絡資訊。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zh-TW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00025" algn="l" defTabSz="914400" rtl="0" eaLnBrk="0" fontAlgn="base" latinLnBrk="0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分享愈多，隱私就愈少</a:t>
            </a:r>
          </a:p>
          <a:p>
            <a:pPr marL="785813" marR="0" lvl="2" indent="-182563" algn="l" defTabSz="914400" rtl="0" eaLnBrk="0" fontAlgn="base" latinLnBrk="0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Tx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分享生活點滴並獲得朋友回饋固然有趣，但是也可能因此遭到有心人士的惡意追蹤，造成自己或家人的傷害。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00025" algn="l" defTabSz="914400" rtl="0" eaLnBrk="0" fontAlgn="base" latinLnBrk="0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1" b="14632"/>
          <a:stretch/>
        </p:blipFill>
        <p:spPr bwMode="auto">
          <a:xfrm>
            <a:off x="6948264" y="2204864"/>
            <a:ext cx="1882845" cy="342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群組 25"/>
          <p:cNvGrpSpPr/>
          <p:nvPr/>
        </p:nvGrpSpPr>
        <p:grpSpPr>
          <a:xfrm>
            <a:off x="1354650" y="387401"/>
            <a:ext cx="7789350" cy="1010797"/>
            <a:chOff x="1400671" y="343329"/>
            <a:chExt cx="7789350" cy="1010797"/>
          </a:xfrm>
        </p:grpSpPr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2555776" y="908720"/>
              <a:ext cx="6634245" cy="640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6234059" y="407975"/>
              <a:ext cx="27275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800" b="1" i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超研澤中圓" pitchFamily="49" charset="-120"/>
                </a:rPr>
                <a:t>教務處宣導事項</a:t>
              </a:r>
              <a:endParaRPr lang="zh-TW" altLang="en-US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charset="-120"/>
                <a:ea typeface="超研澤中圓" pitchFamily="49" charset="-120"/>
              </a:endParaRPr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6605752" y="984238"/>
              <a:ext cx="223153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en-US" b="1" dirty="0">
                <a:solidFill>
                  <a:srgbClr val="CA7800"/>
                </a:solidFill>
                <a:ea typeface="華康中黑體" pitchFamily="49" charset="-12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1400671" y="728650"/>
              <a:ext cx="4059936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TW" altLang="en-US" sz="1600" b="1">
                <a:solidFill>
                  <a:srgbClr val="663300"/>
                </a:solidFill>
              </a:endParaRPr>
            </a:p>
          </p:txBody>
        </p:sp>
        <p:pic>
          <p:nvPicPr>
            <p:cNvPr id="34" name="Picture 12" descr="C:\Users\s\Desktop\schoolnam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648" y="343329"/>
              <a:ext cx="4393184" cy="82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486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10"/>
          <p:cNvSpPr>
            <a:spLocks noChangeShapeType="1"/>
          </p:cNvSpPr>
          <p:nvPr/>
        </p:nvSpPr>
        <p:spPr bwMode="auto">
          <a:xfrm>
            <a:off x="1116013" y="908050"/>
            <a:ext cx="8027987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0975" y="404813"/>
            <a:ext cx="8783638" cy="946150"/>
            <a:chOff x="137" y="164"/>
            <a:chExt cx="5533" cy="596"/>
          </a:xfrm>
        </p:grpSpPr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3674" y="164"/>
              <a:ext cx="199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zh-TW" altLang="en-US" sz="32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charset="-120"/>
                <a:ea typeface="超研澤中圓" pitchFamily="49" charset="-120"/>
              </a:endParaRPr>
            </a:p>
          </p:txBody>
        </p:sp>
        <p:sp>
          <p:nvSpPr>
            <p:cNvPr id="9244" name="Text Box 22"/>
            <p:cNvSpPr txBox="1">
              <a:spLocks noChangeArrowheads="1"/>
            </p:cNvSpPr>
            <p:nvPr/>
          </p:nvSpPr>
          <p:spPr bwMode="auto">
            <a:xfrm>
              <a:off x="3946" y="527"/>
              <a:ext cx="16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en-US" b="1" dirty="0">
                <a:solidFill>
                  <a:srgbClr val="CA7800"/>
                </a:solidFill>
                <a:ea typeface="華康中黑體" pitchFamily="49" charset="-120"/>
              </a:endParaRPr>
            </a:p>
          </p:txBody>
        </p:sp>
        <p:sp>
          <p:nvSpPr>
            <p:cNvPr id="9245" name="Text Box 31"/>
            <p:cNvSpPr txBox="1">
              <a:spLocks noChangeArrowheads="1"/>
            </p:cNvSpPr>
            <p:nvPr/>
          </p:nvSpPr>
          <p:spPr bwMode="auto">
            <a:xfrm>
              <a:off x="137" y="366"/>
              <a:ext cx="29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TW" altLang="en-US" sz="1600" b="1">
                <a:solidFill>
                  <a:srgbClr val="663300"/>
                </a:solidFill>
              </a:endParaRPr>
            </a:p>
          </p:txBody>
        </p:sp>
      </p:grpSp>
      <p:pic>
        <p:nvPicPr>
          <p:cNvPr id="9221" name="Picture 12" descr="C:\Users\s\Desktop\schooln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621606" cy="86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任意多边形 7"/>
          <p:cNvSpPr/>
          <p:nvPr/>
        </p:nvSpPr>
        <p:spPr bwMode="auto">
          <a:xfrm rot="21408543">
            <a:off x="1268657" y="6308173"/>
            <a:ext cx="7735529" cy="539750"/>
          </a:xfrm>
          <a:custGeom>
            <a:avLst/>
            <a:gdLst>
              <a:gd name="connsiteX0" fmla="*/ 0 w 9162107"/>
              <a:gd name="connsiteY0" fmla="*/ 277347 h 539898"/>
              <a:gd name="connsiteX1" fmla="*/ 1747319 w 9162107"/>
              <a:gd name="connsiteY1" fmla="*/ 5743 h 539898"/>
              <a:gd name="connsiteX2" fmla="*/ 3720974 w 9162107"/>
              <a:gd name="connsiteY2" fmla="*/ 503684 h 539898"/>
              <a:gd name="connsiteX3" fmla="*/ 7586804 w 9162107"/>
              <a:gd name="connsiteY3" fmla="*/ 168705 h 539898"/>
              <a:gd name="connsiteX4" fmla="*/ 9162107 w 9162107"/>
              <a:gd name="connsiteY4" fmla="*/ 539898 h 5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107" h="539898">
                <a:moveTo>
                  <a:pt x="0" y="277347"/>
                </a:moveTo>
                <a:cubicBezTo>
                  <a:pt x="563578" y="122683"/>
                  <a:pt x="1127157" y="-31980"/>
                  <a:pt x="1747319" y="5743"/>
                </a:cubicBezTo>
                <a:cubicBezTo>
                  <a:pt x="2367481" y="43466"/>
                  <a:pt x="2747727" y="476524"/>
                  <a:pt x="3720974" y="503684"/>
                </a:cubicBezTo>
                <a:cubicBezTo>
                  <a:pt x="4694221" y="530844"/>
                  <a:pt x="6679949" y="162669"/>
                  <a:pt x="7586804" y="168705"/>
                </a:cubicBezTo>
                <a:cubicBezTo>
                  <a:pt x="8493659" y="174741"/>
                  <a:pt x="8827883" y="357319"/>
                  <a:pt x="9162107" y="539898"/>
                </a:cubicBezTo>
              </a:path>
            </a:pathLst>
          </a:custGeom>
          <a:noFill/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11" name="Picture 2" descr="D:\花纹\儿童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93682">
            <a:off x="6291380" y="5767760"/>
            <a:ext cx="2339222" cy="8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8"/>
          <p:cNvSpPr/>
          <p:nvPr/>
        </p:nvSpPr>
        <p:spPr bwMode="auto">
          <a:xfrm>
            <a:off x="2195736" y="6237312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" name="椭圆 8"/>
          <p:cNvSpPr/>
          <p:nvPr/>
        </p:nvSpPr>
        <p:spPr bwMode="auto">
          <a:xfrm>
            <a:off x="2771801" y="6453336"/>
            <a:ext cx="216024" cy="2020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1" name="椭圆 8"/>
          <p:cNvSpPr/>
          <p:nvPr/>
        </p:nvSpPr>
        <p:spPr bwMode="auto">
          <a:xfrm>
            <a:off x="4644008" y="652534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2" name="椭圆 8"/>
          <p:cNvSpPr/>
          <p:nvPr/>
        </p:nvSpPr>
        <p:spPr bwMode="auto">
          <a:xfrm>
            <a:off x="4860032" y="6381328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" name="椭圆 8"/>
          <p:cNvSpPr/>
          <p:nvPr/>
        </p:nvSpPr>
        <p:spPr bwMode="auto">
          <a:xfrm>
            <a:off x="3131840" y="6309320"/>
            <a:ext cx="216023" cy="2740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" name="椭圆 11"/>
          <p:cNvSpPr/>
          <p:nvPr/>
        </p:nvSpPr>
        <p:spPr bwMode="auto">
          <a:xfrm>
            <a:off x="4499992" y="6597352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5" name="椭圆 11"/>
          <p:cNvSpPr/>
          <p:nvPr/>
        </p:nvSpPr>
        <p:spPr bwMode="auto">
          <a:xfrm>
            <a:off x="7236296" y="6165304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324818" y="1778512"/>
            <a:ext cx="6638379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5200" dirty="0">
                <a:solidFill>
                  <a:srgbClr val="8F15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握緊每雙孩子的</a:t>
            </a:r>
            <a:r>
              <a:rPr lang="zh-TW" altLang="en-US" sz="5200" dirty="0" smtClean="0">
                <a:solidFill>
                  <a:srgbClr val="8F15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手</a:t>
            </a:r>
            <a:endParaRPr lang="en-US" altLang="zh-TW" sz="5200" dirty="0" smtClean="0">
              <a:solidFill>
                <a:srgbClr val="8F152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defRPr/>
            </a:pPr>
            <a:r>
              <a:rPr lang="zh-TW" altLang="en-US" sz="5200" dirty="0" smtClean="0">
                <a:solidFill>
                  <a:srgbClr val="8F15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創造機會</a:t>
            </a:r>
            <a:endParaRPr lang="en-US" altLang="zh-TW" sz="5200" dirty="0" smtClean="0">
              <a:solidFill>
                <a:srgbClr val="8F152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defRPr/>
            </a:pPr>
            <a:r>
              <a:rPr lang="zh-TW" altLang="en-US" sz="5200" dirty="0" smtClean="0">
                <a:solidFill>
                  <a:srgbClr val="8F15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激發</a:t>
            </a:r>
            <a:r>
              <a:rPr lang="zh-TW" altLang="en-US" sz="5200" dirty="0">
                <a:solidFill>
                  <a:srgbClr val="8F15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潛能</a:t>
            </a:r>
          </a:p>
        </p:txBody>
      </p:sp>
      <p:pic>
        <p:nvPicPr>
          <p:cNvPr id="29" name="Picture 5" descr="http://pic3.nipic.com/20090511/2505796_200946026_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2771558" cy="184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C:\Users\s\Desktop\7164723949_a52f10716e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005064"/>
            <a:ext cx="2062810" cy="1710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2634605" y="4853263"/>
            <a:ext cx="388843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 altLang="zh-TW" sz="3200" b="1" dirty="0"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TW" altLang="en-US" sz="32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新市</a:t>
            </a:r>
            <a:r>
              <a:rPr lang="zh-TW" altLang="en-US" sz="32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國小</a:t>
            </a:r>
            <a:r>
              <a:rPr lang="zh-TW" altLang="en-US" sz="32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歡迎您</a:t>
            </a:r>
            <a:r>
              <a:rPr lang="en-US" altLang="zh-TW" sz="32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!!</a:t>
            </a:r>
            <a:endParaRPr lang="en-US" altLang="zh-TW" sz="2400" b="1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  <a:buSzPct val="120000"/>
            </a:pPr>
            <a:endParaRPr lang="en-US" altLang="zh-TW" sz="3200" b="1" dirty="0">
              <a:latin typeface="華康中黑體" pitchFamily="49" charset="-120"/>
              <a:ea typeface="華康中黑體" pitchFamily="49" charset="-120"/>
            </a:endParaRPr>
          </a:p>
          <a:p>
            <a:pPr>
              <a:spcBef>
                <a:spcPct val="50000"/>
              </a:spcBef>
              <a:buSzPct val="120000"/>
              <a:buFontTx/>
              <a:buBlip>
                <a:blip r:embed="rId6"/>
              </a:buBlip>
            </a:pPr>
            <a:endParaRPr kumimoji="0" lang="en-US" altLang="zh-TW" sz="2400" b="1" dirty="0">
              <a:latin typeface="華康中黑體" pitchFamily="49" charset="-120"/>
              <a:ea typeface="華康中黑體" pitchFamily="49" charset="-120"/>
            </a:endParaRPr>
          </a:p>
          <a:p>
            <a:pPr>
              <a:spcBef>
                <a:spcPct val="50000"/>
              </a:spcBef>
              <a:buSzPct val="120000"/>
              <a:buFontTx/>
              <a:buBlip>
                <a:blip r:embed="rId6"/>
              </a:buBlip>
            </a:pPr>
            <a:endParaRPr kumimoji="0" lang="en-US" altLang="zh-TW" sz="2400" b="1" dirty="0">
              <a:latin typeface="華康中黑體" pitchFamily="49" charset="-120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標楷體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7"/>
          <p:cNvSpPr/>
          <p:nvPr/>
        </p:nvSpPr>
        <p:spPr bwMode="auto">
          <a:xfrm rot="21408543">
            <a:off x="1268657" y="6308173"/>
            <a:ext cx="7735529" cy="539750"/>
          </a:xfrm>
          <a:custGeom>
            <a:avLst/>
            <a:gdLst>
              <a:gd name="connsiteX0" fmla="*/ 0 w 9162107"/>
              <a:gd name="connsiteY0" fmla="*/ 277347 h 539898"/>
              <a:gd name="connsiteX1" fmla="*/ 1747319 w 9162107"/>
              <a:gd name="connsiteY1" fmla="*/ 5743 h 539898"/>
              <a:gd name="connsiteX2" fmla="*/ 3720974 w 9162107"/>
              <a:gd name="connsiteY2" fmla="*/ 503684 h 539898"/>
              <a:gd name="connsiteX3" fmla="*/ 7586804 w 9162107"/>
              <a:gd name="connsiteY3" fmla="*/ 168705 h 539898"/>
              <a:gd name="connsiteX4" fmla="*/ 9162107 w 9162107"/>
              <a:gd name="connsiteY4" fmla="*/ 539898 h 5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107" h="539898">
                <a:moveTo>
                  <a:pt x="0" y="277347"/>
                </a:moveTo>
                <a:cubicBezTo>
                  <a:pt x="563578" y="122683"/>
                  <a:pt x="1127157" y="-31980"/>
                  <a:pt x="1747319" y="5743"/>
                </a:cubicBezTo>
                <a:cubicBezTo>
                  <a:pt x="2367481" y="43466"/>
                  <a:pt x="2747727" y="476524"/>
                  <a:pt x="3720974" y="503684"/>
                </a:cubicBezTo>
                <a:cubicBezTo>
                  <a:pt x="4694221" y="530844"/>
                  <a:pt x="6679949" y="162669"/>
                  <a:pt x="7586804" y="168705"/>
                </a:cubicBezTo>
                <a:cubicBezTo>
                  <a:pt x="8493659" y="174741"/>
                  <a:pt x="8827883" y="357319"/>
                  <a:pt x="9162107" y="539898"/>
                </a:cubicBezTo>
              </a:path>
            </a:pathLst>
          </a:custGeom>
          <a:noFill/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11" name="Picture 2" descr="D:\花纹\儿童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93682">
            <a:off x="6291380" y="5767760"/>
            <a:ext cx="2339222" cy="8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8"/>
          <p:cNvSpPr/>
          <p:nvPr/>
        </p:nvSpPr>
        <p:spPr bwMode="auto">
          <a:xfrm>
            <a:off x="2195736" y="6237312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" name="椭圆 8"/>
          <p:cNvSpPr/>
          <p:nvPr/>
        </p:nvSpPr>
        <p:spPr bwMode="auto">
          <a:xfrm>
            <a:off x="2771801" y="6453336"/>
            <a:ext cx="216024" cy="2020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1" name="椭圆 8"/>
          <p:cNvSpPr/>
          <p:nvPr/>
        </p:nvSpPr>
        <p:spPr bwMode="auto">
          <a:xfrm>
            <a:off x="4644008" y="652534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2" name="椭圆 8"/>
          <p:cNvSpPr/>
          <p:nvPr/>
        </p:nvSpPr>
        <p:spPr bwMode="auto">
          <a:xfrm>
            <a:off x="4860032" y="6381328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" name="椭圆 8"/>
          <p:cNvSpPr/>
          <p:nvPr/>
        </p:nvSpPr>
        <p:spPr bwMode="auto">
          <a:xfrm>
            <a:off x="3131840" y="6309320"/>
            <a:ext cx="216023" cy="2740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" name="椭圆 11"/>
          <p:cNvSpPr/>
          <p:nvPr/>
        </p:nvSpPr>
        <p:spPr bwMode="auto">
          <a:xfrm>
            <a:off x="4499992" y="6597352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5" name="椭圆 11"/>
          <p:cNvSpPr/>
          <p:nvPr/>
        </p:nvSpPr>
        <p:spPr bwMode="auto">
          <a:xfrm>
            <a:off x="7236296" y="6165304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354650" y="387401"/>
            <a:ext cx="7789350" cy="1010797"/>
            <a:chOff x="1400671" y="343329"/>
            <a:chExt cx="7789350" cy="1010797"/>
          </a:xfrm>
        </p:grpSpPr>
        <p:sp>
          <p:nvSpPr>
            <p:cNvPr id="51" name="Line 10"/>
            <p:cNvSpPr>
              <a:spLocks noChangeShapeType="1"/>
            </p:cNvSpPr>
            <p:nvPr/>
          </p:nvSpPr>
          <p:spPr bwMode="auto">
            <a:xfrm>
              <a:off x="2555776" y="908720"/>
              <a:ext cx="6634245" cy="640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6234059" y="407975"/>
              <a:ext cx="27275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800" b="1" i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超研澤中圓" pitchFamily="49" charset="-120"/>
                </a:rPr>
                <a:t>教務處宣導事項</a:t>
              </a:r>
              <a:endParaRPr lang="zh-TW" altLang="en-US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charset="-120"/>
                <a:ea typeface="超研澤中圓" pitchFamily="49" charset="-120"/>
              </a:endParaRPr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6605752" y="984238"/>
              <a:ext cx="223153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en-US" b="1" dirty="0">
                <a:solidFill>
                  <a:srgbClr val="CA7800"/>
                </a:solidFill>
                <a:ea typeface="華康中黑體" pitchFamily="49" charset="-120"/>
              </a:endParaRP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1400671" y="728650"/>
              <a:ext cx="4059936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TW" altLang="en-US" sz="1600" b="1">
                <a:solidFill>
                  <a:srgbClr val="663300"/>
                </a:solidFill>
              </a:endParaRPr>
            </a:p>
          </p:txBody>
        </p:sp>
        <p:pic>
          <p:nvPicPr>
            <p:cNvPr id="55" name="Picture 12" descr="C:\Users\s\Desktop\schoolnam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343329"/>
              <a:ext cx="4393184" cy="82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內容版面配置區 2"/>
          <p:cNvSpPr txBox="1">
            <a:spLocks/>
          </p:cNvSpPr>
          <p:nvPr/>
        </p:nvSpPr>
        <p:spPr>
          <a:xfrm>
            <a:off x="441729" y="1247901"/>
            <a:ext cx="8229600" cy="720079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十二年基本國民教育宣導</a:t>
            </a:r>
            <a:endParaRPr kumimoji="0" lang="zh-TW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內容版面配置區 2"/>
          <p:cNvSpPr txBox="1">
            <a:spLocks/>
          </p:cNvSpPr>
          <p:nvPr/>
        </p:nvSpPr>
        <p:spPr>
          <a:xfrm>
            <a:off x="882235" y="2092620"/>
            <a:ext cx="8130977" cy="4293408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二</a:t>
            </a:r>
            <a:r>
              <a:rPr kumimoji="0" lang="zh-TW" alt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、新</a:t>
            </a:r>
            <a:r>
              <a:rPr kumimoji="0" lang="zh-TW" alt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課綱</a:t>
            </a:r>
            <a:r>
              <a:rPr kumimoji="0" lang="zh-TW" alt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推動：</a:t>
            </a:r>
            <a:endParaRPr kumimoji="0" lang="zh-TW" alt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000" b="1" dirty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kumimoji="0" lang="en-US" altLang="zh-TW" sz="3000" b="1" dirty="0" smtClean="0">
                <a:solidFill>
                  <a:srgbClr val="0070C0"/>
                </a:solidFill>
                <a:latin typeface="+mn-lt"/>
                <a:ea typeface="+mn-ea"/>
              </a:rPr>
              <a:t>(</a:t>
            </a:r>
            <a:r>
              <a:rPr kumimoji="0" lang="zh-TW" altLang="en-US" sz="3000" b="1" dirty="0">
                <a:solidFill>
                  <a:srgbClr val="0070C0"/>
                </a:solidFill>
                <a:latin typeface="+mn-lt"/>
                <a:ea typeface="+mn-ea"/>
              </a:rPr>
              <a:t>一</a:t>
            </a:r>
            <a:r>
              <a:rPr kumimoji="0" lang="en-US" altLang="zh-TW" sz="3000" b="1" dirty="0">
                <a:solidFill>
                  <a:srgbClr val="0070C0"/>
                </a:solidFill>
                <a:latin typeface="+mn-lt"/>
                <a:ea typeface="+mn-ea"/>
              </a:rPr>
              <a:t>)</a:t>
            </a:r>
            <a:r>
              <a:rPr kumimoji="0" lang="zh-TW" altLang="en-US" sz="3000" b="1" dirty="0">
                <a:solidFill>
                  <a:srgbClr val="0070C0"/>
                </a:solidFill>
                <a:latin typeface="+mn-lt"/>
                <a:ea typeface="+mn-ea"/>
              </a:rPr>
              <a:t>部定課程</a:t>
            </a: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：</a:t>
            </a:r>
            <a:r>
              <a:rPr kumimoji="0" lang="en-US" altLang="zh-TW" sz="3000" b="1" dirty="0" smtClean="0">
                <a:solidFill>
                  <a:srgbClr val="0070C0"/>
                </a:solidFill>
                <a:latin typeface="+mn-lt"/>
                <a:ea typeface="+mn-ea"/>
              </a:rPr>
              <a:t>108</a:t>
            </a: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學年度開如逐年</a:t>
            </a:r>
            <a:r>
              <a:rPr kumimoji="0" lang="zh-TW" altLang="en-US" sz="3000" b="1" dirty="0">
                <a:solidFill>
                  <a:srgbClr val="0070C0"/>
                </a:solidFill>
                <a:latin typeface="+mn-lt"/>
                <a:ea typeface="+mn-ea"/>
              </a:rPr>
              <a:t>實施</a:t>
            </a: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。目前</a:t>
            </a:r>
            <a:endParaRPr kumimoji="0" lang="en-US" altLang="zh-TW" sz="3000" b="1" dirty="0" smtClean="0">
              <a:solidFill>
                <a:srgbClr val="0070C0"/>
              </a:solidFill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en-US" altLang="zh-TW" sz="3000" b="1" dirty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kumimoji="0" lang="en-US" altLang="zh-TW" sz="3000" b="1" dirty="0" smtClean="0">
                <a:solidFill>
                  <a:srgbClr val="0070C0"/>
                </a:solidFill>
                <a:latin typeface="+mn-lt"/>
                <a:ea typeface="+mn-ea"/>
              </a:rPr>
              <a:t>                        </a:t>
            </a: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推動至四年級。</a:t>
            </a:r>
            <a:endParaRPr kumimoji="0" lang="zh-TW" altLang="en-US" sz="3000" b="1" dirty="0">
              <a:solidFill>
                <a:srgbClr val="0070C0"/>
              </a:solidFill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000" b="1" dirty="0">
                <a:solidFill>
                  <a:srgbClr val="0070C0"/>
                </a:solidFill>
                <a:latin typeface="+mn-lt"/>
                <a:ea typeface="+mn-ea"/>
              </a:rPr>
              <a:t>  </a:t>
            </a:r>
            <a:r>
              <a:rPr kumimoji="0" lang="en-US" altLang="zh-TW" sz="3000" b="1" dirty="0">
                <a:solidFill>
                  <a:srgbClr val="0070C0"/>
                </a:solidFill>
                <a:latin typeface="+mn-lt"/>
                <a:ea typeface="+mn-ea"/>
              </a:rPr>
              <a:t>(</a:t>
            </a:r>
            <a:r>
              <a:rPr kumimoji="0" lang="zh-TW" altLang="en-US" sz="3000" b="1" dirty="0">
                <a:solidFill>
                  <a:srgbClr val="0070C0"/>
                </a:solidFill>
                <a:latin typeface="+mn-lt"/>
                <a:ea typeface="+mn-ea"/>
              </a:rPr>
              <a:t>二</a:t>
            </a:r>
            <a:r>
              <a:rPr kumimoji="0" lang="en-US" altLang="zh-TW" sz="3000" b="1" dirty="0">
                <a:solidFill>
                  <a:srgbClr val="0070C0"/>
                </a:solidFill>
                <a:latin typeface="+mn-lt"/>
                <a:ea typeface="+mn-ea"/>
              </a:rPr>
              <a:t>)</a:t>
            </a:r>
            <a:r>
              <a:rPr kumimoji="0" lang="zh-TW" altLang="en-US" sz="3000" b="1" dirty="0">
                <a:solidFill>
                  <a:srgbClr val="0070C0"/>
                </a:solidFill>
                <a:latin typeface="+mn-lt"/>
                <a:ea typeface="+mn-ea"/>
              </a:rPr>
              <a:t>校訂彈性學習課程</a:t>
            </a: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：</a:t>
            </a:r>
            <a:endParaRPr kumimoji="0" lang="en-US" altLang="zh-TW" sz="3000" b="1" dirty="0" smtClean="0">
              <a:solidFill>
                <a:srgbClr val="0070C0"/>
              </a:solidFill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en-US" altLang="zh-TW" sz="3000" b="1" dirty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kumimoji="0" lang="en-US" altLang="zh-TW" sz="3000" b="1" dirty="0" smtClean="0">
                <a:solidFill>
                  <a:srgbClr val="0070C0"/>
                </a:solidFill>
                <a:latin typeface="+mn-lt"/>
                <a:ea typeface="+mn-ea"/>
              </a:rPr>
              <a:t>       1.</a:t>
            </a: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「在地、國際、品閱新市」課程。</a:t>
            </a:r>
            <a:endParaRPr kumimoji="0" lang="en-US" altLang="zh-TW" sz="3000" b="1" dirty="0" smtClean="0">
              <a:solidFill>
                <a:srgbClr val="0070C0"/>
              </a:solidFill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en-US" altLang="zh-TW" sz="3000" b="1" dirty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kumimoji="0" lang="en-US" altLang="zh-TW" sz="3000" b="1" dirty="0" smtClean="0">
                <a:solidFill>
                  <a:srgbClr val="0070C0"/>
                </a:solidFill>
                <a:latin typeface="+mn-lt"/>
                <a:ea typeface="+mn-ea"/>
              </a:rPr>
              <a:t>       2. </a:t>
            </a: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「移動新市」英語跨域課程。</a:t>
            </a:r>
            <a:endParaRPr kumimoji="0" lang="en-US" altLang="zh-TW" sz="3000" b="1" dirty="0" smtClean="0">
              <a:solidFill>
                <a:srgbClr val="0070C0"/>
              </a:solidFill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en-US" altLang="zh-TW" sz="3000" b="1" dirty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kumimoji="0" lang="en-US" altLang="zh-TW" sz="3000" b="1" dirty="0" smtClean="0">
                <a:solidFill>
                  <a:srgbClr val="0070C0"/>
                </a:solidFill>
                <a:latin typeface="+mn-lt"/>
                <a:ea typeface="+mn-ea"/>
              </a:rPr>
              <a:t>       3.</a:t>
            </a: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「創藝新市」電腦學習課程。</a:t>
            </a:r>
            <a:endParaRPr kumimoji="0" lang="en-US" altLang="zh-TW" sz="3000" b="1" dirty="0" smtClean="0">
              <a:solidFill>
                <a:srgbClr val="0070C0"/>
              </a:solidFill>
              <a:latin typeface="+mn-lt"/>
              <a:ea typeface="+mn-ea"/>
            </a:endParaRPr>
          </a:p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en-US" altLang="zh-TW" sz="3000" b="1" dirty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kumimoji="0" lang="en-US" altLang="zh-TW" sz="3000" b="1" dirty="0" smtClean="0">
                <a:solidFill>
                  <a:srgbClr val="0070C0"/>
                </a:solidFill>
                <a:latin typeface="+mn-lt"/>
                <a:ea typeface="+mn-ea"/>
              </a:rPr>
              <a:t>       4.</a:t>
            </a:r>
            <a:r>
              <a:rPr kumimoji="0" lang="zh-TW" altLang="en-US" sz="3000" b="1" dirty="0" smtClean="0">
                <a:solidFill>
                  <a:srgbClr val="0070C0"/>
                </a:solidFill>
                <a:latin typeface="+mn-lt"/>
                <a:ea typeface="+mn-ea"/>
              </a:rPr>
              <a:t>「展能新市」高年級分組學習課程。</a:t>
            </a:r>
            <a:endParaRPr kumimoji="0" lang="zh-TW" altLang="en-US" sz="3000" b="1" dirty="0">
              <a:solidFill>
                <a:srgbClr val="0070C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43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7"/>
          <p:cNvSpPr/>
          <p:nvPr/>
        </p:nvSpPr>
        <p:spPr bwMode="auto">
          <a:xfrm rot="21408543">
            <a:off x="1268657" y="6308173"/>
            <a:ext cx="7735529" cy="539750"/>
          </a:xfrm>
          <a:custGeom>
            <a:avLst/>
            <a:gdLst>
              <a:gd name="connsiteX0" fmla="*/ 0 w 9162107"/>
              <a:gd name="connsiteY0" fmla="*/ 277347 h 539898"/>
              <a:gd name="connsiteX1" fmla="*/ 1747319 w 9162107"/>
              <a:gd name="connsiteY1" fmla="*/ 5743 h 539898"/>
              <a:gd name="connsiteX2" fmla="*/ 3720974 w 9162107"/>
              <a:gd name="connsiteY2" fmla="*/ 503684 h 539898"/>
              <a:gd name="connsiteX3" fmla="*/ 7586804 w 9162107"/>
              <a:gd name="connsiteY3" fmla="*/ 168705 h 539898"/>
              <a:gd name="connsiteX4" fmla="*/ 9162107 w 9162107"/>
              <a:gd name="connsiteY4" fmla="*/ 539898 h 5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107" h="539898">
                <a:moveTo>
                  <a:pt x="0" y="277347"/>
                </a:moveTo>
                <a:cubicBezTo>
                  <a:pt x="563578" y="122683"/>
                  <a:pt x="1127157" y="-31980"/>
                  <a:pt x="1747319" y="5743"/>
                </a:cubicBezTo>
                <a:cubicBezTo>
                  <a:pt x="2367481" y="43466"/>
                  <a:pt x="2747727" y="476524"/>
                  <a:pt x="3720974" y="503684"/>
                </a:cubicBezTo>
                <a:cubicBezTo>
                  <a:pt x="4694221" y="530844"/>
                  <a:pt x="6679949" y="162669"/>
                  <a:pt x="7586804" y="168705"/>
                </a:cubicBezTo>
                <a:cubicBezTo>
                  <a:pt x="8493659" y="174741"/>
                  <a:pt x="8827883" y="357319"/>
                  <a:pt x="9162107" y="539898"/>
                </a:cubicBezTo>
              </a:path>
            </a:pathLst>
          </a:custGeom>
          <a:noFill/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11" name="Picture 2" descr="D:\花纹\儿童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93682">
            <a:off x="6291380" y="5767760"/>
            <a:ext cx="2339222" cy="8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8"/>
          <p:cNvSpPr/>
          <p:nvPr/>
        </p:nvSpPr>
        <p:spPr bwMode="auto">
          <a:xfrm>
            <a:off x="2195736" y="6237312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" name="椭圆 8"/>
          <p:cNvSpPr/>
          <p:nvPr/>
        </p:nvSpPr>
        <p:spPr bwMode="auto">
          <a:xfrm>
            <a:off x="2771801" y="6453336"/>
            <a:ext cx="216024" cy="2020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1" name="椭圆 8"/>
          <p:cNvSpPr/>
          <p:nvPr/>
        </p:nvSpPr>
        <p:spPr bwMode="auto">
          <a:xfrm>
            <a:off x="4644008" y="652534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2" name="椭圆 8"/>
          <p:cNvSpPr/>
          <p:nvPr/>
        </p:nvSpPr>
        <p:spPr bwMode="auto">
          <a:xfrm>
            <a:off x="4860032" y="6381328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" name="椭圆 8"/>
          <p:cNvSpPr/>
          <p:nvPr/>
        </p:nvSpPr>
        <p:spPr bwMode="auto">
          <a:xfrm>
            <a:off x="3131840" y="6309320"/>
            <a:ext cx="216023" cy="2740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" name="椭圆 11"/>
          <p:cNvSpPr/>
          <p:nvPr/>
        </p:nvSpPr>
        <p:spPr bwMode="auto">
          <a:xfrm>
            <a:off x="4499992" y="6597352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5" name="椭圆 11"/>
          <p:cNvSpPr/>
          <p:nvPr/>
        </p:nvSpPr>
        <p:spPr bwMode="auto">
          <a:xfrm>
            <a:off x="7236296" y="6165304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354650" y="387401"/>
            <a:ext cx="7789350" cy="1010797"/>
            <a:chOff x="1400671" y="343329"/>
            <a:chExt cx="7789350" cy="1010797"/>
          </a:xfrm>
        </p:grpSpPr>
        <p:sp>
          <p:nvSpPr>
            <p:cNvPr id="51" name="Line 10"/>
            <p:cNvSpPr>
              <a:spLocks noChangeShapeType="1"/>
            </p:cNvSpPr>
            <p:nvPr/>
          </p:nvSpPr>
          <p:spPr bwMode="auto">
            <a:xfrm>
              <a:off x="2555776" y="908720"/>
              <a:ext cx="6634245" cy="640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6234059" y="407975"/>
              <a:ext cx="27275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800" b="1" i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超研澤中圓" pitchFamily="49" charset="-120"/>
                </a:rPr>
                <a:t>教務處宣導事項</a:t>
              </a:r>
              <a:endParaRPr lang="zh-TW" altLang="en-US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charset="-120"/>
                <a:ea typeface="超研澤中圓" pitchFamily="49" charset="-120"/>
              </a:endParaRPr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6605752" y="984238"/>
              <a:ext cx="223153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en-US" b="1" dirty="0">
                <a:solidFill>
                  <a:srgbClr val="CA7800"/>
                </a:solidFill>
                <a:ea typeface="華康中黑體" pitchFamily="49" charset="-120"/>
              </a:endParaRP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1400671" y="728650"/>
              <a:ext cx="4059936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TW" altLang="en-US" sz="1600" b="1">
                <a:solidFill>
                  <a:srgbClr val="663300"/>
                </a:solidFill>
              </a:endParaRPr>
            </a:p>
          </p:txBody>
        </p:sp>
        <p:pic>
          <p:nvPicPr>
            <p:cNvPr id="55" name="Picture 12" descr="C:\Users\s\Desktop\schoolnam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343329"/>
              <a:ext cx="4393184" cy="82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" name="內容版面配置區 2"/>
          <p:cNvSpPr txBox="1">
            <a:spLocks/>
          </p:cNvSpPr>
          <p:nvPr/>
        </p:nvSpPr>
        <p:spPr>
          <a:xfrm>
            <a:off x="734177" y="1986229"/>
            <a:ext cx="7819661" cy="4741174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本校</a:t>
            </a:r>
            <a:r>
              <a:rPr kumimoji="0"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111</a:t>
            </a:r>
            <a:r>
              <a:rPr kumimoji="0"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學年</a:t>
            </a:r>
            <a:r>
              <a:rPr kumimoji="0"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度</a:t>
            </a:r>
            <a:r>
              <a:rPr kumimoji="0"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低年級雙語課程</a:t>
            </a:r>
            <a:endParaRPr kumimoji="0"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600" b="1" dirty="0">
                <a:solidFill>
                  <a:srgbClr val="0070C0"/>
                </a:solidFill>
                <a:latin typeface="+mn-lt"/>
                <a:ea typeface="+mn-ea"/>
              </a:rPr>
              <a:t>►英語跨域</a:t>
            </a:r>
            <a:r>
              <a:rPr kumimoji="0" lang="en-US" altLang="zh-TW" sz="3600" b="1" dirty="0">
                <a:solidFill>
                  <a:srgbClr val="0070C0"/>
                </a:solidFill>
                <a:latin typeface="+mn-lt"/>
                <a:ea typeface="+mn-ea"/>
              </a:rPr>
              <a:t>2</a:t>
            </a:r>
            <a:r>
              <a:rPr kumimoji="0" lang="zh-TW" altLang="en-US" sz="3600" b="1" dirty="0">
                <a:solidFill>
                  <a:srgbClr val="0070C0"/>
                </a:solidFill>
                <a:latin typeface="+mn-lt"/>
                <a:ea typeface="+mn-ea"/>
              </a:rPr>
              <a:t>節</a:t>
            </a:r>
            <a:endParaRPr kumimoji="0" lang="en-US" altLang="zh-TW" sz="3600" b="1" dirty="0">
              <a:solidFill>
                <a:srgbClr val="0070C0"/>
              </a:solidFill>
              <a:latin typeface="+mn-lt"/>
              <a:ea typeface="+mn-ea"/>
            </a:endParaRP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600" b="1" dirty="0">
                <a:solidFill>
                  <a:srgbClr val="0070C0"/>
                </a:solidFill>
                <a:latin typeface="+mn-lt"/>
                <a:ea typeface="+mn-ea"/>
              </a:rPr>
              <a:t>►生活雙語</a:t>
            </a:r>
            <a:r>
              <a:rPr kumimoji="0" lang="en-US" altLang="zh-TW" sz="3600" b="1" dirty="0">
                <a:solidFill>
                  <a:srgbClr val="0070C0"/>
                </a:solidFill>
                <a:latin typeface="+mn-lt"/>
                <a:ea typeface="+mn-ea"/>
              </a:rPr>
              <a:t>2</a:t>
            </a:r>
            <a:r>
              <a:rPr kumimoji="0" lang="zh-TW" altLang="en-US" sz="3600" b="1" dirty="0">
                <a:solidFill>
                  <a:srgbClr val="0070C0"/>
                </a:solidFill>
                <a:latin typeface="+mn-lt"/>
                <a:ea typeface="+mn-ea"/>
              </a:rPr>
              <a:t>節</a:t>
            </a:r>
            <a:endParaRPr kumimoji="0" lang="en-US" altLang="zh-TW" sz="3600" b="1" dirty="0">
              <a:solidFill>
                <a:srgbClr val="0070C0"/>
              </a:solidFill>
              <a:latin typeface="+mn-lt"/>
              <a:ea typeface="+mn-ea"/>
            </a:endParaRP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600" b="1" dirty="0">
                <a:solidFill>
                  <a:srgbClr val="0070C0"/>
                </a:solidFill>
                <a:latin typeface="+mn-lt"/>
                <a:ea typeface="+mn-ea"/>
              </a:rPr>
              <a:t>►健體雙語</a:t>
            </a:r>
            <a:r>
              <a:rPr kumimoji="0" lang="en-US" altLang="zh-TW" sz="3600" b="1" dirty="0">
                <a:solidFill>
                  <a:srgbClr val="0070C0"/>
                </a:solidFill>
                <a:latin typeface="+mn-lt"/>
                <a:ea typeface="+mn-ea"/>
              </a:rPr>
              <a:t>3</a:t>
            </a:r>
            <a:r>
              <a:rPr kumimoji="0" lang="zh-TW" altLang="en-US" sz="3600" b="1" dirty="0">
                <a:solidFill>
                  <a:srgbClr val="0070C0"/>
                </a:solidFill>
                <a:latin typeface="+mn-lt"/>
                <a:ea typeface="+mn-ea"/>
              </a:rPr>
              <a:t>節</a:t>
            </a:r>
            <a:endParaRPr kumimoji="0" lang="en-US" altLang="zh-TW" sz="3600" b="1" dirty="0">
              <a:solidFill>
                <a:srgbClr val="0070C0"/>
              </a:solidFill>
              <a:latin typeface="+mn-lt"/>
              <a:ea typeface="+mn-ea"/>
            </a:endParaRP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600" b="1" dirty="0">
                <a:solidFill>
                  <a:srgbClr val="0070C0"/>
                </a:solidFill>
                <a:latin typeface="+mn-lt"/>
                <a:ea typeface="+mn-ea"/>
              </a:rPr>
              <a:t>►</a:t>
            </a:r>
            <a:r>
              <a:rPr kumimoji="0" lang="zh-TW" altLang="en-US" sz="3600" b="1" dirty="0" smtClean="0">
                <a:solidFill>
                  <a:srgbClr val="0070C0"/>
                </a:solidFill>
                <a:latin typeface="+mn-lt"/>
                <a:ea typeface="+mn-ea"/>
              </a:rPr>
              <a:t>外加英語廣播、繪本</a:t>
            </a:r>
            <a:r>
              <a:rPr kumimoji="0" lang="en-US" altLang="zh-TW" sz="3600" b="1" dirty="0" smtClean="0">
                <a:solidFill>
                  <a:srgbClr val="0070C0"/>
                </a:solidFill>
                <a:latin typeface="+mn-lt"/>
                <a:ea typeface="+mn-ea"/>
              </a:rPr>
              <a:t>1</a:t>
            </a:r>
            <a:r>
              <a:rPr kumimoji="0" lang="zh-TW" altLang="en-US" sz="3600" b="1" dirty="0" smtClean="0">
                <a:solidFill>
                  <a:srgbClr val="0070C0"/>
                </a:solidFill>
                <a:latin typeface="+mn-lt"/>
                <a:ea typeface="+mn-ea"/>
              </a:rPr>
              <a:t>節</a:t>
            </a:r>
            <a:endParaRPr kumimoji="0" lang="en-US" altLang="zh-TW" sz="3600" b="1" dirty="0">
              <a:solidFill>
                <a:srgbClr val="0070C0"/>
              </a:solidFill>
              <a:latin typeface="+mn-lt"/>
              <a:ea typeface="+mn-ea"/>
            </a:endParaRPr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>
          <a:xfrm>
            <a:off x="1297390" y="1352833"/>
            <a:ext cx="8229600" cy="720079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推動雙語計劃</a:t>
            </a:r>
            <a:endParaRPr kumimoji="0" lang="zh-TW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7"/>
          <p:cNvSpPr/>
          <p:nvPr/>
        </p:nvSpPr>
        <p:spPr bwMode="auto">
          <a:xfrm rot="21408543">
            <a:off x="1268657" y="6308173"/>
            <a:ext cx="7735529" cy="539750"/>
          </a:xfrm>
          <a:custGeom>
            <a:avLst/>
            <a:gdLst>
              <a:gd name="connsiteX0" fmla="*/ 0 w 9162107"/>
              <a:gd name="connsiteY0" fmla="*/ 277347 h 539898"/>
              <a:gd name="connsiteX1" fmla="*/ 1747319 w 9162107"/>
              <a:gd name="connsiteY1" fmla="*/ 5743 h 539898"/>
              <a:gd name="connsiteX2" fmla="*/ 3720974 w 9162107"/>
              <a:gd name="connsiteY2" fmla="*/ 503684 h 539898"/>
              <a:gd name="connsiteX3" fmla="*/ 7586804 w 9162107"/>
              <a:gd name="connsiteY3" fmla="*/ 168705 h 539898"/>
              <a:gd name="connsiteX4" fmla="*/ 9162107 w 9162107"/>
              <a:gd name="connsiteY4" fmla="*/ 539898 h 5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107" h="539898">
                <a:moveTo>
                  <a:pt x="0" y="277347"/>
                </a:moveTo>
                <a:cubicBezTo>
                  <a:pt x="563578" y="122683"/>
                  <a:pt x="1127157" y="-31980"/>
                  <a:pt x="1747319" y="5743"/>
                </a:cubicBezTo>
                <a:cubicBezTo>
                  <a:pt x="2367481" y="43466"/>
                  <a:pt x="2747727" y="476524"/>
                  <a:pt x="3720974" y="503684"/>
                </a:cubicBezTo>
                <a:cubicBezTo>
                  <a:pt x="4694221" y="530844"/>
                  <a:pt x="6679949" y="162669"/>
                  <a:pt x="7586804" y="168705"/>
                </a:cubicBezTo>
                <a:cubicBezTo>
                  <a:pt x="8493659" y="174741"/>
                  <a:pt x="8827883" y="357319"/>
                  <a:pt x="9162107" y="539898"/>
                </a:cubicBezTo>
              </a:path>
            </a:pathLst>
          </a:custGeom>
          <a:noFill/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11" name="Picture 2" descr="D:\花纹\儿童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93682">
            <a:off x="6291380" y="5767760"/>
            <a:ext cx="2339222" cy="8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8"/>
          <p:cNvSpPr/>
          <p:nvPr/>
        </p:nvSpPr>
        <p:spPr bwMode="auto">
          <a:xfrm>
            <a:off x="2195736" y="6237312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" name="椭圆 8"/>
          <p:cNvSpPr/>
          <p:nvPr/>
        </p:nvSpPr>
        <p:spPr bwMode="auto">
          <a:xfrm>
            <a:off x="2771801" y="6453336"/>
            <a:ext cx="216024" cy="2020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1" name="椭圆 8"/>
          <p:cNvSpPr/>
          <p:nvPr/>
        </p:nvSpPr>
        <p:spPr bwMode="auto">
          <a:xfrm>
            <a:off x="4644008" y="652534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2" name="椭圆 8"/>
          <p:cNvSpPr/>
          <p:nvPr/>
        </p:nvSpPr>
        <p:spPr bwMode="auto">
          <a:xfrm>
            <a:off x="4860032" y="6381328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" name="椭圆 8"/>
          <p:cNvSpPr/>
          <p:nvPr/>
        </p:nvSpPr>
        <p:spPr bwMode="auto">
          <a:xfrm>
            <a:off x="3131840" y="6309320"/>
            <a:ext cx="216023" cy="2740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" name="椭圆 11"/>
          <p:cNvSpPr/>
          <p:nvPr/>
        </p:nvSpPr>
        <p:spPr bwMode="auto">
          <a:xfrm>
            <a:off x="4499992" y="6597352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5" name="椭圆 11"/>
          <p:cNvSpPr/>
          <p:nvPr/>
        </p:nvSpPr>
        <p:spPr bwMode="auto">
          <a:xfrm>
            <a:off x="7236296" y="6165304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354650" y="387401"/>
            <a:ext cx="7789350" cy="1010797"/>
            <a:chOff x="1400671" y="343329"/>
            <a:chExt cx="7789350" cy="1010797"/>
          </a:xfrm>
        </p:grpSpPr>
        <p:sp>
          <p:nvSpPr>
            <p:cNvPr id="51" name="Line 10"/>
            <p:cNvSpPr>
              <a:spLocks noChangeShapeType="1"/>
            </p:cNvSpPr>
            <p:nvPr/>
          </p:nvSpPr>
          <p:spPr bwMode="auto">
            <a:xfrm>
              <a:off x="2555776" y="908720"/>
              <a:ext cx="6634245" cy="640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6234059" y="407975"/>
              <a:ext cx="27275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800" b="1" i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超研澤中圓" pitchFamily="49" charset="-120"/>
                </a:rPr>
                <a:t>教務處宣導事項</a:t>
              </a:r>
              <a:endParaRPr lang="zh-TW" altLang="en-US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charset="-120"/>
                <a:ea typeface="超研澤中圓" pitchFamily="49" charset="-120"/>
              </a:endParaRPr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6605752" y="984238"/>
              <a:ext cx="223153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en-US" b="1" dirty="0">
                <a:solidFill>
                  <a:srgbClr val="CA7800"/>
                </a:solidFill>
                <a:ea typeface="華康中黑體" pitchFamily="49" charset="-120"/>
              </a:endParaRP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1400671" y="728650"/>
              <a:ext cx="4059936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TW" altLang="en-US" sz="1600" b="1">
                <a:solidFill>
                  <a:srgbClr val="663300"/>
                </a:solidFill>
              </a:endParaRPr>
            </a:p>
          </p:txBody>
        </p:sp>
        <p:pic>
          <p:nvPicPr>
            <p:cNvPr id="55" name="Picture 12" descr="C:\Users\s\Desktop\schoolnam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343329"/>
              <a:ext cx="4393184" cy="82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" name="內容版面配置區 2"/>
          <p:cNvSpPr txBox="1">
            <a:spLocks/>
          </p:cNvSpPr>
          <p:nvPr/>
        </p:nvSpPr>
        <p:spPr>
          <a:xfrm>
            <a:off x="734177" y="1986229"/>
            <a:ext cx="7819661" cy="4741174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本校</a:t>
            </a:r>
            <a:r>
              <a:rPr kumimoji="0"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111</a:t>
            </a:r>
            <a:r>
              <a:rPr kumimoji="0"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學年度中年級雙語課程</a:t>
            </a:r>
            <a:endParaRPr kumimoji="0"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600" b="1" dirty="0">
                <a:solidFill>
                  <a:srgbClr val="0070C0"/>
                </a:solidFill>
                <a:latin typeface="+mn-lt"/>
                <a:ea typeface="+mn-ea"/>
              </a:rPr>
              <a:t>►</a:t>
            </a:r>
            <a:r>
              <a:rPr kumimoji="0" lang="zh-TW" altLang="en-US" sz="3600" b="1" dirty="0" smtClean="0">
                <a:solidFill>
                  <a:srgbClr val="0070C0"/>
                </a:solidFill>
                <a:latin typeface="+mn-lt"/>
                <a:ea typeface="+mn-ea"/>
              </a:rPr>
              <a:t>英語、彈性英語合計</a:t>
            </a:r>
            <a:r>
              <a:rPr kumimoji="0" lang="en-US" altLang="zh-TW" sz="3600" b="1" dirty="0" smtClean="0">
                <a:solidFill>
                  <a:srgbClr val="0070C0"/>
                </a:solidFill>
                <a:latin typeface="+mn-lt"/>
                <a:ea typeface="+mn-ea"/>
              </a:rPr>
              <a:t>2</a:t>
            </a:r>
            <a:r>
              <a:rPr kumimoji="0" lang="zh-TW" altLang="en-US" sz="3600" b="1" dirty="0">
                <a:solidFill>
                  <a:srgbClr val="0070C0"/>
                </a:solidFill>
                <a:latin typeface="+mn-lt"/>
                <a:ea typeface="+mn-ea"/>
              </a:rPr>
              <a:t>節</a:t>
            </a:r>
            <a:endParaRPr kumimoji="0" lang="en-US" altLang="zh-TW" sz="3600" b="1" dirty="0">
              <a:solidFill>
                <a:srgbClr val="0070C0"/>
              </a:solidFill>
              <a:latin typeface="+mn-lt"/>
              <a:ea typeface="+mn-ea"/>
            </a:endParaRP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600" b="1" dirty="0" smtClean="0">
                <a:solidFill>
                  <a:srgbClr val="0070C0"/>
                </a:solidFill>
                <a:latin typeface="+mn-lt"/>
                <a:ea typeface="+mn-ea"/>
              </a:rPr>
              <a:t>►綜合雙</a:t>
            </a:r>
            <a:r>
              <a:rPr kumimoji="0" lang="zh-TW" altLang="en-US" sz="3600" b="1" dirty="0">
                <a:solidFill>
                  <a:srgbClr val="0070C0"/>
                </a:solidFill>
                <a:latin typeface="+mn-lt"/>
                <a:ea typeface="+mn-ea"/>
              </a:rPr>
              <a:t>語</a:t>
            </a:r>
            <a:r>
              <a:rPr kumimoji="0" lang="en-US" altLang="zh-TW" sz="3600" b="1" dirty="0">
                <a:solidFill>
                  <a:srgbClr val="0070C0"/>
                </a:solidFill>
                <a:latin typeface="+mn-lt"/>
                <a:ea typeface="+mn-ea"/>
              </a:rPr>
              <a:t>2</a:t>
            </a:r>
            <a:r>
              <a:rPr kumimoji="0" lang="zh-TW" altLang="en-US" sz="3600" b="1" dirty="0">
                <a:solidFill>
                  <a:srgbClr val="0070C0"/>
                </a:solidFill>
                <a:latin typeface="+mn-lt"/>
                <a:ea typeface="+mn-ea"/>
              </a:rPr>
              <a:t>節</a:t>
            </a:r>
            <a:endParaRPr kumimoji="0" lang="en-US" altLang="zh-TW" sz="3600" b="1" dirty="0">
              <a:solidFill>
                <a:srgbClr val="0070C0"/>
              </a:solidFill>
              <a:latin typeface="+mn-lt"/>
              <a:ea typeface="+mn-ea"/>
            </a:endParaRP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600" b="1" dirty="0" smtClean="0">
                <a:solidFill>
                  <a:srgbClr val="0070C0"/>
                </a:solidFill>
                <a:latin typeface="+mn-lt"/>
                <a:ea typeface="+mn-ea"/>
              </a:rPr>
              <a:t>►體育雙語</a:t>
            </a:r>
            <a:r>
              <a:rPr kumimoji="0" lang="en-US" altLang="zh-TW" sz="3600" b="1" dirty="0" smtClean="0">
                <a:solidFill>
                  <a:srgbClr val="0070C0"/>
                </a:solidFill>
                <a:latin typeface="+mn-lt"/>
                <a:ea typeface="+mn-ea"/>
              </a:rPr>
              <a:t>2</a:t>
            </a:r>
            <a:r>
              <a:rPr kumimoji="0" lang="zh-TW" altLang="en-US" sz="3600" b="1" dirty="0" smtClean="0">
                <a:solidFill>
                  <a:srgbClr val="0070C0"/>
                </a:solidFill>
                <a:latin typeface="+mn-lt"/>
                <a:ea typeface="+mn-ea"/>
              </a:rPr>
              <a:t>節</a:t>
            </a:r>
            <a:endParaRPr kumimoji="0" lang="en-US" altLang="zh-TW" sz="3600" b="1" dirty="0">
              <a:solidFill>
                <a:srgbClr val="0070C0"/>
              </a:solidFill>
              <a:latin typeface="+mn-lt"/>
              <a:ea typeface="+mn-ea"/>
            </a:endParaRP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600" b="1" dirty="0" smtClean="0">
                <a:solidFill>
                  <a:srgbClr val="0070C0"/>
                </a:solidFill>
                <a:latin typeface="+mn-lt"/>
                <a:ea typeface="+mn-ea"/>
              </a:rPr>
              <a:t>►藝術與人文</a:t>
            </a:r>
            <a:r>
              <a:rPr kumimoji="0" lang="en-US" altLang="zh-TW" sz="3600" b="1" dirty="0" smtClean="0">
                <a:solidFill>
                  <a:srgbClr val="0070C0"/>
                </a:solidFill>
                <a:latin typeface="+mn-lt"/>
                <a:ea typeface="+mn-ea"/>
              </a:rPr>
              <a:t>3</a:t>
            </a:r>
            <a:r>
              <a:rPr kumimoji="0" lang="zh-TW" altLang="en-US" sz="3600" b="1" dirty="0" smtClean="0">
                <a:solidFill>
                  <a:srgbClr val="0070C0"/>
                </a:solidFill>
                <a:latin typeface="+mn-lt"/>
                <a:ea typeface="+mn-ea"/>
              </a:rPr>
              <a:t>節</a:t>
            </a:r>
            <a:endParaRPr kumimoji="0" lang="en-US" altLang="zh-TW" sz="3600" b="1" dirty="0" smtClean="0">
              <a:solidFill>
                <a:srgbClr val="0070C0"/>
              </a:solidFill>
              <a:latin typeface="+mn-lt"/>
              <a:ea typeface="+mn-ea"/>
            </a:endParaRP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600" b="1" dirty="0" smtClean="0">
                <a:solidFill>
                  <a:srgbClr val="0070C0"/>
                </a:solidFill>
              </a:rPr>
              <a:t>►彈性創藝新市（電腦）雙語</a:t>
            </a:r>
            <a:r>
              <a:rPr kumimoji="0" lang="en-US" altLang="zh-TW" sz="3600" b="1" smtClean="0">
                <a:solidFill>
                  <a:srgbClr val="0070C0"/>
                </a:solidFill>
              </a:rPr>
              <a:t>1</a:t>
            </a:r>
            <a:r>
              <a:rPr kumimoji="0" lang="zh-TW" altLang="en-US" sz="3600" b="1" smtClean="0">
                <a:solidFill>
                  <a:srgbClr val="0070C0"/>
                </a:solidFill>
              </a:rPr>
              <a:t>節</a:t>
            </a:r>
            <a:endParaRPr kumimoji="0" lang="en-US" altLang="zh-TW" sz="3600" b="1" dirty="0">
              <a:solidFill>
                <a:srgbClr val="0070C0"/>
              </a:solidFill>
            </a:endParaRP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kumimoji="0" lang="en-US" altLang="zh-TW" sz="3600" b="1" dirty="0" smtClean="0">
              <a:solidFill>
                <a:srgbClr val="0070C0"/>
              </a:solidFill>
              <a:latin typeface="+mn-lt"/>
              <a:ea typeface="+mn-ea"/>
            </a:endParaRP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kumimoji="0" lang="en-US" altLang="zh-TW" sz="3600" b="1" dirty="0">
              <a:solidFill>
                <a:srgbClr val="0070C0"/>
              </a:solidFill>
              <a:latin typeface="+mn-lt"/>
              <a:ea typeface="+mn-ea"/>
            </a:endParaRPr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>
          <a:xfrm>
            <a:off x="1297390" y="1352833"/>
            <a:ext cx="8229600" cy="720079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推動雙語計劃</a:t>
            </a:r>
            <a:endParaRPr kumimoji="0" lang="zh-TW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94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7"/>
          <p:cNvSpPr/>
          <p:nvPr/>
        </p:nvSpPr>
        <p:spPr bwMode="auto">
          <a:xfrm rot="21408543">
            <a:off x="1268657" y="6308173"/>
            <a:ext cx="7735529" cy="539750"/>
          </a:xfrm>
          <a:custGeom>
            <a:avLst/>
            <a:gdLst>
              <a:gd name="connsiteX0" fmla="*/ 0 w 9162107"/>
              <a:gd name="connsiteY0" fmla="*/ 277347 h 539898"/>
              <a:gd name="connsiteX1" fmla="*/ 1747319 w 9162107"/>
              <a:gd name="connsiteY1" fmla="*/ 5743 h 539898"/>
              <a:gd name="connsiteX2" fmla="*/ 3720974 w 9162107"/>
              <a:gd name="connsiteY2" fmla="*/ 503684 h 539898"/>
              <a:gd name="connsiteX3" fmla="*/ 7586804 w 9162107"/>
              <a:gd name="connsiteY3" fmla="*/ 168705 h 539898"/>
              <a:gd name="connsiteX4" fmla="*/ 9162107 w 9162107"/>
              <a:gd name="connsiteY4" fmla="*/ 539898 h 5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107" h="539898">
                <a:moveTo>
                  <a:pt x="0" y="277347"/>
                </a:moveTo>
                <a:cubicBezTo>
                  <a:pt x="563578" y="122683"/>
                  <a:pt x="1127157" y="-31980"/>
                  <a:pt x="1747319" y="5743"/>
                </a:cubicBezTo>
                <a:cubicBezTo>
                  <a:pt x="2367481" y="43466"/>
                  <a:pt x="2747727" y="476524"/>
                  <a:pt x="3720974" y="503684"/>
                </a:cubicBezTo>
                <a:cubicBezTo>
                  <a:pt x="4694221" y="530844"/>
                  <a:pt x="6679949" y="162669"/>
                  <a:pt x="7586804" y="168705"/>
                </a:cubicBezTo>
                <a:cubicBezTo>
                  <a:pt x="8493659" y="174741"/>
                  <a:pt x="8827883" y="357319"/>
                  <a:pt x="9162107" y="539898"/>
                </a:cubicBezTo>
              </a:path>
            </a:pathLst>
          </a:custGeom>
          <a:noFill/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11" name="Picture 2" descr="D:\花纹\儿童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93682">
            <a:off x="6291380" y="5767760"/>
            <a:ext cx="2339222" cy="8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8"/>
          <p:cNvSpPr/>
          <p:nvPr/>
        </p:nvSpPr>
        <p:spPr bwMode="auto">
          <a:xfrm>
            <a:off x="2195736" y="6237312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" name="椭圆 8"/>
          <p:cNvSpPr/>
          <p:nvPr/>
        </p:nvSpPr>
        <p:spPr bwMode="auto">
          <a:xfrm>
            <a:off x="2771801" y="6453336"/>
            <a:ext cx="216024" cy="2020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1" name="椭圆 8"/>
          <p:cNvSpPr/>
          <p:nvPr/>
        </p:nvSpPr>
        <p:spPr bwMode="auto">
          <a:xfrm>
            <a:off x="4644008" y="652534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2" name="椭圆 8"/>
          <p:cNvSpPr/>
          <p:nvPr/>
        </p:nvSpPr>
        <p:spPr bwMode="auto">
          <a:xfrm>
            <a:off x="4860032" y="6381328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" name="椭圆 8"/>
          <p:cNvSpPr/>
          <p:nvPr/>
        </p:nvSpPr>
        <p:spPr bwMode="auto">
          <a:xfrm>
            <a:off x="3131840" y="6309320"/>
            <a:ext cx="216023" cy="2740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" name="椭圆 11"/>
          <p:cNvSpPr/>
          <p:nvPr/>
        </p:nvSpPr>
        <p:spPr bwMode="auto">
          <a:xfrm>
            <a:off x="4499992" y="6597352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5" name="椭圆 11"/>
          <p:cNvSpPr/>
          <p:nvPr/>
        </p:nvSpPr>
        <p:spPr bwMode="auto">
          <a:xfrm>
            <a:off x="7236296" y="6165304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6935" t="4649" r="16964" b="5340"/>
          <a:stretch/>
        </p:blipFill>
        <p:spPr>
          <a:xfrm>
            <a:off x="1085364" y="1690496"/>
            <a:ext cx="7333311" cy="494633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12590" y="5282640"/>
            <a:ext cx="1633175" cy="86409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C00000"/>
                </a:solidFill>
              </a:ln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1223862" y="146455"/>
            <a:ext cx="7789350" cy="1010797"/>
            <a:chOff x="1400671" y="343329"/>
            <a:chExt cx="7789350" cy="1010797"/>
          </a:xfrm>
        </p:grpSpPr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2555776" y="908720"/>
              <a:ext cx="6634245" cy="640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6234059" y="407975"/>
              <a:ext cx="27275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800" b="1" i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超研澤中圓" pitchFamily="49" charset="-120"/>
                </a:rPr>
                <a:t>教務處宣導事項</a:t>
              </a:r>
              <a:endParaRPr lang="zh-TW" altLang="en-US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charset="-120"/>
                <a:ea typeface="超研澤中圓" pitchFamily="49" charset="-120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6605752" y="984238"/>
              <a:ext cx="223153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en-US" b="1" dirty="0">
                <a:solidFill>
                  <a:srgbClr val="CA7800"/>
                </a:solidFill>
                <a:ea typeface="華康中黑體" pitchFamily="49" charset="-12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1400671" y="728650"/>
              <a:ext cx="4059936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TW" altLang="en-US" sz="1600" b="1">
                <a:solidFill>
                  <a:srgbClr val="663300"/>
                </a:solidFill>
              </a:endParaRPr>
            </a:p>
          </p:txBody>
        </p:sp>
        <p:pic>
          <p:nvPicPr>
            <p:cNvPr id="36" name="Picture 12" descr="C:\Users\s\Desktop\schoolnam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648" y="343329"/>
              <a:ext cx="4393184" cy="82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標題 1"/>
          <p:cNvSpPr txBox="1">
            <a:spLocks/>
          </p:cNvSpPr>
          <p:nvPr/>
        </p:nvSpPr>
        <p:spPr>
          <a:xfrm>
            <a:off x="1441753" y="943579"/>
            <a:ext cx="7389336" cy="8454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王漢宗顏楷體繁" panose="02000500000000000000" pitchFamily="2" charset="-120"/>
                <a:ea typeface="王漢宗顏楷體繁" panose="02000500000000000000" pitchFamily="2" charset="-120"/>
                <a:cs typeface="+mj-cs"/>
              </a:rPr>
              <a:t>校網雙語學習資源專區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王漢宗顏楷體繁" panose="02000500000000000000" pitchFamily="2" charset="-120"/>
              <a:ea typeface="王漢宗顏楷體繁" panose="02000500000000000000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11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7"/>
          <p:cNvSpPr/>
          <p:nvPr/>
        </p:nvSpPr>
        <p:spPr bwMode="auto">
          <a:xfrm rot="21408543">
            <a:off x="1268657" y="6308173"/>
            <a:ext cx="7735529" cy="539750"/>
          </a:xfrm>
          <a:custGeom>
            <a:avLst/>
            <a:gdLst>
              <a:gd name="connsiteX0" fmla="*/ 0 w 9162107"/>
              <a:gd name="connsiteY0" fmla="*/ 277347 h 539898"/>
              <a:gd name="connsiteX1" fmla="*/ 1747319 w 9162107"/>
              <a:gd name="connsiteY1" fmla="*/ 5743 h 539898"/>
              <a:gd name="connsiteX2" fmla="*/ 3720974 w 9162107"/>
              <a:gd name="connsiteY2" fmla="*/ 503684 h 539898"/>
              <a:gd name="connsiteX3" fmla="*/ 7586804 w 9162107"/>
              <a:gd name="connsiteY3" fmla="*/ 168705 h 539898"/>
              <a:gd name="connsiteX4" fmla="*/ 9162107 w 9162107"/>
              <a:gd name="connsiteY4" fmla="*/ 539898 h 5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107" h="539898">
                <a:moveTo>
                  <a:pt x="0" y="277347"/>
                </a:moveTo>
                <a:cubicBezTo>
                  <a:pt x="563578" y="122683"/>
                  <a:pt x="1127157" y="-31980"/>
                  <a:pt x="1747319" y="5743"/>
                </a:cubicBezTo>
                <a:cubicBezTo>
                  <a:pt x="2367481" y="43466"/>
                  <a:pt x="2747727" y="476524"/>
                  <a:pt x="3720974" y="503684"/>
                </a:cubicBezTo>
                <a:cubicBezTo>
                  <a:pt x="4694221" y="530844"/>
                  <a:pt x="6679949" y="162669"/>
                  <a:pt x="7586804" y="168705"/>
                </a:cubicBezTo>
                <a:cubicBezTo>
                  <a:pt x="8493659" y="174741"/>
                  <a:pt x="8827883" y="357319"/>
                  <a:pt x="9162107" y="539898"/>
                </a:cubicBezTo>
              </a:path>
            </a:pathLst>
          </a:custGeom>
          <a:noFill/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11" name="Picture 2" descr="D:\花纹\儿童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93682">
            <a:off x="6291380" y="5767760"/>
            <a:ext cx="2339222" cy="8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8"/>
          <p:cNvSpPr/>
          <p:nvPr/>
        </p:nvSpPr>
        <p:spPr bwMode="auto">
          <a:xfrm>
            <a:off x="2195736" y="6237312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" name="椭圆 8"/>
          <p:cNvSpPr/>
          <p:nvPr/>
        </p:nvSpPr>
        <p:spPr bwMode="auto">
          <a:xfrm>
            <a:off x="2771801" y="6453336"/>
            <a:ext cx="216024" cy="2020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1" name="椭圆 8"/>
          <p:cNvSpPr/>
          <p:nvPr/>
        </p:nvSpPr>
        <p:spPr bwMode="auto">
          <a:xfrm>
            <a:off x="4644008" y="652534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2" name="椭圆 8"/>
          <p:cNvSpPr/>
          <p:nvPr/>
        </p:nvSpPr>
        <p:spPr bwMode="auto">
          <a:xfrm>
            <a:off x="4860032" y="6381328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" name="椭圆 8"/>
          <p:cNvSpPr/>
          <p:nvPr/>
        </p:nvSpPr>
        <p:spPr bwMode="auto">
          <a:xfrm>
            <a:off x="3131840" y="6309320"/>
            <a:ext cx="216023" cy="2740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" name="椭圆 11"/>
          <p:cNvSpPr/>
          <p:nvPr/>
        </p:nvSpPr>
        <p:spPr bwMode="auto">
          <a:xfrm>
            <a:off x="4499992" y="6597352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5" name="椭圆 11"/>
          <p:cNvSpPr/>
          <p:nvPr/>
        </p:nvSpPr>
        <p:spPr bwMode="auto">
          <a:xfrm>
            <a:off x="7236296" y="6165304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6935" t="21707" r="16964" b="14747"/>
          <a:stretch/>
        </p:blipFill>
        <p:spPr>
          <a:xfrm>
            <a:off x="1085364" y="1737141"/>
            <a:ext cx="7333311" cy="3492059"/>
          </a:xfrm>
          <a:prstGeom prst="rect">
            <a:avLst/>
          </a:prstGeom>
        </p:spPr>
      </p:pic>
      <p:grpSp>
        <p:nvGrpSpPr>
          <p:cNvPr id="27" name="群組 26"/>
          <p:cNvGrpSpPr/>
          <p:nvPr/>
        </p:nvGrpSpPr>
        <p:grpSpPr>
          <a:xfrm>
            <a:off x="1223862" y="146455"/>
            <a:ext cx="7789350" cy="1010797"/>
            <a:chOff x="1400671" y="343329"/>
            <a:chExt cx="7789350" cy="1010797"/>
          </a:xfrm>
        </p:grpSpPr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2555776" y="908720"/>
              <a:ext cx="6634245" cy="640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6234059" y="407975"/>
              <a:ext cx="27275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800" b="1" i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超研澤中圓" pitchFamily="49" charset="-120"/>
                </a:rPr>
                <a:t>教務處宣導事項</a:t>
              </a:r>
              <a:endParaRPr lang="zh-TW" altLang="en-US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charset="-120"/>
                <a:ea typeface="超研澤中圓" pitchFamily="49" charset="-120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6605752" y="984238"/>
              <a:ext cx="223153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en-US" b="1" dirty="0">
                <a:solidFill>
                  <a:srgbClr val="CA7800"/>
                </a:solidFill>
                <a:ea typeface="華康中黑體" pitchFamily="49" charset="-12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1400671" y="728650"/>
              <a:ext cx="4059936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TW" altLang="en-US" sz="1600" b="1">
                <a:solidFill>
                  <a:srgbClr val="663300"/>
                </a:solidFill>
              </a:endParaRPr>
            </a:p>
          </p:txBody>
        </p:sp>
        <p:pic>
          <p:nvPicPr>
            <p:cNvPr id="36" name="Picture 12" descr="C:\Users\s\Desktop\schoolnam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648" y="343329"/>
              <a:ext cx="4393184" cy="82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標題 1"/>
          <p:cNvSpPr txBox="1">
            <a:spLocks/>
          </p:cNvSpPr>
          <p:nvPr/>
        </p:nvSpPr>
        <p:spPr>
          <a:xfrm>
            <a:off x="1441753" y="943579"/>
            <a:ext cx="7389336" cy="8454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王漢宗顏楷體繁" panose="02000500000000000000" pitchFamily="2" charset="-120"/>
                <a:ea typeface="王漢宗顏楷體繁" panose="02000500000000000000" pitchFamily="2" charset="-120"/>
                <a:cs typeface="+mj-cs"/>
              </a:rPr>
              <a:t>本校線上自主學習專區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王漢宗顏楷體繁" panose="02000500000000000000" pitchFamily="2" charset="-120"/>
              <a:ea typeface="王漢宗顏楷體繁" panose="02000500000000000000" pitchFamily="2" charset="-120"/>
              <a:cs typeface="+mj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/>
          <a:srcRect l="16008" t="29344" r="15079" b="33152"/>
          <a:stretch/>
        </p:blipFill>
        <p:spPr>
          <a:xfrm>
            <a:off x="990241" y="5157192"/>
            <a:ext cx="7621743" cy="233318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85364" y="5157192"/>
            <a:ext cx="2512054" cy="170080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897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7"/>
          <p:cNvSpPr/>
          <p:nvPr/>
        </p:nvSpPr>
        <p:spPr bwMode="auto">
          <a:xfrm rot="21408543">
            <a:off x="1268657" y="6308173"/>
            <a:ext cx="7735529" cy="539750"/>
          </a:xfrm>
          <a:custGeom>
            <a:avLst/>
            <a:gdLst>
              <a:gd name="connsiteX0" fmla="*/ 0 w 9162107"/>
              <a:gd name="connsiteY0" fmla="*/ 277347 h 539898"/>
              <a:gd name="connsiteX1" fmla="*/ 1747319 w 9162107"/>
              <a:gd name="connsiteY1" fmla="*/ 5743 h 539898"/>
              <a:gd name="connsiteX2" fmla="*/ 3720974 w 9162107"/>
              <a:gd name="connsiteY2" fmla="*/ 503684 h 539898"/>
              <a:gd name="connsiteX3" fmla="*/ 7586804 w 9162107"/>
              <a:gd name="connsiteY3" fmla="*/ 168705 h 539898"/>
              <a:gd name="connsiteX4" fmla="*/ 9162107 w 9162107"/>
              <a:gd name="connsiteY4" fmla="*/ 539898 h 5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107" h="539898">
                <a:moveTo>
                  <a:pt x="0" y="277347"/>
                </a:moveTo>
                <a:cubicBezTo>
                  <a:pt x="563578" y="122683"/>
                  <a:pt x="1127157" y="-31980"/>
                  <a:pt x="1747319" y="5743"/>
                </a:cubicBezTo>
                <a:cubicBezTo>
                  <a:pt x="2367481" y="43466"/>
                  <a:pt x="2747727" y="476524"/>
                  <a:pt x="3720974" y="503684"/>
                </a:cubicBezTo>
                <a:cubicBezTo>
                  <a:pt x="4694221" y="530844"/>
                  <a:pt x="6679949" y="162669"/>
                  <a:pt x="7586804" y="168705"/>
                </a:cubicBezTo>
                <a:cubicBezTo>
                  <a:pt x="8493659" y="174741"/>
                  <a:pt x="8827883" y="357319"/>
                  <a:pt x="9162107" y="539898"/>
                </a:cubicBezTo>
              </a:path>
            </a:pathLst>
          </a:custGeom>
          <a:noFill/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11" name="Picture 2" descr="D:\花纹\儿童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93682">
            <a:off x="6291380" y="5767760"/>
            <a:ext cx="2339222" cy="8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8"/>
          <p:cNvSpPr/>
          <p:nvPr/>
        </p:nvSpPr>
        <p:spPr bwMode="auto">
          <a:xfrm>
            <a:off x="2195736" y="6237312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" name="椭圆 8"/>
          <p:cNvSpPr/>
          <p:nvPr/>
        </p:nvSpPr>
        <p:spPr bwMode="auto">
          <a:xfrm>
            <a:off x="2771801" y="6453336"/>
            <a:ext cx="216024" cy="2020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1" name="椭圆 8"/>
          <p:cNvSpPr/>
          <p:nvPr/>
        </p:nvSpPr>
        <p:spPr bwMode="auto">
          <a:xfrm>
            <a:off x="4644008" y="652534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2" name="椭圆 8"/>
          <p:cNvSpPr/>
          <p:nvPr/>
        </p:nvSpPr>
        <p:spPr bwMode="auto">
          <a:xfrm>
            <a:off x="4860032" y="6381328"/>
            <a:ext cx="267937" cy="346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" name="椭圆 8"/>
          <p:cNvSpPr/>
          <p:nvPr/>
        </p:nvSpPr>
        <p:spPr bwMode="auto">
          <a:xfrm>
            <a:off x="3131840" y="6309320"/>
            <a:ext cx="216023" cy="2740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" name="椭圆 11"/>
          <p:cNvSpPr/>
          <p:nvPr/>
        </p:nvSpPr>
        <p:spPr bwMode="auto">
          <a:xfrm>
            <a:off x="4499992" y="6597352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5" name="椭圆 11"/>
          <p:cNvSpPr/>
          <p:nvPr/>
        </p:nvSpPr>
        <p:spPr bwMode="auto">
          <a:xfrm>
            <a:off x="7236296" y="6165304"/>
            <a:ext cx="113074" cy="1444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6" name="標題 1"/>
          <p:cNvSpPr txBox="1">
            <a:spLocks/>
          </p:cNvSpPr>
          <p:nvPr/>
        </p:nvSpPr>
        <p:spPr>
          <a:xfrm>
            <a:off x="1291920" y="1123938"/>
            <a:ext cx="7177790" cy="8899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王漢宗顏楷體繁" panose="02000500000000000000" pitchFamily="2" charset="-120"/>
                <a:ea typeface="王漢宗顏楷體繁" panose="02000500000000000000" pitchFamily="2" charset="-120"/>
                <a:cs typeface="+mj-cs"/>
              </a:rPr>
              <a:t>布可星球閱讀推動</a:t>
            </a:r>
            <a:endParaRPr kumimoji="0" lang="zh-TW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王漢宗顏楷體繁" panose="02000500000000000000" pitchFamily="2" charset="-120"/>
              <a:ea typeface="王漢宗顏楷體繁" panose="02000500000000000000" pitchFamily="2" charset="-120"/>
              <a:cs typeface="+mj-cs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1354650" y="387401"/>
            <a:ext cx="7789350" cy="1010797"/>
            <a:chOff x="1400671" y="343329"/>
            <a:chExt cx="7789350" cy="1010797"/>
          </a:xfrm>
        </p:grpSpPr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2555776" y="908720"/>
              <a:ext cx="6634245" cy="640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6234059" y="407975"/>
              <a:ext cx="27275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800" b="1" i="1" dirty="0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超研澤中圓" pitchFamily="49" charset="-120"/>
                </a:rPr>
                <a:t>教務處宣導事項</a:t>
              </a:r>
              <a:endParaRPr lang="zh-TW" altLang="en-US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charset="-120"/>
                <a:ea typeface="超研澤中圓" pitchFamily="49" charset="-120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6605752" y="984238"/>
              <a:ext cx="223153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en-US" b="1" dirty="0">
                <a:solidFill>
                  <a:srgbClr val="CA7800"/>
                </a:solidFill>
                <a:ea typeface="華康中黑體" pitchFamily="49" charset="-12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1400671" y="728650"/>
              <a:ext cx="4059936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TW" altLang="en-US" sz="1600" b="1">
                <a:solidFill>
                  <a:srgbClr val="663300"/>
                </a:solidFill>
              </a:endParaRPr>
            </a:p>
          </p:txBody>
        </p:sp>
        <p:pic>
          <p:nvPicPr>
            <p:cNvPr id="36" name="Picture 12" descr="C:\Users\s\Desktop\schoolnam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343329"/>
              <a:ext cx="4393184" cy="82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t="6417" r="1289" b="6985"/>
          <a:stretch/>
        </p:blipFill>
        <p:spPr>
          <a:xfrm>
            <a:off x="175101" y="2178586"/>
            <a:ext cx="8875929" cy="438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11152" y="47667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布可星球挖掘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能量方法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33" y="1988839"/>
            <a:ext cx="8689755" cy="46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8416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8675</TotalTime>
  <Words>978</Words>
  <Application>Microsoft Office PowerPoint</Application>
  <PresentationFormat>如螢幕大小 (4:3)</PresentationFormat>
  <Paragraphs>112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9" baseType="lpstr">
      <vt:lpstr>SimSun</vt:lpstr>
      <vt:lpstr>幼圆</vt:lpstr>
      <vt:lpstr>王漢宗顏楷體繁</vt:lpstr>
      <vt:lpstr>華康中黑體</vt:lpstr>
      <vt:lpstr>超研澤中圓</vt:lpstr>
      <vt:lpstr>微軟正黑體</vt:lpstr>
      <vt:lpstr>新細明體</vt:lpstr>
      <vt:lpstr>標楷體</vt:lpstr>
      <vt:lpstr>Arial</vt:lpstr>
      <vt:lpstr>Calibri</vt:lpstr>
      <vt:lpstr>Century Gothic</vt:lpstr>
      <vt:lpstr>Tahoma</vt:lpstr>
      <vt:lpstr>Verdana</vt:lpstr>
      <vt:lpstr>Wingdings</vt:lpstr>
      <vt:lpstr>Wingdings 2</vt:lpstr>
      <vt:lpstr>Wingdings 3</vt:lpstr>
      <vt:lpstr>絲縷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Windows 使用者</cp:lastModifiedBy>
  <cp:revision>160</cp:revision>
  <cp:lastPrinted>2022-08-26T23:55:35Z</cp:lastPrinted>
  <dcterms:created xsi:type="dcterms:W3CDTF">2005-06-04T10:31:22Z</dcterms:created>
  <dcterms:modified xsi:type="dcterms:W3CDTF">2022-09-12T08:22:17Z</dcterms:modified>
</cp:coreProperties>
</file>