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7" r:id="rId3"/>
    <p:sldId id="292" r:id="rId4"/>
    <p:sldId id="305" r:id="rId5"/>
    <p:sldId id="307" r:id="rId6"/>
    <p:sldId id="280" r:id="rId7"/>
    <p:sldId id="279" r:id="rId8"/>
    <p:sldId id="264" r:id="rId9"/>
    <p:sldId id="290" r:id="rId10"/>
    <p:sldId id="293" r:id="rId11"/>
    <p:sldId id="294" r:id="rId12"/>
    <p:sldId id="295" r:id="rId13"/>
    <p:sldId id="296" r:id="rId14"/>
    <p:sldId id="297" r:id="rId15"/>
    <p:sldId id="298" r:id="rId16"/>
    <p:sldId id="306" r:id="rId17"/>
    <p:sldId id="259" r:id="rId18"/>
    <p:sldId id="258" r:id="rId19"/>
    <p:sldId id="303" r:id="rId20"/>
    <p:sldId id="304" r:id="rId21"/>
    <p:sldId id="276" r:id="rId22"/>
    <p:sldId id="278" r:id="rId23"/>
    <p:sldId id="281" r:id="rId24"/>
    <p:sldId id="282" r:id="rId25"/>
    <p:sldId id="284" r:id="rId26"/>
    <p:sldId id="285" r:id="rId27"/>
    <p:sldId id="288" r:id="rId28"/>
    <p:sldId id="308" r:id="rId29"/>
    <p:sldId id="289" r:id="rId30"/>
  </p:sldIdLst>
  <p:sldSz cx="9144000" cy="6858000" type="screen4x3"/>
  <p:notesSz cx="9996488" cy="68643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62363" y="0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FD7C46A7-DD91-4014-8C83-593E3A380E56}" type="datetimeFigureOut">
              <a:rPr lang="zh-TW" altLang="en-US" smtClean="0"/>
              <a:t>2020/8/28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62363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87F356C7-8547-4740-8661-6C8EC6F7F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7764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62363" y="0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DF57B857-E71F-4B52-BA72-40011FA3C0CB}" type="datetimeFigureOut">
              <a:rPr lang="zh-TW" altLang="en-US" smtClean="0"/>
              <a:pPr/>
              <a:t>2020/8/28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14350"/>
            <a:ext cx="3433762" cy="2574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9649" y="3260566"/>
            <a:ext cx="7997190" cy="3088958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62363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924E2CB3-4899-4E92-9273-250C4725EDD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719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E2CB3-4899-4E92-9273-250C4725EDD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141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b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7" descr="logo"/>
          <p:cNvPicPr>
            <a:picLocks noChangeAspect="1" noChangeArrowheads="1"/>
          </p:cNvPicPr>
          <p:nvPr/>
        </p:nvPicPr>
        <p:blipFill>
          <a:blip r:embed="rId3" cstate="print"/>
          <a:srcRect l="5396" t="5350" r="74908" b="80609"/>
          <a:stretch>
            <a:fillRect/>
          </a:stretch>
        </p:blipFill>
        <p:spPr bwMode="auto">
          <a:xfrm>
            <a:off x="468313" y="219075"/>
            <a:ext cx="1808162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3267075" y="1989138"/>
            <a:ext cx="5408613" cy="1079500"/>
          </a:xfrm>
        </p:spPr>
        <p:txBody>
          <a:bodyPr/>
          <a:lstStyle>
            <a:lvl1pPr>
              <a:defRPr sz="3200" b="1" smtClean="0"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26627" name="Rectangle 31"/>
          <p:cNvSpPr>
            <a:spLocks noGrp="1" noChangeArrowheads="1"/>
          </p:cNvSpPr>
          <p:nvPr>
            <p:ph type="subTitle" idx="1"/>
          </p:nvPr>
        </p:nvSpPr>
        <p:spPr>
          <a:xfrm>
            <a:off x="3275013" y="3068638"/>
            <a:ext cx="5400675" cy="60007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 b="1" smtClean="0"/>
            </a:lvl1pPr>
          </a:lstStyle>
          <a:p>
            <a:r>
              <a:rPr lang="zh-TW" altLang="en-US"/>
              <a:t>按一下以編輯母片副標題樣式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08B65-9EA2-49AF-9158-116BAFBFA249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40513" y="260350"/>
            <a:ext cx="2057400" cy="586581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019800" cy="586581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08B65-9EA2-49AF-9158-116BAFBFA249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08B65-9EA2-49AF-9158-116BAFBFA249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08B65-9EA2-49AF-9158-116BAFBFA249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9750" y="1341438"/>
            <a:ext cx="395605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395605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08B65-9EA2-49AF-9158-116BAFBFA249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08B65-9EA2-49AF-9158-116BAFBFA249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08B65-9EA2-49AF-9158-116BAFBFA249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08B65-9EA2-49AF-9158-116BAFBFA249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08B65-9EA2-49AF-9158-116BAFBFA249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08B65-9EA2-49AF-9158-116BAFBFA249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8" descr="bg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6513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98575"/>
            <a:ext cx="8207375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5825" y="6402388"/>
            <a:ext cx="14398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 smtClean="0">
                <a:latin typeface="Arial" charset="0"/>
                <a:ea typeface="华文细黑" pitchFamily="2" charset="-122"/>
                <a:cs typeface="+mn-cs"/>
              </a:defRPr>
            </a:lvl1pPr>
          </a:lstStyle>
          <a:p>
            <a:fld id="{51008B65-9EA2-49AF-9158-116BAFBFA249}" type="slidenum">
              <a:rPr lang="zh-CN" altLang="en-US" smtClean="0"/>
              <a:pPr/>
              <a:t>‹#›</a:t>
            </a:fld>
            <a:endParaRPr lang="en-US" altLang="zh-CN"/>
          </a:p>
        </p:txBody>
      </p:sp>
      <p:sp>
        <p:nvSpPr>
          <p:cNvPr id="1029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2843213" y="404813"/>
            <a:ext cx="583247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pic>
        <p:nvPicPr>
          <p:cNvPr id="1030" name="Picture 40" descr="logo"/>
          <p:cNvPicPr>
            <a:picLocks noChangeAspect="1" noChangeArrowheads="1"/>
          </p:cNvPicPr>
          <p:nvPr/>
        </p:nvPicPr>
        <p:blipFill>
          <a:blip r:embed="rId14" cstate="print"/>
          <a:srcRect l="5396" t="5350" r="74908" b="80609"/>
          <a:stretch>
            <a:fillRect/>
          </a:stretch>
        </p:blipFill>
        <p:spPr bwMode="auto">
          <a:xfrm>
            <a:off x="468313" y="219075"/>
            <a:ext cx="1808162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</p:bld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华文细黑" pitchFamily="2" charset="-122"/>
          <a:cs typeface="华文细黑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华文细黑" pitchFamily="2" charset="-122"/>
          <a:cs typeface="华文细黑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华文细黑" pitchFamily="2" charset="-122"/>
          <a:cs typeface="华文细黑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华文细黑" pitchFamily="2" charset="-122"/>
          <a:cs typeface="华文细黑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华文细黑" pitchFamily="2" charset="-122"/>
          <a:cs typeface="华文细黑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华文细黑" pitchFamily="2" charset="-122"/>
          <a:cs typeface="华文细黑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>
          <a:solidFill>
            <a:schemeClr val="tx1"/>
          </a:solidFill>
          <a:latin typeface="+mn-lt"/>
          <a:ea typeface="华文细黑" pitchFamily="2" charset="-122"/>
          <a:cs typeface="华文细黑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华文细黑" pitchFamily="2" charset="-122"/>
          <a:cs typeface="华文细黑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华文细黑" pitchFamily="2" charset="-122"/>
          <a:cs typeface="华文细黑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华文细黑" pitchFamily="2" charset="-122"/>
          <a:cs typeface="华文细黑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7.png"/><Relationship Id="rId7" Type="http://schemas.openxmlformats.org/officeDocument/2006/relationships/image" Target="../media/image6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10" Type="http://schemas.openxmlformats.org/officeDocument/2006/relationships/image" Target="../media/image72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yLs36HPXyyI&amp;feature=youtu.be&amp;list=PLM6toqkxKbdwJiD8E8TrXZOiuTugnFzJl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6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63688" y="548680"/>
            <a:ext cx="7772400" cy="1323578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4800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頂埔國民小學附設幼兒園</a:t>
            </a:r>
            <a:br>
              <a:rPr lang="zh-TW" altLang="en-US" sz="4800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en-US" altLang="zh-TW" sz="4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109</a:t>
            </a:r>
            <a:r>
              <a:rPr lang="zh-TW" altLang="en-US" sz="4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學年度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59832" y="2492896"/>
            <a:ext cx="5760640" cy="1752600"/>
          </a:xfrm>
        </p:spPr>
        <p:txBody>
          <a:bodyPr/>
          <a:lstStyle/>
          <a:p>
            <a:r>
              <a:rPr lang="zh-TW" altLang="en-US" sz="6600" b="1" dirty="0">
                <a:solidFill>
                  <a:srgbClr val="CC33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新生座談會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2016224" cy="171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4434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6442" y="1008956"/>
            <a:ext cx="6992998" cy="432048"/>
          </a:xfrm>
        </p:spPr>
        <p:txBody>
          <a:bodyPr>
            <a:normAutofit fontScale="90000"/>
          </a:bodyPr>
          <a:lstStyle/>
          <a:p>
            <a:r>
              <a:rPr lang="zh-TW" altLang="en-US" sz="5300" b="1" dirty="0">
                <a:solidFill>
                  <a:schemeClr val="tx1"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頂埔附幼學習區</a:t>
            </a:r>
            <a:r>
              <a:rPr lang="zh-CN" altLang="en-US" b="1" dirty="0">
                <a:solidFill>
                  <a:schemeClr val="bg1"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/>
            </a:r>
            <a:br>
              <a:rPr lang="zh-CN" altLang="en-US" b="1" dirty="0">
                <a:solidFill>
                  <a:schemeClr val="bg1"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</a:b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1693803" cy="144207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88" y="1760062"/>
            <a:ext cx="3757509" cy="282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圖片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72816"/>
            <a:ext cx="3240360" cy="280831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331640" y="4725144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閱讀區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436096" y="4653136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語文區</a:t>
            </a:r>
          </a:p>
        </p:txBody>
      </p:sp>
    </p:spTree>
    <p:extLst>
      <p:ext uri="{BB962C8B-B14F-4D97-AF65-F5344CB8AC3E}">
        <p14:creationId xmlns:p14="http://schemas.microsoft.com/office/powerpoint/2010/main" val="84022923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6442" y="1008956"/>
            <a:ext cx="6992998" cy="432048"/>
          </a:xfrm>
        </p:spPr>
        <p:txBody>
          <a:bodyPr>
            <a:normAutofit fontScale="90000"/>
          </a:bodyPr>
          <a:lstStyle/>
          <a:p>
            <a:r>
              <a:rPr lang="zh-TW" altLang="en-US" sz="5300" b="1" dirty="0">
                <a:solidFill>
                  <a:schemeClr val="tx1"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頂埔附幼學習區</a:t>
            </a:r>
            <a:r>
              <a:rPr lang="zh-CN" altLang="en-US" b="1" dirty="0">
                <a:solidFill>
                  <a:schemeClr val="bg1"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/>
            </a:r>
            <a:br>
              <a:rPr lang="zh-CN" altLang="en-US" b="1" dirty="0">
                <a:solidFill>
                  <a:schemeClr val="bg1"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</a:b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9294"/>
            <a:ext cx="1693803" cy="144207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316462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149080"/>
            <a:ext cx="3408329" cy="255509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0848"/>
            <a:ext cx="3312368" cy="248315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95536" y="4437112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動物嘉年華</a:t>
            </a:r>
            <a:endParaRPr lang="en-US" altLang="zh-TW" sz="40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積木區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4644008" y="1628800"/>
            <a:ext cx="800219" cy="21602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小木片區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644008" y="4265712"/>
            <a:ext cx="800219" cy="25922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空心積木區</a:t>
            </a:r>
          </a:p>
        </p:txBody>
      </p:sp>
    </p:spTree>
    <p:extLst>
      <p:ext uri="{BB962C8B-B14F-4D97-AF65-F5344CB8AC3E}">
        <p14:creationId xmlns:p14="http://schemas.microsoft.com/office/powerpoint/2010/main" val="202828442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6442" y="1008956"/>
            <a:ext cx="6992998" cy="432048"/>
          </a:xfrm>
        </p:spPr>
        <p:txBody>
          <a:bodyPr>
            <a:normAutofit fontScale="90000"/>
          </a:bodyPr>
          <a:lstStyle/>
          <a:p>
            <a:r>
              <a:rPr lang="zh-TW" altLang="en-US" sz="5300" b="1" dirty="0">
                <a:solidFill>
                  <a:schemeClr val="tx1"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頂埔附幼學習區</a:t>
            </a:r>
            <a:r>
              <a:rPr lang="zh-CN" altLang="en-US" b="1" dirty="0">
                <a:solidFill>
                  <a:schemeClr val="bg1"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/>
            </a:r>
            <a:br>
              <a:rPr lang="zh-CN" altLang="en-US" b="1" dirty="0">
                <a:solidFill>
                  <a:schemeClr val="bg1"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</a:b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1693803" cy="144207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312368" cy="2487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08920"/>
            <a:ext cx="3312368" cy="248315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21088"/>
            <a:ext cx="3312368" cy="248315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707904" y="4303455"/>
            <a:ext cx="10081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err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LaQ</a:t>
            </a:r>
            <a:r>
              <a:rPr lang="zh-TW" altLang="en-US" sz="4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積木區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148064" y="5445224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子彈積木區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3707904" y="1412776"/>
            <a:ext cx="800219" cy="25922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方塊積木區</a:t>
            </a:r>
          </a:p>
        </p:txBody>
      </p:sp>
    </p:spTree>
    <p:extLst>
      <p:ext uri="{BB962C8B-B14F-4D97-AF65-F5344CB8AC3E}">
        <p14:creationId xmlns:p14="http://schemas.microsoft.com/office/powerpoint/2010/main" val="129955033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6442" y="1008956"/>
            <a:ext cx="6992998" cy="432048"/>
          </a:xfrm>
        </p:spPr>
        <p:txBody>
          <a:bodyPr>
            <a:normAutofit fontScale="90000"/>
          </a:bodyPr>
          <a:lstStyle/>
          <a:p>
            <a:r>
              <a:rPr lang="zh-TW" altLang="en-US" sz="5300" b="1" dirty="0">
                <a:solidFill>
                  <a:schemeClr val="tx1"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頂埔附幼學習區</a:t>
            </a:r>
            <a:r>
              <a:rPr lang="zh-CN" altLang="en-US" b="1" dirty="0">
                <a:solidFill>
                  <a:schemeClr val="bg1"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/>
            </a:r>
            <a:br>
              <a:rPr lang="zh-CN" altLang="en-US" b="1" dirty="0">
                <a:solidFill>
                  <a:schemeClr val="bg1"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</a:b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1693803" cy="144207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" b="14159"/>
          <a:stretch/>
        </p:blipFill>
        <p:spPr bwMode="auto">
          <a:xfrm>
            <a:off x="467544" y="1412776"/>
            <a:ext cx="3532270" cy="227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1"/>
          <a:stretch/>
        </p:blipFill>
        <p:spPr bwMode="auto">
          <a:xfrm>
            <a:off x="4499992" y="1412776"/>
            <a:ext cx="3600400" cy="234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81128"/>
            <a:ext cx="2736304" cy="205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圖片 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48" y="4581128"/>
            <a:ext cx="3168352" cy="2016224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539552" y="378904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撕貼剪紙區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4932040" y="3789040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撕貼區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539552" y="4653136"/>
            <a:ext cx="2555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不同素材</a:t>
            </a:r>
            <a:endParaRPr lang="en-US" altLang="zh-TW" sz="36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鬆散材料區</a:t>
            </a:r>
          </a:p>
        </p:txBody>
      </p:sp>
    </p:spTree>
    <p:extLst>
      <p:ext uri="{BB962C8B-B14F-4D97-AF65-F5344CB8AC3E}">
        <p14:creationId xmlns:p14="http://schemas.microsoft.com/office/powerpoint/2010/main" val="71536935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6992998" cy="432048"/>
          </a:xfrm>
        </p:spPr>
        <p:txBody>
          <a:bodyPr>
            <a:normAutofit fontScale="90000"/>
          </a:bodyPr>
          <a:lstStyle/>
          <a:p>
            <a:r>
              <a:rPr lang="zh-TW" altLang="en-US" sz="5300" b="1" dirty="0">
                <a:solidFill>
                  <a:schemeClr val="tx1"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頂埔附幼學習區</a:t>
            </a:r>
            <a:r>
              <a:rPr lang="zh-CN" altLang="en-US" b="1" dirty="0">
                <a:solidFill>
                  <a:schemeClr val="bg1"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/>
            </a:r>
            <a:br>
              <a:rPr lang="zh-CN" altLang="en-US" b="1" dirty="0">
                <a:solidFill>
                  <a:schemeClr val="bg1"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</a:b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9294"/>
            <a:ext cx="1693803" cy="144207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365104"/>
            <a:ext cx="3024336" cy="226722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2776"/>
            <a:ext cx="3168352" cy="237519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3168352" cy="237519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763688" y="3717032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拼圖區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292080" y="3717032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數學區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385" y="4424918"/>
            <a:ext cx="2735796" cy="205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88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6992998" cy="432048"/>
          </a:xfrm>
        </p:spPr>
        <p:txBody>
          <a:bodyPr>
            <a:normAutofit fontScale="90000"/>
          </a:bodyPr>
          <a:lstStyle/>
          <a:p>
            <a:r>
              <a:rPr lang="zh-TW" altLang="en-US" sz="5300" b="1" dirty="0">
                <a:solidFill>
                  <a:schemeClr val="tx1"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頂埔附幼學習區</a:t>
            </a:r>
            <a:r>
              <a:rPr lang="zh-CN" altLang="en-US" b="1" dirty="0">
                <a:solidFill>
                  <a:schemeClr val="bg1"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/>
            </a:r>
            <a:br>
              <a:rPr lang="zh-CN" altLang="en-US" b="1" dirty="0">
                <a:solidFill>
                  <a:schemeClr val="bg1"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</a:b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1693803" cy="144207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906" y="1442070"/>
            <a:ext cx="2952328" cy="221324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3" b="5212"/>
          <a:stretch/>
        </p:blipFill>
        <p:spPr>
          <a:xfrm>
            <a:off x="4626829" y="4248435"/>
            <a:ext cx="3485896" cy="189370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313898"/>
            <a:ext cx="3024336" cy="226723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115616" y="4676077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毛球牆區</a:t>
            </a:r>
          </a:p>
        </p:txBody>
      </p:sp>
      <p:sp>
        <p:nvSpPr>
          <p:cNvPr id="9" name="矩形 8"/>
          <p:cNvSpPr/>
          <p:nvPr/>
        </p:nvSpPr>
        <p:spPr>
          <a:xfrm>
            <a:off x="5508104" y="3573016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串珠區</a:t>
            </a:r>
          </a:p>
        </p:txBody>
      </p:sp>
      <p:sp>
        <p:nvSpPr>
          <p:cNvPr id="10" name="矩形 9"/>
          <p:cNvSpPr/>
          <p:nvPr/>
        </p:nvSpPr>
        <p:spPr>
          <a:xfrm>
            <a:off x="5580112" y="6158366"/>
            <a:ext cx="18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編織區</a:t>
            </a:r>
          </a:p>
        </p:txBody>
      </p:sp>
    </p:spTree>
    <p:extLst>
      <p:ext uri="{BB962C8B-B14F-4D97-AF65-F5344CB8AC3E}">
        <p14:creationId xmlns:p14="http://schemas.microsoft.com/office/powerpoint/2010/main" val="152821429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6992998" cy="432048"/>
          </a:xfrm>
        </p:spPr>
        <p:txBody>
          <a:bodyPr>
            <a:normAutofit fontScale="90000"/>
          </a:bodyPr>
          <a:lstStyle/>
          <a:p>
            <a:r>
              <a:rPr lang="zh-TW" altLang="en-US" sz="5300" b="1" dirty="0">
                <a:solidFill>
                  <a:schemeClr val="tx1"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頂埔附幼學習區</a:t>
            </a:r>
            <a:r>
              <a:rPr lang="zh-CN" altLang="en-US" b="1" dirty="0">
                <a:solidFill>
                  <a:schemeClr val="bg1"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/>
            </a:r>
            <a:br>
              <a:rPr lang="zh-CN" altLang="en-US" b="1" dirty="0">
                <a:solidFill>
                  <a:schemeClr val="bg1"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</a:b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1693803" cy="1442070"/>
          </a:xfrm>
          <a:prstGeom prst="rect">
            <a:avLst/>
          </a:prstGeom>
        </p:spPr>
      </p:pic>
      <p:pic>
        <p:nvPicPr>
          <p:cNvPr id="11" name="圖片 10" descr="109上學習區_200823_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124744"/>
            <a:ext cx="3168352" cy="2375192"/>
          </a:xfrm>
          <a:prstGeom prst="rect">
            <a:avLst/>
          </a:prstGeom>
        </p:spPr>
      </p:pic>
      <p:pic>
        <p:nvPicPr>
          <p:cNvPr id="12" name="圖片 11" descr="109上學習區_200823_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933056"/>
            <a:ext cx="3024336" cy="2267230"/>
          </a:xfrm>
          <a:prstGeom prst="rect">
            <a:avLst/>
          </a:prstGeom>
        </p:spPr>
      </p:pic>
      <p:pic>
        <p:nvPicPr>
          <p:cNvPr id="13" name="圖片 12" descr="109上學習區_200823_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5656" y="1628800"/>
            <a:ext cx="2107435" cy="281118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047656" y="6150114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彩窗積木區</a:t>
            </a:r>
          </a:p>
        </p:txBody>
      </p:sp>
      <p:sp>
        <p:nvSpPr>
          <p:cNvPr id="10" name="矩形 9"/>
          <p:cNvSpPr/>
          <p:nvPr/>
        </p:nvSpPr>
        <p:spPr>
          <a:xfrm>
            <a:off x="323528" y="4509120"/>
            <a:ext cx="4176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培養小肌肉發展</a:t>
            </a:r>
            <a:endParaRPr lang="en-US" altLang="zh-TW" sz="40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認知區</a:t>
            </a:r>
          </a:p>
        </p:txBody>
      </p:sp>
      <p:sp>
        <p:nvSpPr>
          <p:cNvPr id="7" name="矩形 6"/>
          <p:cNvSpPr/>
          <p:nvPr/>
        </p:nvSpPr>
        <p:spPr>
          <a:xfrm>
            <a:off x="6948264" y="3356992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光桌區</a:t>
            </a:r>
          </a:p>
        </p:txBody>
      </p:sp>
    </p:spTree>
    <p:extLst>
      <p:ext uri="{BB962C8B-B14F-4D97-AF65-F5344CB8AC3E}">
        <p14:creationId xmlns:p14="http://schemas.microsoft.com/office/powerpoint/2010/main" val="152821429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500" b="1" dirty="0">
                <a:solidFill>
                  <a:schemeClr val="tx2">
                    <a:alpha val="91000"/>
                  </a:schemeClr>
                </a:solidFill>
                <a:latin typeface="標楷體" pitchFamily="65" charset="-120"/>
                <a:ea typeface="標楷體" pitchFamily="65" charset="-120"/>
                <a:cs typeface="方正豪体简体" panose="03000509000000000000" pitchFamily="65" charset="-122"/>
              </a:rPr>
              <a:t>入園：</a:t>
            </a:r>
            <a:r>
              <a:rPr lang="zh-TW" altLang="en-US" sz="3500" b="1" dirty="0">
                <a:solidFill>
                  <a:schemeClr val="tx1">
                    <a:alpha val="91000"/>
                  </a:schemeClr>
                </a:solidFill>
                <a:latin typeface="標楷體" pitchFamily="65" charset="-120"/>
                <a:ea typeface="標楷體" pitchFamily="65" charset="-120"/>
                <a:cs typeface="方正豪体简体" panose="03000509000000000000" pitchFamily="65" charset="-122"/>
              </a:rPr>
              <a:t>早上</a:t>
            </a:r>
            <a:r>
              <a:rPr lang="en-US" altLang="zh-TW" sz="3500" b="1" dirty="0">
                <a:solidFill>
                  <a:schemeClr val="tx1">
                    <a:alpha val="91000"/>
                  </a:schemeClr>
                </a:solidFill>
                <a:latin typeface="標楷體" pitchFamily="65" charset="-120"/>
                <a:ea typeface="標楷體" pitchFamily="65" charset="-120"/>
                <a:cs typeface="方正豪体简体" panose="03000509000000000000" pitchFamily="65" charset="-122"/>
              </a:rPr>
              <a:t>7</a:t>
            </a:r>
            <a:r>
              <a:rPr lang="zh-TW" altLang="en-US" sz="3500" b="1" dirty="0" smtClean="0">
                <a:solidFill>
                  <a:schemeClr val="tx1">
                    <a:alpha val="91000"/>
                  </a:schemeClr>
                </a:solidFill>
                <a:latin typeface="標楷體" pitchFamily="65" charset="-120"/>
                <a:ea typeface="標楷體" pitchFamily="65" charset="-120"/>
                <a:cs typeface="方正豪体简体" panose="03000509000000000000" pitchFamily="65" charset="-122"/>
              </a:rPr>
              <a:t>：</a:t>
            </a:r>
            <a:r>
              <a:rPr lang="en-US" altLang="zh-TW" sz="3500" b="1" dirty="0" smtClean="0">
                <a:solidFill>
                  <a:schemeClr val="tx1">
                    <a:alpha val="91000"/>
                  </a:schemeClr>
                </a:solidFill>
                <a:latin typeface="標楷體" pitchFamily="65" charset="-120"/>
                <a:ea typeface="標楷體" pitchFamily="65" charset="-120"/>
                <a:cs typeface="方正豪体简体" panose="03000509000000000000" pitchFamily="65" charset="-122"/>
              </a:rPr>
              <a:t>30-8</a:t>
            </a:r>
            <a:r>
              <a:rPr lang="zh-TW" altLang="en-US" sz="3500" b="1" dirty="0">
                <a:solidFill>
                  <a:schemeClr val="tx1">
                    <a:alpha val="91000"/>
                  </a:schemeClr>
                </a:solidFill>
                <a:latin typeface="標楷體" pitchFamily="65" charset="-120"/>
                <a:ea typeface="標楷體" pitchFamily="65" charset="-120"/>
                <a:cs typeface="方正豪体简体" panose="03000509000000000000" pitchFamily="65" charset="-122"/>
              </a:rPr>
              <a:t>：</a:t>
            </a:r>
            <a:r>
              <a:rPr lang="en-US" altLang="zh-TW" sz="3500" b="1" dirty="0">
                <a:solidFill>
                  <a:schemeClr val="tx1">
                    <a:alpha val="91000"/>
                  </a:schemeClr>
                </a:solidFill>
                <a:latin typeface="標楷體" pitchFamily="65" charset="-120"/>
                <a:ea typeface="標楷體" pitchFamily="65" charset="-120"/>
                <a:cs typeface="方正豪体简体" panose="03000509000000000000" pitchFamily="65" charset="-122"/>
              </a:rPr>
              <a:t>00</a:t>
            </a:r>
          </a:p>
          <a:p>
            <a:r>
              <a:rPr lang="zh-TW" altLang="en-US" sz="3500" b="1" dirty="0">
                <a:solidFill>
                  <a:schemeClr val="tx2">
                    <a:alpha val="91000"/>
                  </a:schemeClr>
                </a:solidFill>
                <a:latin typeface="標楷體" pitchFamily="65" charset="-120"/>
                <a:ea typeface="標楷體" pitchFamily="65" charset="-120"/>
              </a:rPr>
              <a:t>離園：</a:t>
            </a:r>
            <a:r>
              <a:rPr lang="zh-TW" altLang="en-US" sz="3500" b="1" dirty="0">
                <a:solidFill>
                  <a:schemeClr val="tx1">
                    <a:alpha val="91000"/>
                  </a:schemeClr>
                </a:solidFill>
                <a:latin typeface="標楷體" pitchFamily="65" charset="-120"/>
                <a:ea typeface="標楷體" pitchFamily="65" charset="-120"/>
              </a:rPr>
              <a:t>下午</a:t>
            </a:r>
            <a:r>
              <a:rPr lang="en-US" altLang="zh-TW" sz="3500" b="1" dirty="0">
                <a:solidFill>
                  <a:schemeClr val="tx1">
                    <a:alpha val="91000"/>
                  </a:schemeClr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500" b="1" dirty="0">
                <a:solidFill>
                  <a:schemeClr val="tx1">
                    <a:alpha val="91000"/>
                  </a:schemeClr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3500" b="1" dirty="0">
                <a:solidFill>
                  <a:schemeClr val="tx1">
                    <a:alpha val="91000"/>
                  </a:schemeClr>
                </a:solidFill>
                <a:latin typeface="標楷體" pitchFamily="65" charset="-120"/>
                <a:ea typeface="標楷體" pitchFamily="65" charset="-120"/>
              </a:rPr>
              <a:t>50-4</a:t>
            </a:r>
            <a:r>
              <a:rPr lang="zh-TW" altLang="en-US" sz="3500" b="1" dirty="0">
                <a:solidFill>
                  <a:schemeClr val="tx1">
                    <a:alpha val="91000"/>
                  </a:schemeClr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3500" b="1" dirty="0">
                <a:solidFill>
                  <a:schemeClr val="tx1">
                    <a:alpha val="91000"/>
                  </a:schemeClr>
                </a:solidFill>
                <a:latin typeface="標楷體" pitchFamily="65" charset="-120"/>
                <a:ea typeface="標楷體" pitchFamily="65" charset="-120"/>
              </a:rPr>
              <a:t>00</a:t>
            </a:r>
          </a:p>
          <a:p>
            <a:r>
              <a:rPr lang="zh-TW" altLang="en-US" sz="3500" b="1" dirty="0">
                <a:solidFill>
                  <a:schemeClr val="tx2">
                    <a:alpha val="91000"/>
                  </a:schemeClr>
                </a:solidFill>
                <a:latin typeface="標楷體" pitchFamily="65" charset="-120"/>
                <a:ea typeface="標楷體" pitchFamily="65" charset="-120"/>
              </a:rPr>
              <a:t>課後留園：</a:t>
            </a:r>
            <a:r>
              <a:rPr lang="zh-TW" altLang="en-US" sz="3000" b="1" dirty="0">
                <a:solidFill>
                  <a:schemeClr val="tx1">
                    <a:alpha val="91000"/>
                  </a:schemeClr>
                </a:solidFill>
                <a:latin typeface="標楷體" pitchFamily="65" charset="-120"/>
                <a:ea typeface="標楷體" pitchFamily="65" charset="-120"/>
              </a:rPr>
              <a:t>周一到周五下午</a:t>
            </a:r>
            <a:r>
              <a:rPr lang="en-US" altLang="zh-TW" sz="3000" b="1" dirty="0">
                <a:solidFill>
                  <a:schemeClr val="tx1">
                    <a:alpha val="91000"/>
                  </a:schemeClr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3000" b="1" dirty="0">
                <a:solidFill>
                  <a:schemeClr val="tx1">
                    <a:alpha val="91000"/>
                  </a:schemeClr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3000" b="1" dirty="0">
                <a:solidFill>
                  <a:schemeClr val="tx1">
                    <a:alpha val="91000"/>
                  </a:schemeClr>
                </a:solidFill>
                <a:latin typeface="標楷體" pitchFamily="65" charset="-120"/>
                <a:ea typeface="標楷體" pitchFamily="65" charset="-120"/>
              </a:rPr>
              <a:t>00-5</a:t>
            </a:r>
            <a:r>
              <a:rPr lang="zh-TW" altLang="en-US" sz="3000" b="1" dirty="0">
                <a:solidFill>
                  <a:schemeClr val="tx1">
                    <a:alpha val="91000"/>
                  </a:schemeClr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3000" b="1" dirty="0">
                <a:solidFill>
                  <a:schemeClr val="tx1">
                    <a:alpha val="91000"/>
                  </a:schemeClr>
                </a:solidFill>
                <a:latin typeface="標楷體" pitchFamily="65" charset="-120"/>
                <a:ea typeface="標楷體" pitchFamily="65" charset="-120"/>
              </a:rPr>
              <a:t>00</a:t>
            </a:r>
            <a:endParaRPr lang="en-US" altLang="zh-TW" sz="3500" b="1" dirty="0">
              <a:solidFill>
                <a:schemeClr val="tx1">
                  <a:alpha val="91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500" b="1" dirty="0">
                <a:solidFill>
                  <a:schemeClr val="tx2">
                    <a:alpha val="91000"/>
                  </a:schemeClr>
                </a:solidFill>
                <a:latin typeface="標楷體" pitchFamily="65" charset="-120"/>
                <a:ea typeface="標楷體" pitchFamily="65" charset="-120"/>
              </a:rPr>
              <a:t>寒暑假：</a:t>
            </a:r>
            <a:r>
              <a:rPr lang="zh-TW" altLang="en-US" sz="3500" b="1" dirty="0">
                <a:solidFill>
                  <a:schemeClr val="tx1">
                    <a:alpha val="91000"/>
                  </a:schemeClr>
                </a:solidFill>
                <a:latin typeface="標楷體" pitchFamily="65" charset="-120"/>
                <a:ea typeface="標楷體" pitchFamily="65" charset="-120"/>
              </a:rPr>
              <a:t>寒假約</a:t>
            </a:r>
            <a:r>
              <a:rPr lang="en-US" altLang="zh-TW" sz="3500" b="1" dirty="0">
                <a:solidFill>
                  <a:schemeClr val="tx1">
                    <a:alpha val="91000"/>
                  </a:schemeClr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500" b="1" dirty="0">
                <a:solidFill>
                  <a:schemeClr val="tx1">
                    <a:alpha val="91000"/>
                  </a:schemeClr>
                </a:solidFill>
                <a:latin typeface="標楷體" pitchFamily="65" charset="-120"/>
                <a:ea typeface="標楷體" pitchFamily="65" charset="-120"/>
              </a:rPr>
              <a:t>個月、暑假</a:t>
            </a:r>
            <a:r>
              <a:rPr lang="en-US" altLang="zh-TW" sz="3500" b="1" dirty="0">
                <a:solidFill>
                  <a:schemeClr val="tx1">
                    <a:alpha val="91000"/>
                  </a:schemeClr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500" b="1" dirty="0">
                <a:solidFill>
                  <a:schemeClr val="tx1">
                    <a:alpha val="91000"/>
                  </a:schemeClr>
                </a:solidFill>
                <a:latin typeface="標楷體" pitchFamily="65" charset="-120"/>
                <a:ea typeface="標楷體" pitchFamily="65" charset="-120"/>
              </a:rPr>
              <a:t>個月</a:t>
            </a:r>
            <a:endParaRPr lang="en-US" altLang="zh-TW" sz="3500" b="1" dirty="0">
              <a:solidFill>
                <a:schemeClr val="tx1">
                  <a:alpha val="91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500" b="1" dirty="0">
                <a:solidFill>
                  <a:schemeClr val="tx2">
                    <a:alpha val="91000"/>
                  </a:schemeClr>
                </a:solidFill>
                <a:latin typeface="標楷體" pitchFamily="65" charset="-120"/>
                <a:ea typeface="標楷體" pitchFamily="65" charset="-120"/>
              </a:rPr>
              <a:t>寒假冬令營：</a:t>
            </a:r>
            <a:r>
              <a:rPr lang="en-US" altLang="zh-TW" sz="3500" b="1" dirty="0">
                <a:solidFill>
                  <a:schemeClr val="tx1">
                    <a:alpha val="91000"/>
                  </a:schemeClr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500" b="1" dirty="0">
                <a:solidFill>
                  <a:schemeClr val="tx1">
                    <a:alpha val="91000"/>
                  </a:schemeClr>
                </a:solidFill>
                <a:latin typeface="標楷體" pitchFamily="65" charset="-120"/>
                <a:ea typeface="標楷體" pitchFamily="65" charset="-120"/>
              </a:rPr>
              <a:t>個禮拜</a:t>
            </a:r>
            <a:r>
              <a:rPr lang="en-US" altLang="zh-TW" sz="3500" b="1" dirty="0">
                <a:solidFill>
                  <a:schemeClr val="tx1">
                    <a:alpha val="91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500" b="1" dirty="0">
                <a:solidFill>
                  <a:schemeClr val="tx1">
                    <a:alpha val="91000"/>
                  </a:schemeClr>
                </a:solidFill>
                <a:latin typeface="標楷體" pitchFamily="65" charset="-120"/>
                <a:ea typeface="標楷體" pitchFamily="65" charset="-120"/>
              </a:rPr>
              <a:t>半天課</a:t>
            </a:r>
            <a:r>
              <a:rPr lang="en-US" altLang="zh-TW" sz="3500" b="1" dirty="0">
                <a:solidFill>
                  <a:schemeClr val="tx1">
                    <a:alpha val="91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sz="3500" b="1" dirty="0">
                <a:solidFill>
                  <a:schemeClr val="tx2">
                    <a:alpha val="91000"/>
                  </a:schemeClr>
                </a:solidFill>
                <a:latin typeface="標楷體" pitchFamily="65" charset="-120"/>
                <a:ea typeface="標楷體" pitchFamily="65" charset="-120"/>
              </a:rPr>
              <a:t>暑假夏令營：</a:t>
            </a:r>
            <a:r>
              <a:rPr lang="en-US" altLang="zh-TW" sz="3500" b="1" dirty="0">
                <a:solidFill>
                  <a:schemeClr val="tx1">
                    <a:alpha val="91000"/>
                  </a:schemeClr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500" b="1" dirty="0">
                <a:solidFill>
                  <a:schemeClr val="tx1">
                    <a:alpha val="91000"/>
                  </a:schemeClr>
                </a:solidFill>
                <a:latin typeface="標楷體" pitchFamily="65" charset="-120"/>
                <a:ea typeface="標楷體" pitchFamily="65" charset="-120"/>
              </a:rPr>
              <a:t>個禮拜</a:t>
            </a:r>
            <a:r>
              <a:rPr lang="en-US" altLang="zh-TW" sz="3500" b="1" dirty="0">
                <a:solidFill>
                  <a:schemeClr val="tx1">
                    <a:alpha val="91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500" b="1" dirty="0">
                <a:solidFill>
                  <a:schemeClr val="tx1">
                    <a:alpha val="91000"/>
                  </a:schemeClr>
                </a:solidFill>
                <a:latin typeface="標楷體" pitchFamily="65" charset="-120"/>
                <a:ea typeface="標楷體" pitchFamily="65" charset="-120"/>
              </a:rPr>
              <a:t>半天課</a:t>
            </a:r>
            <a:r>
              <a:rPr lang="en-US" altLang="zh-TW" sz="3500" b="1" dirty="0">
                <a:solidFill>
                  <a:schemeClr val="tx1">
                    <a:alpha val="91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436142" y="476672"/>
            <a:ext cx="6024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>
                <a:solidFill>
                  <a:schemeClr val="tx1"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頂埔附幼的作息</a:t>
            </a:r>
            <a:endParaRPr lang="zh-TW" altLang="en-US" sz="4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1693803" cy="144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9978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6442" y="1008956"/>
            <a:ext cx="6992998" cy="432048"/>
          </a:xfrm>
        </p:spPr>
        <p:txBody>
          <a:bodyPr>
            <a:normAutofit fontScale="90000"/>
          </a:bodyPr>
          <a:lstStyle/>
          <a:p>
            <a:r>
              <a:rPr lang="zh-TW" altLang="en-US" sz="5300" b="1" dirty="0">
                <a:solidFill>
                  <a:schemeClr val="tx1"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頂埔附幼的一天</a:t>
            </a:r>
            <a:r>
              <a:rPr lang="zh-CN" altLang="en-US" b="1" dirty="0">
                <a:solidFill>
                  <a:schemeClr val="bg1"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/>
            </a:r>
            <a:br>
              <a:rPr lang="zh-CN" altLang="en-US" b="1" dirty="0">
                <a:solidFill>
                  <a:schemeClr val="bg1"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</a:b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9294"/>
            <a:ext cx="1693803" cy="1442070"/>
          </a:xfrm>
          <a:prstGeom prst="rect">
            <a:avLst/>
          </a:prstGeom>
        </p:spPr>
      </p:pic>
      <p:grpSp>
        <p:nvGrpSpPr>
          <p:cNvPr id="6" name="组合 52"/>
          <p:cNvGrpSpPr/>
          <p:nvPr/>
        </p:nvGrpSpPr>
        <p:grpSpPr>
          <a:xfrm>
            <a:off x="369664" y="1636813"/>
            <a:ext cx="2016224" cy="533287"/>
            <a:chOff x="2613712" y="3440667"/>
            <a:chExt cx="2025537" cy="643251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2613712" y="3440667"/>
              <a:ext cx="2025537" cy="643251"/>
            </a:xfrm>
            <a:custGeom>
              <a:avLst/>
              <a:gdLst>
                <a:gd name="T0" fmla="*/ 1984 w 2305"/>
                <a:gd name="T1" fmla="*/ 732 h 732"/>
                <a:gd name="T2" fmla="*/ 0 w 2305"/>
                <a:gd name="T3" fmla="*/ 732 h 732"/>
                <a:gd name="T4" fmla="*/ 321 w 2305"/>
                <a:gd name="T5" fmla="*/ 366 h 732"/>
                <a:gd name="T6" fmla="*/ 0 w 2305"/>
                <a:gd name="T7" fmla="*/ 0 h 732"/>
                <a:gd name="T8" fmla="*/ 1984 w 2305"/>
                <a:gd name="T9" fmla="*/ 0 h 732"/>
                <a:gd name="T10" fmla="*/ 2305 w 2305"/>
                <a:gd name="T11" fmla="*/ 366 h 732"/>
                <a:gd name="T12" fmla="*/ 1984 w 2305"/>
                <a:gd name="T13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5" h="732">
                  <a:moveTo>
                    <a:pt x="1984" y="732"/>
                  </a:moveTo>
                  <a:lnTo>
                    <a:pt x="0" y="732"/>
                  </a:lnTo>
                  <a:lnTo>
                    <a:pt x="321" y="366"/>
                  </a:lnTo>
                  <a:lnTo>
                    <a:pt x="0" y="0"/>
                  </a:lnTo>
                  <a:lnTo>
                    <a:pt x="1984" y="0"/>
                  </a:lnTo>
                  <a:lnTo>
                    <a:pt x="2305" y="366"/>
                  </a:lnTo>
                  <a:lnTo>
                    <a:pt x="1984" y="732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TextBox 56"/>
            <p:cNvSpPr txBox="1"/>
            <p:nvPr/>
          </p:nvSpPr>
          <p:spPr>
            <a:xfrm>
              <a:off x="2757162" y="3533321"/>
              <a:ext cx="1882086" cy="45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867" b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Microsoft Himalaya" panose="01010100010101010101" pitchFamily="2" charset="0"/>
                </a:rPr>
                <a:t>入園、晨間活動</a:t>
              </a:r>
              <a:endParaRPr lang="zh-CN" altLang="en-US" sz="1867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endParaRPr>
            </a:p>
          </p:txBody>
        </p:sp>
      </p:grpSp>
      <p:grpSp>
        <p:nvGrpSpPr>
          <p:cNvPr id="16" name="组合 52"/>
          <p:cNvGrpSpPr/>
          <p:nvPr/>
        </p:nvGrpSpPr>
        <p:grpSpPr>
          <a:xfrm>
            <a:off x="2434630" y="1623661"/>
            <a:ext cx="2016224" cy="533287"/>
            <a:chOff x="2613712" y="3440667"/>
            <a:chExt cx="2025537" cy="643251"/>
          </a:xfrm>
        </p:grpSpPr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2613712" y="3440667"/>
              <a:ext cx="2025537" cy="643251"/>
            </a:xfrm>
            <a:custGeom>
              <a:avLst/>
              <a:gdLst>
                <a:gd name="T0" fmla="*/ 1984 w 2305"/>
                <a:gd name="T1" fmla="*/ 732 h 732"/>
                <a:gd name="T2" fmla="*/ 0 w 2305"/>
                <a:gd name="T3" fmla="*/ 732 h 732"/>
                <a:gd name="T4" fmla="*/ 321 w 2305"/>
                <a:gd name="T5" fmla="*/ 366 h 732"/>
                <a:gd name="T6" fmla="*/ 0 w 2305"/>
                <a:gd name="T7" fmla="*/ 0 h 732"/>
                <a:gd name="T8" fmla="*/ 1984 w 2305"/>
                <a:gd name="T9" fmla="*/ 0 h 732"/>
                <a:gd name="T10" fmla="*/ 2305 w 2305"/>
                <a:gd name="T11" fmla="*/ 366 h 732"/>
                <a:gd name="T12" fmla="*/ 1984 w 2305"/>
                <a:gd name="T13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5" h="732">
                  <a:moveTo>
                    <a:pt x="1984" y="732"/>
                  </a:moveTo>
                  <a:lnTo>
                    <a:pt x="0" y="732"/>
                  </a:lnTo>
                  <a:lnTo>
                    <a:pt x="321" y="366"/>
                  </a:lnTo>
                  <a:lnTo>
                    <a:pt x="0" y="0"/>
                  </a:lnTo>
                  <a:lnTo>
                    <a:pt x="1984" y="0"/>
                  </a:lnTo>
                  <a:lnTo>
                    <a:pt x="2305" y="366"/>
                  </a:lnTo>
                  <a:lnTo>
                    <a:pt x="1984" y="732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8" name="TextBox 56"/>
            <p:cNvSpPr txBox="1"/>
            <p:nvPr/>
          </p:nvSpPr>
          <p:spPr>
            <a:xfrm>
              <a:off x="2896479" y="3533321"/>
              <a:ext cx="1460003" cy="45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867" b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Microsoft Himalaya" panose="01010100010101010101" pitchFamily="2" charset="0"/>
                </a:rPr>
                <a:t>大肌肉活動</a:t>
              </a:r>
              <a:endParaRPr lang="zh-CN" altLang="en-US" sz="1867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endParaRPr>
            </a:p>
          </p:txBody>
        </p:sp>
      </p:grpSp>
      <p:grpSp>
        <p:nvGrpSpPr>
          <p:cNvPr id="19" name="组合 52"/>
          <p:cNvGrpSpPr/>
          <p:nvPr/>
        </p:nvGrpSpPr>
        <p:grpSpPr>
          <a:xfrm>
            <a:off x="4443214" y="1636813"/>
            <a:ext cx="2016224" cy="533287"/>
            <a:chOff x="2613712" y="3440667"/>
            <a:chExt cx="2025537" cy="643251"/>
          </a:xfrm>
        </p:grpSpPr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2613712" y="3440667"/>
              <a:ext cx="2025537" cy="643251"/>
            </a:xfrm>
            <a:custGeom>
              <a:avLst/>
              <a:gdLst>
                <a:gd name="T0" fmla="*/ 1984 w 2305"/>
                <a:gd name="T1" fmla="*/ 732 h 732"/>
                <a:gd name="T2" fmla="*/ 0 w 2305"/>
                <a:gd name="T3" fmla="*/ 732 h 732"/>
                <a:gd name="T4" fmla="*/ 321 w 2305"/>
                <a:gd name="T5" fmla="*/ 366 h 732"/>
                <a:gd name="T6" fmla="*/ 0 w 2305"/>
                <a:gd name="T7" fmla="*/ 0 h 732"/>
                <a:gd name="T8" fmla="*/ 1984 w 2305"/>
                <a:gd name="T9" fmla="*/ 0 h 732"/>
                <a:gd name="T10" fmla="*/ 2305 w 2305"/>
                <a:gd name="T11" fmla="*/ 366 h 732"/>
                <a:gd name="T12" fmla="*/ 1984 w 2305"/>
                <a:gd name="T13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5" h="732">
                  <a:moveTo>
                    <a:pt x="1984" y="732"/>
                  </a:moveTo>
                  <a:lnTo>
                    <a:pt x="0" y="732"/>
                  </a:lnTo>
                  <a:lnTo>
                    <a:pt x="321" y="366"/>
                  </a:lnTo>
                  <a:lnTo>
                    <a:pt x="0" y="0"/>
                  </a:lnTo>
                  <a:lnTo>
                    <a:pt x="1984" y="0"/>
                  </a:lnTo>
                  <a:lnTo>
                    <a:pt x="2305" y="366"/>
                  </a:lnTo>
                  <a:lnTo>
                    <a:pt x="1984" y="732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1" name="TextBox 56"/>
            <p:cNvSpPr txBox="1"/>
            <p:nvPr/>
          </p:nvSpPr>
          <p:spPr>
            <a:xfrm>
              <a:off x="2896479" y="3533321"/>
              <a:ext cx="1460003" cy="45794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1867" b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Microsoft Himalaya" panose="01010100010101010101" pitchFamily="2" charset="0"/>
                </a:rPr>
                <a:t>點心時間</a:t>
              </a:r>
              <a:endParaRPr lang="zh-CN" altLang="en-US" sz="1867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endParaRPr>
            </a:p>
          </p:txBody>
        </p:sp>
      </p:grpSp>
      <p:grpSp>
        <p:nvGrpSpPr>
          <p:cNvPr id="22" name="组合 52"/>
          <p:cNvGrpSpPr/>
          <p:nvPr/>
        </p:nvGrpSpPr>
        <p:grpSpPr>
          <a:xfrm>
            <a:off x="6487641" y="1636812"/>
            <a:ext cx="2016224" cy="533287"/>
            <a:chOff x="2613712" y="3440667"/>
            <a:chExt cx="2025537" cy="643251"/>
          </a:xfrm>
        </p:grpSpPr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2613712" y="3440667"/>
              <a:ext cx="2025537" cy="643251"/>
            </a:xfrm>
            <a:custGeom>
              <a:avLst/>
              <a:gdLst>
                <a:gd name="T0" fmla="*/ 1984 w 2305"/>
                <a:gd name="T1" fmla="*/ 732 h 732"/>
                <a:gd name="T2" fmla="*/ 0 w 2305"/>
                <a:gd name="T3" fmla="*/ 732 h 732"/>
                <a:gd name="T4" fmla="*/ 321 w 2305"/>
                <a:gd name="T5" fmla="*/ 366 h 732"/>
                <a:gd name="T6" fmla="*/ 0 w 2305"/>
                <a:gd name="T7" fmla="*/ 0 h 732"/>
                <a:gd name="T8" fmla="*/ 1984 w 2305"/>
                <a:gd name="T9" fmla="*/ 0 h 732"/>
                <a:gd name="T10" fmla="*/ 2305 w 2305"/>
                <a:gd name="T11" fmla="*/ 366 h 732"/>
                <a:gd name="T12" fmla="*/ 1984 w 2305"/>
                <a:gd name="T13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5" h="732">
                  <a:moveTo>
                    <a:pt x="1984" y="732"/>
                  </a:moveTo>
                  <a:lnTo>
                    <a:pt x="0" y="732"/>
                  </a:lnTo>
                  <a:lnTo>
                    <a:pt x="321" y="366"/>
                  </a:lnTo>
                  <a:lnTo>
                    <a:pt x="0" y="0"/>
                  </a:lnTo>
                  <a:lnTo>
                    <a:pt x="1984" y="0"/>
                  </a:lnTo>
                  <a:lnTo>
                    <a:pt x="2305" y="366"/>
                  </a:lnTo>
                  <a:lnTo>
                    <a:pt x="1984" y="732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4" name="TextBox 56"/>
            <p:cNvSpPr txBox="1"/>
            <p:nvPr/>
          </p:nvSpPr>
          <p:spPr>
            <a:xfrm>
              <a:off x="2896479" y="3533320"/>
              <a:ext cx="1460003" cy="45794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1867" b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Microsoft Himalaya" panose="01010100010101010101" pitchFamily="2" charset="0"/>
                </a:rPr>
                <a:t>主題活動</a:t>
              </a:r>
              <a:endParaRPr lang="en-US" altLang="zh-TW" sz="1867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endParaRPr>
            </a:p>
          </p:txBody>
        </p:sp>
      </p:grpSp>
      <p:grpSp>
        <p:nvGrpSpPr>
          <p:cNvPr id="28" name="组合 52"/>
          <p:cNvGrpSpPr/>
          <p:nvPr/>
        </p:nvGrpSpPr>
        <p:grpSpPr>
          <a:xfrm rot="10800000">
            <a:off x="815299" y="4214749"/>
            <a:ext cx="2016224" cy="533287"/>
            <a:chOff x="2613712" y="3440667"/>
            <a:chExt cx="2025537" cy="643251"/>
          </a:xfrm>
        </p:grpSpPr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2613712" y="3440667"/>
              <a:ext cx="2025537" cy="643251"/>
            </a:xfrm>
            <a:custGeom>
              <a:avLst/>
              <a:gdLst>
                <a:gd name="T0" fmla="*/ 1984 w 2305"/>
                <a:gd name="T1" fmla="*/ 732 h 732"/>
                <a:gd name="T2" fmla="*/ 0 w 2305"/>
                <a:gd name="T3" fmla="*/ 732 h 732"/>
                <a:gd name="T4" fmla="*/ 321 w 2305"/>
                <a:gd name="T5" fmla="*/ 366 h 732"/>
                <a:gd name="T6" fmla="*/ 0 w 2305"/>
                <a:gd name="T7" fmla="*/ 0 h 732"/>
                <a:gd name="T8" fmla="*/ 1984 w 2305"/>
                <a:gd name="T9" fmla="*/ 0 h 732"/>
                <a:gd name="T10" fmla="*/ 2305 w 2305"/>
                <a:gd name="T11" fmla="*/ 366 h 732"/>
                <a:gd name="T12" fmla="*/ 1984 w 2305"/>
                <a:gd name="T13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5" h="732">
                  <a:moveTo>
                    <a:pt x="1984" y="732"/>
                  </a:moveTo>
                  <a:lnTo>
                    <a:pt x="0" y="732"/>
                  </a:lnTo>
                  <a:lnTo>
                    <a:pt x="321" y="366"/>
                  </a:lnTo>
                  <a:lnTo>
                    <a:pt x="0" y="0"/>
                  </a:lnTo>
                  <a:lnTo>
                    <a:pt x="1984" y="0"/>
                  </a:lnTo>
                  <a:lnTo>
                    <a:pt x="2305" y="366"/>
                  </a:lnTo>
                  <a:lnTo>
                    <a:pt x="1984" y="732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0" name="TextBox 56"/>
            <p:cNvSpPr txBox="1"/>
            <p:nvPr/>
          </p:nvSpPr>
          <p:spPr>
            <a:xfrm rot="10800000">
              <a:off x="2896479" y="3533322"/>
              <a:ext cx="1460003" cy="45794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1867" b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Microsoft Himalaya" panose="01010100010101010101" pitchFamily="2" charset="0"/>
                </a:rPr>
                <a:t>下午活動</a:t>
              </a:r>
              <a:endParaRPr lang="en-US" altLang="zh-TW" sz="1867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endParaRPr>
            </a:p>
          </p:txBody>
        </p:sp>
      </p:grpSp>
      <p:grpSp>
        <p:nvGrpSpPr>
          <p:cNvPr id="31" name="组合 52"/>
          <p:cNvGrpSpPr/>
          <p:nvPr/>
        </p:nvGrpSpPr>
        <p:grpSpPr>
          <a:xfrm rot="10800000">
            <a:off x="3275856" y="4233213"/>
            <a:ext cx="2016224" cy="533287"/>
            <a:chOff x="2613712" y="3440667"/>
            <a:chExt cx="2025537" cy="643251"/>
          </a:xfrm>
        </p:grpSpPr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2613712" y="3440667"/>
              <a:ext cx="2025537" cy="643251"/>
            </a:xfrm>
            <a:custGeom>
              <a:avLst/>
              <a:gdLst>
                <a:gd name="T0" fmla="*/ 1984 w 2305"/>
                <a:gd name="T1" fmla="*/ 732 h 732"/>
                <a:gd name="T2" fmla="*/ 0 w 2305"/>
                <a:gd name="T3" fmla="*/ 732 h 732"/>
                <a:gd name="T4" fmla="*/ 321 w 2305"/>
                <a:gd name="T5" fmla="*/ 366 h 732"/>
                <a:gd name="T6" fmla="*/ 0 w 2305"/>
                <a:gd name="T7" fmla="*/ 0 h 732"/>
                <a:gd name="T8" fmla="*/ 1984 w 2305"/>
                <a:gd name="T9" fmla="*/ 0 h 732"/>
                <a:gd name="T10" fmla="*/ 2305 w 2305"/>
                <a:gd name="T11" fmla="*/ 366 h 732"/>
                <a:gd name="T12" fmla="*/ 1984 w 2305"/>
                <a:gd name="T13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5" h="732">
                  <a:moveTo>
                    <a:pt x="1984" y="732"/>
                  </a:moveTo>
                  <a:lnTo>
                    <a:pt x="0" y="732"/>
                  </a:lnTo>
                  <a:lnTo>
                    <a:pt x="321" y="366"/>
                  </a:lnTo>
                  <a:lnTo>
                    <a:pt x="0" y="0"/>
                  </a:lnTo>
                  <a:lnTo>
                    <a:pt x="1984" y="0"/>
                  </a:lnTo>
                  <a:lnTo>
                    <a:pt x="2305" y="366"/>
                  </a:lnTo>
                  <a:lnTo>
                    <a:pt x="1984" y="732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3" name="TextBox 56"/>
            <p:cNvSpPr txBox="1"/>
            <p:nvPr/>
          </p:nvSpPr>
          <p:spPr>
            <a:xfrm rot="10800000">
              <a:off x="2896479" y="3533322"/>
              <a:ext cx="1460003" cy="45794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1867" b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Microsoft Himalaya" panose="01010100010101010101" pitchFamily="2" charset="0"/>
                </a:rPr>
                <a:t>午餐、午休</a:t>
              </a:r>
              <a:endParaRPr lang="en-US" altLang="zh-TW" sz="1867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endParaRPr>
            </a:p>
          </p:txBody>
        </p:sp>
      </p:grpSp>
      <p:grpSp>
        <p:nvGrpSpPr>
          <p:cNvPr id="40" name="组合 52"/>
          <p:cNvGrpSpPr/>
          <p:nvPr/>
        </p:nvGrpSpPr>
        <p:grpSpPr>
          <a:xfrm rot="10800000">
            <a:off x="5841222" y="4214747"/>
            <a:ext cx="2016224" cy="533287"/>
            <a:chOff x="2613712" y="3440667"/>
            <a:chExt cx="2025537" cy="643251"/>
          </a:xfrm>
        </p:grpSpPr>
        <p:sp>
          <p:nvSpPr>
            <p:cNvPr id="41" name="Freeform 7"/>
            <p:cNvSpPr>
              <a:spLocks/>
            </p:cNvSpPr>
            <p:nvPr/>
          </p:nvSpPr>
          <p:spPr bwMode="auto">
            <a:xfrm>
              <a:off x="2613712" y="3440667"/>
              <a:ext cx="2025537" cy="643251"/>
            </a:xfrm>
            <a:custGeom>
              <a:avLst/>
              <a:gdLst>
                <a:gd name="T0" fmla="*/ 1984 w 2305"/>
                <a:gd name="T1" fmla="*/ 732 h 732"/>
                <a:gd name="T2" fmla="*/ 0 w 2305"/>
                <a:gd name="T3" fmla="*/ 732 h 732"/>
                <a:gd name="T4" fmla="*/ 321 w 2305"/>
                <a:gd name="T5" fmla="*/ 366 h 732"/>
                <a:gd name="T6" fmla="*/ 0 w 2305"/>
                <a:gd name="T7" fmla="*/ 0 h 732"/>
                <a:gd name="T8" fmla="*/ 1984 w 2305"/>
                <a:gd name="T9" fmla="*/ 0 h 732"/>
                <a:gd name="T10" fmla="*/ 2305 w 2305"/>
                <a:gd name="T11" fmla="*/ 366 h 732"/>
                <a:gd name="T12" fmla="*/ 1984 w 2305"/>
                <a:gd name="T13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5" h="732">
                  <a:moveTo>
                    <a:pt x="1984" y="732"/>
                  </a:moveTo>
                  <a:lnTo>
                    <a:pt x="0" y="732"/>
                  </a:lnTo>
                  <a:lnTo>
                    <a:pt x="321" y="366"/>
                  </a:lnTo>
                  <a:lnTo>
                    <a:pt x="0" y="0"/>
                  </a:lnTo>
                  <a:lnTo>
                    <a:pt x="1984" y="0"/>
                  </a:lnTo>
                  <a:lnTo>
                    <a:pt x="2305" y="366"/>
                  </a:lnTo>
                  <a:lnTo>
                    <a:pt x="1984" y="732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2" name="TextBox 56"/>
            <p:cNvSpPr txBox="1"/>
            <p:nvPr/>
          </p:nvSpPr>
          <p:spPr>
            <a:xfrm rot="10800000">
              <a:off x="2896479" y="3533322"/>
              <a:ext cx="1460003" cy="45794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1867" b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Microsoft Himalaya" panose="01010100010101010101" pitchFamily="2" charset="0"/>
                </a:rPr>
                <a:t>學習區時間</a:t>
              </a:r>
              <a:endParaRPr lang="en-US" altLang="zh-TW" sz="1867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endParaRPr>
            </a:p>
          </p:txBody>
        </p:sp>
      </p:grpSp>
      <p:pic>
        <p:nvPicPr>
          <p:cNvPr id="46" name="圖片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89" y="2276872"/>
            <a:ext cx="1870919" cy="1870919"/>
          </a:xfrm>
          <a:prstGeom prst="rect">
            <a:avLst/>
          </a:prstGeom>
        </p:spPr>
      </p:pic>
      <p:pic>
        <p:nvPicPr>
          <p:cNvPr id="47" name="圖片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230" y="2276871"/>
            <a:ext cx="1870919" cy="1870919"/>
          </a:xfrm>
          <a:prstGeom prst="rect">
            <a:avLst/>
          </a:prstGeom>
        </p:spPr>
      </p:pic>
      <p:pic>
        <p:nvPicPr>
          <p:cNvPr id="48" name="圖片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921" y="2276870"/>
            <a:ext cx="1870919" cy="1870919"/>
          </a:xfrm>
          <a:prstGeom prst="rect">
            <a:avLst/>
          </a:prstGeom>
        </p:spPr>
      </p:pic>
      <p:pic>
        <p:nvPicPr>
          <p:cNvPr id="49" name="圖片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527" y="4866853"/>
            <a:ext cx="1870919" cy="1870919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993" y="2303165"/>
            <a:ext cx="1870919" cy="1870919"/>
          </a:xfrm>
          <a:prstGeom prst="rect">
            <a:avLst/>
          </a:prstGeom>
        </p:spPr>
      </p:pic>
      <p:pic>
        <p:nvPicPr>
          <p:cNvPr id="35" name="圖片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82" y="4860402"/>
            <a:ext cx="1870919" cy="1870919"/>
          </a:xfrm>
          <a:prstGeom prst="rect">
            <a:avLst/>
          </a:prstGeom>
        </p:spPr>
      </p:pic>
      <p:sp>
        <p:nvSpPr>
          <p:cNvPr id="5" name="弧形箭號 (左彎) 4"/>
          <p:cNvSpPr/>
          <p:nvPr/>
        </p:nvSpPr>
        <p:spPr>
          <a:xfrm>
            <a:off x="8375600" y="1819216"/>
            <a:ext cx="742090" cy="278622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37" name="圖片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78" y="4860404"/>
            <a:ext cx="1870919" cy="187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9823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5300" b="1" dirty="0">
                <a:solidFill>
                  <a:schemeClr val="tx1"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頂埔新年度編班名單</a:t>
            </a:r>
            <a:r>
              <a:rPr lang="zh-CN" altLang="en-US" b="1" dirty="0">
                <a:solidFill>
                  <a:schemeClr val="bg1"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/>
            </a:r>
            <a:br>
              <a:rPr lang="zh-CN" altLang="en-US" b="1" dirty="0">
                <a:solidFill>
                  <a:schemeClr val="bg1"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</a:b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827584" y="1700808"/>
          <a:ext cx="7920880" cy="433276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84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u="none" strike="noStrike" dirty="0">
                          <a:latin typeface="標楷體" pitchFamily="65" charset="-120"/>
                          <a:ea typeface="標楷體" pitchFamily="65" charset="-120"/>
                        </a:rPr>
                        <a:t>詹羽庭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u="none" strike="noStrike" dirty="0">
                          <a:latin typeface="標楷體" pitchFamily="65" charset="-120"/>
                          <a:ea typeface="標楷體" pitchFamily="65" charset="-120"/>
                        </a:rPr>
                        <a:t>劉于菲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u="none" strike="noStrike" dirty="0">
                          <a:latin typeface="標楷體" pitchFamily="65" charset="-120"/>
                          <a:ea typeface="標楷體" pitchFamily="65" charset="-120"/>
                        </a:rPr>
                        <a:t>蘇宥翔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u="none" strike="noStrike" dirty="0">
                          <a:latin typeface="標楷體" pitchFamily="65" charset="-120"/>
                          <a:ea typeface="標楷體" pitchFamily="65" charset="-120"/>
                        </a:rPr>
                        <a:t>江榞董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b="0" u="none" strike="noStrike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u="none" strike="noStrike" dirty="0">
                          <a:latin typeface="標楷體" pitchFamily="65" charset="-120"/>
                          <a:ea typeface="標楷體" pitchFamily="65" charset="-120"/>
                        </a:rPr>
                        <a:t>霍芳宇</a:t>
                      </a:r>
                    </a:p>
                    <a:p>
                      <a:pPr algn="ctr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649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u="none" strike="noStrike" dirty="0">
                          <a:latin typeface="標楷體" pitchFamily="65" charset="-120"/>
                          <a:ea typeface="標楷體" pitchFamily="65" charset="-120"/>
                        </a:rPr>
                        <a:t>葉珊錞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u="none" strike="noStrike" dirty="0">
                          <a:latin typeface="標楷體" pitchFamily="65" charset="-120"/>
                          <a:ea typeface="標楷體" pitchFamily="65" charset="-120"/>
                        </a:rPr>
                        <a:t>謝乙睿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u="none" strike="noStrike" dirty="0">
                          <a:latin typeface="標楷體" pitchFamily="65" charset="-120"/>
                          <a:ea typeface="標楷體" pitchFamily="65" charset="-120"/>
                        </a:rPr>
                        <a:t>鍾雨晏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u="none" strike="noStrike" dirty="0">
                          <a:latin typeface="標楷體" pitchFamily="65" charset="-120"/>
                          <a:ea typeface="標楷體" pitchFamily="65" charset="-120"/>
                        </a:rPr>
                        <a:t>吳芮語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649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u="none" strike="noStrike" dirty="0">
                          <a:latin typeface="標楷體" pitchFamily="65" charset="-120"/>
                          <a:ea typeface="標楷體" pitchFamily="65" charset="-120"/>
                        </a:rPr>
                        <a:t>蔣玟馨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u="none" strike="noStrike" dirty="0">
                          <a:latin typeface="標楷體" pitchFamily="65" charset="-120"/>
                          <a:ea typeface="標楷體" pitchFamily="65" charset="-120"/>
                        </a:rPr>
                        <a:t>彭信諺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u="none" strike="noStrike" dirty="0">
                          <a:latin typeface="標楷體" pitchFamily="65" charset="-120"/>
                          <a:ea typeface="標楷體" pitchFamily="65" charset="-120"/>
                        </a:rPr>
                        <a:t>王苡樂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u="none" strike="noStrike" dirty="0">
                          <a:latin typeface="標楷體" pitchFamily="65" charset="-120"/>
                          <a:ea typeface="標楷體" pitchFamily="65" charset="-120"/>
                        </a:rPr>
                        <a:t>葉宥希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0649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u="none" strike="noStrike" dirty="0">
                          <a:latin typeface="標楷體" pitchFamily="65" charset="-120"/>
                          <a:ea typeface="標楷體" pitchFamily="65" charset="-120"/>
                        </a:rPr>
                        <a:t>蕭丞硯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u="none" strike="noStrike" dirty="0">
                          <a:latin typeface="標楷體" pitchFamily="65" charset="-120"/>
                          <a:ea typeface="標楷體" pitchFamily="65" charset="-120"/>
                        </a:rPr>
                        <a:t>彭宥炘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u="none" strike="noStrike" dirty="0">
                          <a:latin typeface="標楷體" pitchFamily="65" charset="-120"/>
                          <a:ea typeface="標楷體" pitchFamily="65" charset="-120"/>
                        </a:rPr>
                        <a:t>鄭又齊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u="none" strike="noStrike" dirty="0">
                          <a:latin typeface="標楷體" pitchFamily="65" charset="-120"/>
                          <a:ea typeface="標楷體" pitchFamily="65" charset="-120"/>
                        </a:rPr>
                        <a:t>林士淳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0649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u="none" strike="noStrike" dirty="0">
                          <a:latin typeface="標楷體" pitchFamily="65" charset="-120"/>
                          <a:ea typeface="標楷體" pitchFamily="65" charset="-120"/>
                        </a:rPr>
                        <a:t>鄭品碩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u="none" strike="noStrike" dirty="0">
                          <a:latin typeface="標楷體" pitchFamily="65" charset="-120"/>
                          <a:ea typeface="標楷體" pitchFamily="65" charset="-120"/>
                        </a:rPr>
                        <a:t>吳思樺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u="none" strike="noStrike" dirty="0">
                          <a:latin typeface="標楷體" pitchFamily="65" charset="-120"/>
                          <a:ea typeface="標楷體" pitchFamily="65" charset="-120"/>
                        </a:rPr>
                        <a:t>黃浩恩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u="none" strike="noStrike" dirty="0">
                          <a:latin typeface="標楷體" pitchFamily="65" charset="-120"/>
                          <a:ea typeface="標楷體" pitchFamily="65" charset="-120"/>
                        </a:rPr>
                        <a:t>張珺傑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391664" y="986095"/>
            <a:ext cx="65728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太陽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班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徐維欣老師、涂巧青老師</a:t>
            </a:r>
            <a:endParaRPr lang="zh-TW" altLang="en-US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1693803" cy="14420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6142" y="476672"/>
            <a:ext cx="6024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園所師資介紹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82" y="0"/>
            <a:ext cx="1850370" cy="157536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36" y="1529641"/>
            <a:ext cx="1420813" cy="15668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335" y="1495361"/>
            <a:ext cx="1139825" cy="15732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633" y="3284984"/>
            <a:ext cx="1128017" cy="20045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12976"/>
            <a:ext cx="1512168" cy="151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文字方塊 10"/>
          <p:cNvSpPr txBox="1">
            <a:spLocks noChangeArrowheads="1"/>
          </p:cNvSpPr>
          <p:nvPr/>
        </p:nvSpPr>
        <p:spPr bwMode="auto">
          <a:xfrm>
            <a:off x="1699452" y="1529641"/>
            <a:ext cx="295465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华文细黑"/>
                <a:cs typeface="华文细黑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pitchFamily="34" charset="0"/>
                <a:ea typeface="华文细黑"/>
                <a:cs typeface="华文细黑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pitchFamily="34" charset="0"/>
                <a:ea typeface="华文细黑"/>
                <a:cs typeface="华文细黑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Arial" pitchFamily="34" charset="0"/>
                <a:ea typeface="华文细黑"/>
                <a:cs typeface="华文细黑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ea typeface="华文细黑"/>
                <a:cs typeface="华文细黑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华文细黑"/>
                <a:cs typeface="华文细黑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华文细黑"/>
                <a:cs typeface="华文细黑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华文细黑"/>
                <a:cs typeface="华文细黑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华文细黑"/>
                <a:cs typeface="华文细黑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zh-TW" altLang="zh-TW" sz="1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徐維欣老師－教師</a:t>
            </a:r>
            <a:r>
              <a:rPr kumimoji="1" lang="zh-TW" altLang="en-US" sz="1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兼任主任</a:t>
            </a:r>
            <a:endParaRPr kumimoji="1" lang="zh-TW" altLang="zh-TW" sz="18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zh-TW" altLang="zh-TW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學歷：國立嘉義大學</a:t>
            </a:r>
            <a:endParaRPr kumimoji="1" lang="en-US" altLang="zh-TW" sz="1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zh-TW" altLang="en-US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kumimoji="1" lang="zh-TW" altLang="zh-TW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幼兒教育研究所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zh-TW" altLang="zh-TW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經歷：啟文附幼</a:t>
            </a:r>
            <a:endParaRPr kumimoji="1" lang="en-US" altLang="zh-TW" sz="1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zh-TW" altLang="en-US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kumimoji="1" lang="zh-TW" altLang="zh-TW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獅潭附幼</a:t>
            </a:r>
            <a:endParaRPr kumimoji="1" lang="en-US" altLang="zh-TW" sz="1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zh-TW" altLang="en-US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kumimoji="1" lang="zh-TW" altLang="zh-TW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福基附幼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zh-TW" altLang="en-US" sz="1800" dirty="0">
              <a:solidFill>
                <a:srgbClr val="000000"/>
              </a:solidFill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13" name="文字方塊 8"/>
          <p:cNvSpPr txBox="1">
            <a:spLocks noChangeArrowheads="1"/>
          </p:cNvSpPr>
          <p:nvPr/>
        </p:nvSpPr>
        <p:spPr bwMode="auto">
          <a:xfrm>
            <a:off x="6156176" y="1326722"/>
            <a:ext cx="272382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华文细黑"/>
                <a:cs typeface="华文细黑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pitchFamily="34" charset="0"/>
                <a:ea typeface="华文细黑"/>
                <a:cs typeface="华文细黑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pitchFamily="34" charset="0"/>
                <a:ea typeface="华文细黑"/>
                <a:cs typeface="华文细黑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Arial" pitchFamily="34" charset="0"/>
                <a:ea typeface="华文细黑"/>
                <a:cs typeface="华文细黑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ea typeface="华文细黑"/>
                <a:cs typeface="华文细黑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华文细黑"/>
                <a:cs typeface="华文细黑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华文细黑"/>
                <a:cs typeface="华文细黑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华文细黑"/>
                <a:cs typeface="华文细黑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华文细黑"/>
                <a:cs typeface="华文细黑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800" b="1" dirty="0">
                <a:latin typeface="標楷體" pitchFamily="65" charset="-120"/>
                <a:ea typeface="標楷體" pitchFamily="65" charset="-120"/>
              </a:rPr>
              <a:t>劉文穎</a:t>
            </a:r>
            <a:r>
              <a:rPr lang="zh-TW" altLang="zh-TW" sz="1800" b="1" dirty="0">
                <a:latin typeface="標楷體" pitchFamily="65" charset="-120"/>
                <a:ea typeface="標楷體" pitchFamily="65" charset="-120"/>
              </a:rPr>
              <a:t>老師－教師</a:t>
            </a:r>
            <a:endParaRPr lang="en-US" altLang="zh-TW" sz="18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zh-TW" sz="1800" dirty="0">
                <a:latin typeface="標楷體" pitchFamily="65" charset="-120"/>
                <a:ea typeface="標楷體" pitchFamily="65" charset="-120"/>
              </a:rPr>
              <a:t>學歷：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台北市立教育大學</a:t>
            </a: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      幼兒教育學系</a:t>
            </a: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zh-TW" sz="1800" dirty="0">
                <a:latin typeface="標楷體" pitchFamily="65" charset="-120"/>
                <a:ea typeface="標楷體" pitchFamily="65" charset="-120"/>
              </a:rPr>
              <a:t>經歷：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何嘉仁幼兒園</a:t>
            </a: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      秀朗國小</a:t>
            </a: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      新和附幼</a:t>
            </a:r>
            <a:endParaRPr lang="zh-TW" altLang="zh-TW" sz="18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 dirty="0"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1492249" y="3357563"/>
            <a:ext cx="316185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华文细黑"/>
                <a:cs typeface="华文细黑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pitchFamily="34" charset="0"/>
                <a:ea typeface="华文细黑"/>
                <a:cs typeface="华文细黑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pitchFamily="34" charset="0"/>
                <a:ea typeface="华文细黑"/>
                <a:cs typeface="华文细黑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Arial" pitchFamily="34" charset="0"/>
                <a:ea typeface="华文细黑"/>
                <a:cs typeface="华文细黑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ea typeface="华文细黑"/>
                <a:cs typeface="华文细黑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华文细黑"/>
                <a:cs typeface="华文细黑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华文细黑"/>
                <a:cs typeface="华文细黑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华文细黑"/>
                <a:cs typeface="华文细黑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华文细黑"/>
                <a:cs typeface="华文细黑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zh-TW" sz="1800" b="1" dirty="0">
                <a:latin typeface="標楷體" pitchFamily="65" charset="-120"/>
                <a:ea typeface="標楷體" pitchFamily="65" charset="-120"/>
              </a:rPr>
              <a:t>涂巧青老師－教保員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zh-TW" sz="1800" dirty="0">
                <a:latin typeface="標楷體" pitchFamily="65" charset="-120"/>
                <a:ea typeface="標楷體" pitchFamily="65" charset="-120"/>
              </a:rPr>
              <a:t>學歷：樹德科技大學</a:t>
            </a: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zh-TW" sz="1800" dirty="0">
                <a:latin typeface="標楷體" pitchFamily="65" charset="-120"/>
                <a:ea typeface="標楷體" pitchFamily="65" charset="-120"/>
              </a:rPr>
              <a:t>兒童與家庭服務學系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zh-TW" sz="1800" dirty="0">
                <a:latin typeface="標楷體" pitchFamily="65" charset="-120"/>
                <a:ea typeface="標楷體" pitchFamily="65" charset="-120"/>
              </a:rPr>
              <a:t>經歷：彰化富蘭克林幼兒園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 dirty="0"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6156176" y="3392887"/>
            <a:ext cx="316185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华文细黑"/>
                <a:cs typeface="华文细黑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pitchFamily="34" charset="0"/>
                <a:ea typeface="华文细黑"/>
                <a:cs typeface="华文细黑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pitchFamily="34" charset="0"/>
                <a:ea typeface="华文细黑"/>
                <a:cs typeface="华文细黑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Arial" pitchFamily="34" charset="0"/>
                <a:ea typeface="华文细黑"/>
                <a:cs typeface="华文细黑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ea typeface="华文细黑"/>
                <a:cs typeface="华文细黑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华文细黑"/>
                <a:cs typeface="华文细黑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华文细黑"/>
                <a:cs typeface="华文细黑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华文细黑"/>
                <a:cs typeface="华文细黑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华文细黑"/>
                <a:cs typeface="华文细黑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800" b="1" dirty="0">
                <a:latin typeface="標楷體" pitchFamily="65" charset="-120"/>
                <a:ea typeface="標楷體" pitchFamily="65" charset="-120"/>
              </a:rPr>
              <a:t>郭育秀</a:t>
            </a:r>
            <a:r>
              <a:rPr lang="zh-TW" altLang="zh-TW" sz="1800" b="1" dirty="0">
                <a:latin typeface="標楷體" pitchFamily="65" charset="-120"/>
                <a:ea typeface="標楷體" pitchFamily="65" charset="-120"/>
              </a:rPr>
              <a:t>老師－</a:t>
            </a:r>
            <a:r>
              <a:rPr lang="zh-TW" altLang="en-US" sz="1800" b="1" dirty="0">
                <a:latin typeface="標楷體" pitchFamily="65" charset="-120"/>
                <a:ea typeface="標楷體" pitchFamily="65" charset="-120"/>
              </a:rPr>
              <a:t>代理</a:t>
            </a:r>
            <a:r>
              <a:rPr lang="zh-TW" altLang="zh-TW" sz="1800" b="1" dirty="0">
                <a:latin typeface="標楷體" pitchFamily="65" charset="-120"/>
                <a:ea typeface="標楷體" pitchFamily="65" charset="-120"/>
              </a:rPr>
              <a:t>教保員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zh-TW" sz="1800" dirty="0">
                <a:latin typeface="標楷體" pitchFamily="65" charset="-120"/>
                <a:ea typeface="標楷體" pitchFamily="65" charset="-120"/>
              </a:rPr>
              <a:t>學歷：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大仁</a:t>
            </a:r>
            <a:r>
              <a:rPr lang="zh-TW" altLang="zh-TW" sz="1800" dirty="0">
                <a:latin typeface="標楷體" pitchFamily="65" charset="-120"/>
                <a:ea typeface="標楷體" pitchFamily="65" charset="-120"/>
              </a:rPr>
              <a:t>科技大學</a:t>
            </a: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      幼兒保育系</a:t>
            </a:r>
            <a:endParaRPr lang="zh-TW" altLang="zh-TW" sz="18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zh-TW" sz="1800" dirty="0">
                <a:latin typeface="標楷體" pitchFamily="65" charset="-120"/>
                <a:ea typeface="標楷體" pitchFamily="65" charset="-120"/>
              </a:rPr>
              <a:t>經歷：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新竹縣華興國小附幼</a:t>
            </a:r>
            <a:endParaRPr lang="zh-TW" altLang="zh-TW" sz="18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 dirty="0">
              <a:latin typeface="Verdana" pitchFamily="34" charset="0"/>
              <a:ea typeface="新細明體" pitchFamily="18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810571"/>
            <a:ext cx="1152128" cy="20474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文字方塊 18"/>
          <p:cNvSpPr txBox="1">
            <a:spLocks noChangeArrowheads="1"/>
          </p:cNvSpPr>
          <p:nvPr/>
        </p:nvSpPr>
        <p:spPr bwMode="auto">
          <a:xfrm>
            <a:off x="6156176" y="5373216"/>
            <a:ext cx="214674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ea typeface="华文细黑"/>
                <a:cs typeface="华文细黑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pitchFamily="34" charset="0"/>
                <a:ea typeface="华文细黑"/>
                <a:cs typeface="华文细黑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pitchFamily="34" charset="0"/>
                <a:ea typeface="华文细黑"/>
                <a:cs typeface="华文细黑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Arial" pitchFamily="34" charset="0"/>
                <a:ea typeface="华文细黑"/>
                <a:cs typeface="华文细黑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ea typeface="华文细黑"/>
                <a:cs typeface="华文细黑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华文细黑"/>
                <a:cs typeface="华文细黑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华文细黑"/>
                <a:cs typeface="华文细黑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华文细黑"/>
                <a:cs typeface="华文细黑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ea typeface="华文细黑"/>
                <a:cs typeface="华文细黑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800" b="1" dirty="0">
                <a:latin typeface="標楷體" pitchFamily="65" charset="-120"/>
                <a:ea typeface="標楷體" pitchFamily="65" charset="-120"/>
              </a:rPr>
              <a:t>陳凱婷</a:t>
            </a:r>
            <a:r>
              <a:rPr lang="zh-TW" altLang="zh-TW" sz="1800" b="1" dirty="0">
                <a:latin typeface="標楷體" pitchFamily="65" charset="-120"/>
                <a:ea typeface="標楷體" pitchFamily="65" charset="-120"/>
              </a:rPr>
              <a:t>－廚工</a:t>
            </a:r>
            <a:endParaRPr lang="en-US" altLang="zh-TW" sz="18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證照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丙級中餐執照</a:t>
            </a:r>
            <a:endParaRPr lang="zh-TW" altLang="zh-TW" sz="18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 dirty="0">
              <a:latin typeface="Verdan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507055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5300" b="1" dirty="0">
                <a:solidFill>
                  <a:schemeClr val="tx1"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頂埔新年度編班名單</a:t>
            </a:r>
            <a:r>
              <a:rPr lang="zh-CN" altLang="en-US" b="1" dirty="0">
                <a:solidFill>
                  <a:schemeClr val="bg1"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/>
            </a:r>
            <a:br>
              <a:rPr lang="zh-CN" altLang="en-US" b="1" dirty="0">
                <a:solidFill>
                  <a:schemeClr val="bg1"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</a:b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442117"/>
              </p:ext>
            </p:extLst>
          </p:nvPr>
        </p:nvGraphicFramePr>
        <p:xfrm>
          <a:off x="827584" y="1700808"/>
          <a:ext cx="7920880" cy="409005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84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胡允瑞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陳品郡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王珝嘉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蕭丞君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連柏鈞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649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孫睿辰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許浩宇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蔡昀庭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李沛沅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649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李育瑞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范予亮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鄭喬予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林姿妤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0649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張睿宏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黃道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蘇子庭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黃柏勛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0649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朱祈睿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何俊毅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陳彥綸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李詠翔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483768" y="986096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月亮班 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劉文穎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老師、郭育秀老師</a:t>
            </a:r>
            <a:endParaRPr lang="zh-TW" altLang="en-US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1693803" cy="144207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6142" y="476672"/>
            <a:ext cx="6024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開學要攜帶的物品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1693803" cy="1442070"/>
          </a:xfrm>
          <a:prstGeom prst="rect">
            <a:avLst/>
          </a:prstGeom>
        </p:spPr>
      </p:pic>
      <p:sp>
        <p:nvSpPr>
          <p:cNvPr id="10" name="內容版面配置區 9"/>
          <p:cNvSpPr>
            <a:spLocks noGrp="1"/>
          </p:cNvSpPr>
          <p:nvPr>
            <p:ph idx="1"/>
          </p:nvPr>
        </p:nvSpPr>
        <p:spPr>
          <a:xfrm>
            <a:off x="611560" y="1628801"/>
            <a:ext cx="7992888" cy="403244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□室內鞋</a:t>
            </a:r>
            <a:endParaRPr lang="en-US" altLang="zh-TW" sz="3000" b="1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□手帕跟手帕夾</a:t>
            </a:r>
            <a:endParaRPr lang="en-US" altLang="zh-TW" sz="3000" b="1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□棉被</a:t>
            </a:r>
            <a:endParaRPr lang="en-US" altLang="zh-TW" sz="3000" b="1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□抽取式衛生紙二包</a:t>
            </a:r>
            <a:endParaRPr lang="en-US" altLang="zh-TW" sz="3000" b="1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□牙刷及漱口杯</a:t>
            </a:r>
            <a:endParaRPr lang="en-US" altLang="zh-TW" sz="3000" b="1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□書包及餐袋盒</a:t>
            </a:r>
            <a:endParaRPr lang="en-US" altLang="zh-TW" sz="3000" b="1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□備用衣物一套</a:t>
            </a:r>
            <a:endParaRPr lang="en-US" altLang="zh-TW" sz="3000" b="1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□備用口罩</a:t>
            </a:r>
            <a:endParaRPr lang="en-US" altLang="zh-TW" sz="3000" b="1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□濕紙巾</a:t>
            </a:r>
            <a:endParaRPr lang="en-US" altLang="zh-TW" sz="3000" b="1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□遮陽帽子</a:t>
            </a:r>
            <a:endParaRPr lang="en-US" altLang="zh-TW" sz="3000" b="1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□頂埔圍兜</a:t>
            </a:r>
            <a:endParaRPr lang="en-US" altLang="zh-TW" sz="3000" b="1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869121" y="5222831"/>
            <a:ext cx="6947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每一項個人物品請標示幼兒的姓名</a:t>
            </a:r>
          </a:p>
        </p:txBody>
      </p:sp>
      <p:pic>
        <p:nvPicPr>
          <p:cNvPr id="1026" name="Picture 2" descr="C:\Users\Owner\Desktop\班親會照片\S__507822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77284"/>
            <a:ext cx="5180448" cy="388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28467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55776" y="188640"/>
            <a:ext cx="60242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>
                <a:latin typeface="Microsoft Yi Baiti" panose="03000500000000000000" pitchFamily="66" charset="0"/>
              </a:rPr>
              <a:t>關於孩子的任務</a:t>
            </a:r>
            <a:endParaRPr lang="en-US" altLang="zh-TW" sz="4800" b="1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r>
              <a:rPr lang="en-US" altLang="zh-TW" sz="4800" b="1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~</a:t>
            </a:r>
            <a:r>
              <a:rPr lang="zh-TW" altLang="en-US" sz="4800" b="1" dirty="0">
                <a:latin typeface="Microsoft Yi Baiti" panose="03000500000000000000" pitchFamily="66" charset="0"/>
              </a:rPr>
              <a:t>學習袋</a:t>
            </a:r>
            <a:r>
              <a:rPr lang="en-US" altLang="zh-TW" sz="4800" b="1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&amp;</a:t>
            </a:r>
            <a:r>
              <a:rPr lang="zh-TW" altLang="en-US" sz="4800" b="1" dirty="0">
                <a:latin typeface="Microsoft Yi Baiti" panose="03000500000000000000" pitchFamily="66" charset="0"/>
              </a:rPr>
              <a:t>親子共讀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1693803" cy="1442070"/>
          </a:xfrm>
          <a:prstGeom prst="rect">
            <a:avLst/>
          </a:prstGeom>
        </p:spPr>
      </p:pic>
      <p:sp>
        <p:nvSpPr>
          <p:cNvPr id="20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44825"/>
            <a:ext cx="8568952" cy="4032448"/>
          </a:xfrm>
        </p:spPr>
        <p:txBody>
          <a:bodyPr>
            <a:normAutofit/>
          </a:bodyPr>
          <a:lstStyle/>
          <a:p>
            <a:pPr marL="273050" indent="-273050">
              <a:buFont typeface="Wingdings" pitchFamily="2" charset="2"/>
              <a:buNone/>
            </a:pPr>
            <a:r>
              <a:rPr lang="zh-TW" altLang="en-US" sz="4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親子共讀的好處</a:t>
            </a:r>
            <a:endParaRPr lang="en-US" altLang="zh-TW" sz="44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273050" indent="-273050">
              <a:buNone/>
            </a:pPr>
            <a:r>
              <a:rPr lang="zh-TW" altLang="en-US" sz="2400" dirty="0">
                <a:latin typeface="華康娃娃體W7" pitchFamily="81" charset="-120"/>
                <a:ea typeface="華康娃娃體W7" pitchFamily="81" charset="-120"/>
              </a:rPr>
              <a:t>★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每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週五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會固定請孩子帶一本書與家人一起共讀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73050" indent="-27305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★增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近親子之間的情誼外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73050" indent="-27305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培養幼兒閱讀的習慣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73050" indent="-27305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★對於文字的敏感度，為幼小銜接做準備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73050" indent="-27305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如果家中有故事書的家庭，也可以培養每天與孩子一起共讀的習慣</a:t>
            </a:r>
          </a:p>
          <a:p>
            <a:pPr marL="273050" indent="-273050">
              <a:buFont typeface="Wingdings" pitchFamily="2" charset="2"/>
              <a:buNone/>
            </a:pPr>
            <a:endParaRPr lang="en-US" altLang="zh-TW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412210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67744" y="4869160"/>
            <a:ext cx="5832475" cy="69215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2030412"/>
            <a:ext cx="8207375" cy="4827588"/>
          </a:xfrm>
        </p:spPr>
        <p:txBody>
          <a:bodyPr/>
          <a:lstStyle/>
          <a:p>
            <a:pPr>
              <a:buNone/>
            </a:pPr>
            <a:r>
              <a:rPr lang="zh-TW" altLang="en-US" sz="4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學習袋</a:t>
            </a:r>
            <a:endParaRPr lang="en-US" altLang="zh-TW" sz="40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500" dirty="0">
                <a:latin typeface="華康娃娃體W7" pitchFamily="81" charset="-120"/>
                <a:ea typeface="華康娃娃體W7" pitchFamily="81" charset="-120"/>
              </a:rPr>
              <a:t>★</a:t>
            </a: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讓孩子動手實際操作學習</a:t>
            </a:r>
            <a:endParaRPr lang="en-US" altLang="zh-TW" sz="2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★學習袋包含多種的能力培養</a:t>
            </a:r>
            <a:endParaRPr lang="en-US" altLang="zh-TW" sz="2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★可以重複操作</a:t>
            </a:r>
            <a:r>
              <a:rPr lang="en-US" altLang="zh-TW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錯了可以再試一次</a:t>
            </a:r>
            <a:r>
              <a:rPr lang="en-US" altLang="zh-TW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家長陪同延伸玩法</a:t>
            </a:r>
            <a:endParaRPr lang="en-US" altLang="zh-TW" sz="2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★每週一次</a:t>
            </a:r>
            <a:endParaRPr lang="en-US" altLang="zh-TW" sz="2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endParaRPr lang="en-US" altLang="zh-TW" dirty="0">
              <a:latin typeface="華康娃娃體W7(P)" pitchFamily="82" charset="-120"/>
              <a:ea typeface="華康娃娃體W7(P)" pitchFamily="82" charset="-12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707904" y="188640"/>
            <a:ext cx="60242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/>
              <a:t>關於孩子的任務</a:t>
            </a:r>
            <a:endParaRPr lang="en-US" altLang="zh-TW" sz="4800" b="1" dirty="0"/>
          </a:p>
          <a:p>
            <a:r>
              <a:rPr lang="en-US" altLang="zh-TW" sz="4800" b="1" dirty="0"/>
              <a:t>~</a:t>
            </a:r>
            <a:r>
              <a:rPr lang="zh-TW" altLang="en-US" sz="4800" b="1" dirty="0"/>
              <a:t>學習袋</a:t>
            </a:r>
            <a:r>
              <a:rPr lang="en-US" altLang="zh-TW" sz="4800" b="1" dirty="0"/>
              <a:t>&amp;</a:t>
            </a:r>
            <a:r>
              <a:rPr lang="zh-TW" altLang="en-US" sz="4800" b="1" dirty="0"/>
              <a:t>親子共讀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1693803" cy="144207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11525" y="188640"/>
            <a:ext cx="5004693" cy="692150"/>
          </a:xfrm>
        </p:spPr>
        <p:txBody>
          <a:bodyPr/>
          <a:lstStyle/>
          <a:p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關於學習袋</a:t>
            </a:r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1043608" y="1052736"/>
            <a:ext cx="7272610" cy="4851499"/>
            <a:chOff x="340" y="572"/>
            <a:chExt cx="4857" cy="3374"/>
          </a:xfrm>
        </p:grpSpPr>
        <p:sp>
          <p:nvSpPr>
            <p:cNvPr id="10" name="Oval 3"/>
            <p:cNvSpPr>
              <a:spLocks noChangeArrowheads="1"/>
            </p:cNvSpPr>
            <p:nvPr/>
          </p:nvSpPr>
          <p:spPr bwMode="gray">
            <a:xfrm>
              <a:off x="2173" y="1661"/>
              <a:ext cx="1183" cy="1183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45720" tIns="44450" rIns="45720" bIns="44450" anchor="ctr" anchorCtr="1"/>
            <a:lstStyle/>
            <a:p>
              <a:r>
                <a:rPr lang="zh-TW" altLang="en-US" sz="28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學習袋</a:t>
              </a:r>
            </a:p>
          </p:txBody>
        </p:sp>
        <p:sp>
          <p:nvSpPr>
            <p:cNvPr id="11" name="AutoShape 4"/>
            <p:cNvSpPr>
              <a:spLocks noChangeArrowheads="1"/>
            </p:cNvSpPr>
            <p:nvPr/>
          </p:nvSpPr>
          <p:spPr bwMode="gray">
            <a:xfrm>
              <a:off x="340" y="1527"/>
              <a:ext cx="1827" cy="1649"/>
            </a:xfrm>
            <a:prstGeom prst="rightArrow">
              <a:avLst>
                <a:gd name="adj1" fmla="val 80898"/>
                <a:gd name="adj2" fmla="val 31271"/>
              </a:avLst>
            </a:prstGeom>
            <a:ln>
              <a:solidFill>
                <a:srgbClr val="92D05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45720" tIns="44450" rIns="45720" bIns="44450" anchor="ctr" anchorCtr="1"/>
            <a:lstStyle/>
            <a:p>
              <a:endParaRPr lang="zh-TW" altLang="en-US"/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gray">
            <a:xfrm rot="10800000">
              <a:off x="3370" y="1527"/>
              <a:ext cx="1827" cy="1459"/>
            </a:xfrm>
            <a:prstGeom prst="rightArrow">
              <a:avLst>
                <a:gd name="adj1" fmla="val 80898"/>
                <a:gd name="adj2" fmla="val 31271"/>
              </a:avLst>
            </a:prstGeom>
            <a:ln>
              <a:solidFill>
                <a:srgbClr val="CC3399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45720" tIns="44450" rIns="45720" bIns="44450" anchor="ctr" anchorCtr="1"/>
            <a:lstStyle/>
            <a:p>
              <a:endParaRPr lang="zh-TW" altLang="en-US"/>
            </a:p>
          </p:txBody>
        </p:sp>
        <p:sp>
          <p:nvSpPr>
            <p:cNvPr id="13" name="AutoShape 6"/>
            <p:cNvSpPr>
              <a:spLocks noChangeArrowheads="1"/>
            </p:cNvSpPr>
            <p:nvPr/>
          </p:nvSpPr>
          <p:spPr bwMode="gray">
            <a:xfrm rot="5400000">
              <a:off x="2203" y="387"/>
              <a:ext cx="1089" cy="1459"/>
            </a:xfrm>
            <a:prstGeom prst="rightArrow">
              <a:avLst>
                <a:gd name="adj1" fmla="val 80898"/>
                <a:gd name="adj2" fmla="val 24972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tIns="44450" rIns="45720" bIns="44450" anchor="ctr" anchorCtr="1"/>
            <a:lstStyle/>
            <a:p>
              <a:endParaRPr lang="zh-TW" altLang="en-US" dirty="0"/>
            </a:p>
          </p:txBody>
        </p:sp>
        <p:sp>
          <p:nvSpPr>
            <p:cNvPr id="14" name="AutoShape 7"/>
            <p:cNvSpPr>
              <a:spLocks noChangeArrowheads="1"/>
            </p:cNvSpPr>
            <p:nvPr/>
          </p:nvSpPr>
          <p:spPr bwMode="gray">
            <a:xfrm rot="16200000">
              <a:off x="2224" y="2512"/>
              <a:ext cx="1089" cy="1779"/>
            </a:xfrm>
            <a:prstGeom prst="rightArrow">
              <a:avLst>
                <a:gd name="adj1" fmla="val 80898"/>
                <a:gd name="adj2" fmla="val 24972"/>
              </a:avLst>
            </a:pr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45720" tIns="44450" rIns="45720" bIns="44450" anchor="ctr" anchorCtr="1"/>
            <a:lstStyle/>
            <a:p>
              <a:endParaRPr lang="zh-TW" altLang="en-US"/>
            </a:p>
          </p:txBody>
        </p:sp>
        <p:sp>
          <p:nvSpPr>
            <p:cNvPr id="15" name="Arc 8"/>
            <p:cNvSpPr>
              <a:spLocks/>
            </p:cNvSpPr>
            <p:nvPr/>
          </p:nvSpPr>
          <p:spPr bwMode="auto">
            <a:xfrm>
              <a:off x="3552" y="654"/>
              <a:ext cx="907" cy="90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969696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Arc 9"/>
            <p:cNvSpPr>
              <a:spLocks/>
            </p:cNvSpPr>
            <p:nvPr/>
          </p:nvSpPr>
          <p:spPr bwMode="auto">
            <a:xfrm flipV="1">
              <a:off x="3552" y="2994"/>
              <a:ext cx="907" cy="90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969696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Arc 10"/>
            <p:cNvSpPr>
              <a:spLocks/>
            </p:cNvSpPr>
            <p:nvPr/>
          </p:nvSpPr>
          <p:spPr bwMode="auto">
            <a:xfrm flipH="1">
              <a:off x="1011" y="654"/>
              <a:ext cx="907" cy="90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969696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" name="Arc 11"/>
            <p:cNvSpPr>
              <a:spLocks/>
            </p:cNvSpPr>
            <p:nvPr/>
          </p:nvSpPr>
          <p:spPr bwMode="auto">
            <a:xfrm flipH="1" flipV="1">
              <a:off x="1011" y="2994"/>
              <a:ext cx="907" cy="90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969696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3989847" y="129951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負責任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1259632" y="2708920"/>
            <a:ext cx="20162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數的概念</a:t>
            </a:r>
            <a:endParaRPr lang="en-US" altLang="zh-TW" sz="28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語文</a:t>
            </a:r>
            <a:endParaRPr lang="en-US" altLang="zh-TW" sz="28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小肌肉培養</a:t>
            </a:r>
            <a:endParaRPr lang="en-US" altLang="zh-TW" sz="28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益智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851920" y="494116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親子互動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228184" y="2636912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動手操作</a:t>
            </a:r>
            <a:endParaRPr lang="en-US" altLang="zh-TW" sz="24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取代</a:t>
            </a:r>
            <a:endParaRPr lang="en-US" altLang="zh-TW" sz="24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只有讀寫</a:t>
            </a:r>
            <a:endParaRPr lang="en-US" altLang="zh-TW" sz="24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更加多元</a:t>
            </a: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1693803" cy="144207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442070"/>
            <a:ext cx="8229600" cy="4525963"/>
          </a:xfrm>
        </p:spPr>
        <p:txBody>
          <a:bodyPr>
            <a:normAutofit lnSpcReduction="10000"/>
          </a:bodyPr>
          <a:lstStyle/>
          <a:p>
            <a:pPr lvl="0" fontAlgn="base">
              <a:spcAft>
                <a:spcPct val="0"/>
              </a:spcAft>
              <a:buClr>
                <a:srgbClr val="336699"/>
              </a:buClr>
              <a:buNone/>
              <a:defRPr/>
            </a:pPr>
            <a:r>
              <a:rPr lang="en-US" altLang="zh-TW" sz="22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2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早上餵藥溝通事項－</a:t>
            </a:r>
            <a:r>
              <a:rPr lang="zh-TW" altLang="en-US" sz="22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統一在早上點心後餵藥、午餐後餵藥、午睡後餵藥</a:t>
            </a:r>
            <a:r>
              <a:rPr lang="zh-TW" altLang="en-US" sz="22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200" kern="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若一早</a:t>
            </a:r>
            <a:r>
              <a:rPr lang="en-US" altLang="zh-TW" sz="2200" kern="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200" kern="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點心前</a:t>
            </a:r>
            <a:r>
              <a:rPr lang="en-US" altLang="zh-TW" sz="2200" kern="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200" kern="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需餵藥，請家長在家自行先餵藥，感謝配合。</a:t>
            </a:r>
          </a:p>
          <a:p>
            <a:pPr lvl="0" fontAlgn="base">
              <a:spcAft>
                <a:spcPct val="0"/>
              </a:spcAft>
              <a:buClr>
                <a:srgbClr val="336699"/>
              </a:buClr>
              <a:buNone/>
              <a:defRPr/>
            </a:pPr>
            <a:r>
              <a:rPr lang="en-US" altLang="zh-TW" sz="22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2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幼兒若有發燒情形，請讓幼兒在家中休息，除了讓幼兒獲得充分休息外，也避免交叉感染哦！</a:t>
            </a:r>
            <a:endParaRPr lang="en-US" altLang="zh-TW" sz="2200" kern="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lvl="0" fontAlgn="base">
              <a:spcAft>
                <a:spcPct val="0"/>
              </a:spcAft>
              <a:buClr>
                <a:srgbClr val="336699"/>
              </a:buClr>
              <a:buNone/>
              <a:defRPr/>
            </a:pPr>
            <a:r>
              <a:rPr lang="en-US" altLang="zh-TW" sz="22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2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幼生若有感冒，請讓孩子戴口罩來校，書包內也請放一包</a:t>
            </a:r>
            <a:r>
              <a:rPr lang="en-US" altLang="zh-TW" sz="22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(5</a:t>
            </a:r>
            <a:r>
              <a:rPr lang="zh-TW" altLang="en-US" sz="22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個</a:t>
            </a:r>
            <a:r>
              <a:rPr lang="en-US" altLang="zh-TW" sz="22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2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備用口罩。</a:t>
            </a:r>
            <a:endParaRPr lang="en-US" altLang="zh-TW" sz="2200" kern="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lvl="0" fontAlgn="base">
              <a:spcAft>
                <a:spcPct val="0"/>
              </a:spcAft>
              <a:buClr>
                <a:srgbClr val="336699"/>
              </a:buClr>
              <a:buNone/>
              <a:defRPr/>
            </a:pPr>
            <a:r>
              <a:rPr lang="en-US" altLang="zh-TW" sz="22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2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託藥小叮嚀</a:t>
            </a:r>
            <a:endParaRPr lang="en-US" altLang="zh-TW" sz="2200" kern="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lvl="0" fontAlgn="base">
              <a:spcAft>
                <a:spcPct val="0"/>
              </a:spcAft>
              <a:buClr>
                <a:srgbClr val="336699"/>
              </a:buClr>
              <a:buNone/>
              <a:defRPr/>
            </a:pPr>
            <a:r>
              <a:rPr lang="zh-TW" altLang="zh-TW" sz="22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『服藥委託</a:t>
            </a:r>
            <a:r>
              <a:rPr lang="zh-TW" altLang="en-US" sz="22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暨餵藥紀錄</a:t>
            </a:r>
            <a:r>
              <a:rPr lang="zh-TW" altLang="zh-TW" sz="22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』家長若未填寫、未簽名，則老師無法在園協助幼兒服藥</a:t>
            </a:r>
            <a:r>
              <a:rPr lang="en-US" altLang="zh-TW" sz="22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2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或老師不予以餵藥</a:t>
            </a:r>
            <a:r>
              <a:rPr lang="en-US" altLang="zh-TW" sz="22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336699"/>
              </a:buClr>
              <a:buNone/>
              <a:defRPr/>
            </a:pPr>
            <a:r>
              <a:rPr lang="en-US" altLang="zh-TW" sz="22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zh-TW" sz="22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為維護幼兒健康，本園僅接受合格中西醫師之醫囑託藥，請勿攜帶</a:t>
            </a:r>
            <a:r>
              <a:rPr lang="zh-TW" altLang="zh-TW" sz="2200" kern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未經合格醫師處方的「成藥」</a:t>
            </a:r>
            <a:r>
              <a:rPr lang="zh-TW" altLang="zh-TW" sz="22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，若為長期服用的保健食品（如維他命等），不屬</a:t>
            </a:r>
            <a:r>
              <a:rPr lang="zh-TW" altLang="en-US" sz="22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託</a:t>
            </a:r>
            <a:r>
              <a:rPr lang="zh-TW" altLang="zh-TW" sz="22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藥範圍，請盡量在家服用。</a:t>
            </a:r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211180" y="540011"/>
            <a:ext cx="4644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4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託藥事宜</a:t>
            </a:r>
            <a:endParaRPr lang="en-US" altLang="zh-TW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1693803" cy="144207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6280366" y="5733256"/>
            <a:ext cx="2574822" cy="96512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851920" y="6052047"/>
            <a:ext cx="237626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早上進入園內前</a:t>
            </a:r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填寫</a:t>
            </a:r>
            <a:endParaRPr lang="en-US" altLang="zh-TW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放置教室門口前</a:t>
            </a:r>
            <a:endParaRPr lang="zh-TW" altLang="en-US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向右箭號 7"/>
          <p:cNvSpPr/>
          <p:nvPr/>
        </p:nvSpPr>
        <p:spPr bwMode="auto">
          <a:xfrm>
            <a:off x="6084168" y="6237717"/>
            <a:ext cx="576064" cy="3600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1" i="1" u="none" strike="noStrike" normalizeH="0" baseline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上學時間：早上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30~8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00</a:t>
            </a:r>
          </a:p>
          <a:p>
            <a:pPr>
              <a:buNone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因為疫情加上幼兒園增班人數較多，開學後統一走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西側門</a:t>
            </a:r>
            <a:endParaRPr lang="en-US" altLang="zh-TW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因應校園安全門禁管理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，請家長留意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接送時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不要把車開進校園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en-US" altLang="zh-TW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請假煩請於</a:t>
            </a:r>
            <a:r>
              <a:rPr lang="en-US" altLang="zh-TW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前</a:t>
            </a:r>
            <a:r>
              <a:rPr lang="zh-TW" altLang="en-US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致電學校</a:t>
            </a:r>
            <a:r>
              <a:rPr lang="en-US" altLang="zh-TW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037-671785#212</a:t>
            </a:r>
            <a:r>
              <a:rPr lang="en-US" altLang="zh-TW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；若臨時提早先接走孩子，請事先致電學校</a:t>
            </a:r>
            <a:endParaRPr lang="en-US" altLang="zh-TW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en-US" altLang="zh-TW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放學時間：全日班：下午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50~16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00</a:t>
            </a:r>
          </a:p>
          <a:p>
            <a:pPr>
              <a:buNone/>
            </a:pP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1693803" cy="144207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444024" y="323689"/>
            <a:ext cx="3520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門禁管理</a:t>
            </a:r>
            <a:endParaRPr lang="en-US" altLang="zh-TW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72" y="3933540"/>
            <a:ext cx="2086109" cy="156387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296" y="3888441"/>
            <a:ext cx="1922810" cy="256490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340" y="4270793"/>
            <a:ext cx="2401350" cy="18002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411760" y="545067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暫停停車地方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649541" y="6376487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沿著步道進入幼兒園門口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向下箭號 9"/>
          <p:cNvSpPr/>
          <p:nvPr/>
        </p:nvSpPr>
        <p:spPr bwMode="auto">
          <a:xfrm rot="8990864">
            <a:off x="5309819" y="5665949"/>
            <a:ext cx="268412" cy="544011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3" name="橢圓 12"/>
          <p:cNvSpPr/>
          <p:nvPr/>
        </p:nvSpPr>
        <p:spPr bwMode="auto">
          <a:xfrm>
            <a:off x="6934154" y="4852929"/>
            <a:ext cx="1080120" cy="97446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1" u="none" strike="noStrike" cap="none" normalizeH="0" baseline="0" smtClean="0">
              <a:ln>
                <a:noFill/>
              </a:ln>
              <a:noFill/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273538" y="3933540"/>
            <a:ext cx="3267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幼兒及家長請由西側門進入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3240361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★2020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開學迎新活動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00~9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00</a:t>
            </a: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★早上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30~8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入園，開學第一天迎新活動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配合防疫政策，學校為政府規定的公共場所之一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進入學校請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配戴口罩</a:t>
            </a:r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★若有開車家長，校園開放東側門進入，操場停車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因校園有國小學童，請家長開進校園後及離開時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放慢速度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，維護校園安全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除開學第一天可開車進入東側門，其餘校園內禁止車輛及摩托車進入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  <a:latin typeface="新細明體"/>
              <a:ea typeface="新細明體"/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1693803" cy="144207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742024" y="404664"/>
            <a:ext cx="6024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開學迎新活動</a:t>
            </a:r>
            <a:endParaRPr lang="en-US" altLang="zh-TW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865" y="4365105"/>
            <a:ext cx="1870503" cy="140224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51" y="4365104"/>
            <a:ext cx="1870503" cy="140224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337714"/>
            <a:ext cx="2209241" cy="1656184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 bwMode="auto">
          <a:xfrm>
            <a:off x="3260643" y="4869160"/>
            <a:ext cx="1080120" cy="97446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1" u="none" strike="noStrike" cap="none" normalizeH="0" baseline="0" smtClean="0">
              <a:ln>
                <a:noFill/>
              </a:ln>
              <a:noFill/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23528" y="4473333"/>
            <a:ext cx="2376264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停車請由東側門</a:t>
            </a:r>
            <a:endParaRPr lang="en-US" altLang="zh-TW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進入並量體溫</a:t>
            </a:r>
            <a:endParaRPr lang="en-US" altLang="zh-TW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停車開放至</a:t>
            </a:r>
            <a:r>
              <a:rPr lang="en-US" altLang="zh-TW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8:00</a:t>
            </a:r>
          </a:p>
          <a:p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向右箭號 9"/>
          <p:cNvSpPr/>
          <p:nvPr/>
        </p:nvSpPr>
        <p:spPr bwMode="auto">
          <a:xfrm>
            <a:off x="2483768" y="4805766"/>
            <a:ext cx="576064" cy="3600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1" i="1" u="none" strike="noStrike" normalizeH="0" baseline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534547" y="5843622"/>
            <a:ext cx="3058635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進入後請開往後面籃球場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請依序停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好，感謝合作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向右箭號 11"/>
          <p:cNvSpPr/>
          <p:nvPr/>
        </p:nvSpPr>
        <p:spPr bwMode="auto">
          <a:xfrm rot="14966687">
            <a:off x="6376432" y="5350487"/>
            <a:ext cx="576064" cy="3600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1" i="1" u="none" strike="noStrike" normalizeH="0" baseline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28800"/>
            <a:ext cx="8207375" cy="936104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迎新活動流程</a:t>
            </a:r>
            <a:endParaRPr lang="en-US" altLang="zh-TW" sz="4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1693803" cy="144207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699792" y="404664"/>
            <a:ext cx="6024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開學迎新活動</a:t>
            </a:r>
            <a:endParaRPr lang="en-US" altLang="zh-TW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855191"/>
              </p:ext>
            </p:extLst>
          </p:nvPr>
        </p:nvGraphicFramePr>
        <p:xfrm>
          <a:off x="1043608" y="2708920"/>
          <a:ext cx="6096000" cy="24739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944216"/>
                <a:gridCol w="41517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8:00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開學贈書活動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1285344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8:15~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開始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迎新闖關活動</a:t>
                      </a:r>
                      <a:r>
                        <a:rPr lang="en-US" altLang="zh-TW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－</a:t>
                      </a:r>
                      <a:r>
                        <a:rPr lang="zh-TW" altLang="en-US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三個關卡</a:t>
                      </a:r>
                      <a:endParaRPr lang="en-US" altLang="zh-TW" b="1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★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投投樂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★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勇敢跨一步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~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開心上學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★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留下回憶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9:00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預計活動結束，感謝家長的參與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準備吃點心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26511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492896"/>
            <a:ext cx="8207375" cy="1842393"/>
          </a:xfrm>
        </p:spPr>
        <p:txBody>
          <a:bodyPr/>
          <a:lstStyle/>
          <a:p>
            <a:pPr>
              <a:buNone/>
            </a:pPr>
            <a:r>
              <a:rPr lang="zh-TW" altLang="en-US" sz="6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感謝家長的聆聽</a:t>
            </a:r>
            <a:endParaRPr lang="en-US" altLang="zh-TW" sz="6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1693803" cy="144207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43808" y="188640"/>
            <a:ext cx="6024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4800" b="1" dirty="0">
                <a:solidFill>
                  <a:schemeClr val="tx1"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頂埔附幼的收費</a:t>
            </a:r>
            <a:endParaRPr lang="zh-TW" altLang="en-US" sz="4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1693803" cy="1442070"/>
          </a:xfrm>
          <a:prstGeom prst="rect">
            <a:avLst/>
          </a:prstGeom>
        </p:spPr>
      </p:pic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131234"/>
              </p:ext>
            </p:extLst>
          </p:nvPr>
        </p:nvGraphicFramePr>
        <p:xfrm>
          <a:off x="1046048" y="1196752"/>
          <a:ext cx="7822050" cy="5218357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12673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04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23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4036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7381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收費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  <a:endParaRPr lang="zh-TW" sz="1600" kern="100" dirty="0">
                        <a:solidFill>
                          <a:srgbClr val="00206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收費標準</a:t>
                      </a:r>
                      <a:endParaRPr lang="zh-TW" sz="1600" kern="100" dirty="0">
                        <a:solidFill>
                          <a:srgbClr val="00206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說明</a:t>
                      </a:r>
                      <a:endParaRPr lang="zh-TW" sz="1600" kern="100" dirty="0">
                        <a:solidFill>
                          <a:srgbClr val="00206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681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全日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半日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2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學費</a:t>
                      </a:r>
                      <a:endParaRPr lang="zh-TW" sz="1600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5400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3960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目前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2-5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歲有免學費補助，實際收費為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元。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45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雜費</a:t>
                      </a:r>
                      <a:endParaRPr lang="zh-TW" sz="1600" b="1" kern="100" dirty="0"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600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600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每學期徵收乙次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3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家長費</a:t>
                      </a:r>
                      <a:endParaRPr lang="zh-TW" sz="1600" b="1" kern="100" dirty="0"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每學期徵收乙次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7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學生活動費</a:t>
                      </a:r>
                      <a:endParaRPr lang="zh-TW" sz="1600" b="1" kern="100" dirty="0"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200/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endParaRPr lang="en-US" alt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900/4.5</a:t>
                      </a:r>
                      <a:r>
                        <a:rPr lang="zh-TW" alt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月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150/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其餘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費用每</a:t>
                      </a: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學期</a:t>
                      </a: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4.5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個月</a:t>
                      </a:r>
                      <a:r>
                        <a:rPr 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600" b="1" dirty="0" smtClean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一學期繳納代辦費：共</a:t>
                      </a:r>
                      <a:r>
                        <a:rPr lang="en-US" altLang="zh-TW" sz="1600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9425</a:t>
                      </a:r>
                      <a:r>
                        <a:rPr lang="zh-TW" altLang="en-US" sz="1600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元</a:t>
                      </a:r>
                      <a:endParaRPr lang="en-US" altLang="zh-TW" sz="1600" b="1" dirty="0" smtClean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57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學習材料費</a:t>
                      </a:r>
                      <a:endParaRPr lang="zh-TW" sz="1600" b="1" kern="100" dirty="0"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300/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endParaRPr lang="en-US" alt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1350/4.5</a:t>
                      </a:r>
                      <a:r>
                        <a:rPr lang="zh-TW" alt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月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250/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57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點心代辦費</a:t>
                      </a:r>
                      <a:endParaRPr lang="zh-TW" sz="1600" b="1" kern="100" dirty="0"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700/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endParaRPr lang="en-US" alt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3150/4.5</a:t>
                      </a:r>
                      <a:r>
                        <a:rPr lang="zh-TW" alt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月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350/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57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午餐代辦費</a:t>
                      </a:r>
                      <a:endParaRPr lang="zh-TW" sz="1600" b="1" kern="100" dirty="0"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700/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endParaRPr lang="en-US" alt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3150/4.5</a:t>
                      </a:r>
                      <a:r>
                        <a:rPr lang="zh-TW" alt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月</a:t>
                      </a:r>
                      <a:endParaRPr lang="zh-TW" alt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700/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7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保險費</a:t>
                      </a:r>
                      <a:endParaRPr lang="zh-TW" sz="1600" b="1" kern="100" dirty="0"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175</a:t>
                      </a:r>
                      <a:r>
                        <a:rPr lang="en-US" altLang="zh-TW" sz="10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0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每年依教育部公告訂定之</a:t>
                      </a:r>
                      <a:r>
                        <a:rPr lang="en-US" altLang="zh-TW" sz="10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000" b="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每學期徵收乙次，由教育部統一發包</a:t>
                      </a:r>
                      <a:endParaRPr lang="zh-TW" altLang="zh-TW" sz="1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7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其他代辦費</a:t>
                      </a:r>
                      <a:endParaRPr lang="zh-TW" sz="1600" b="1" kern="100" dirty="0"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r>
                        <a:rPr lang="zh-TW" altLang="en-US" sz="1400" b="1" dirty="0" smtClean="0">
                          <a:solidFill>
                            <a:srgbClr val="0070C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課後留園費</a:t>
                      </a:r>
                      <a:r>
                        <a:rPr lang="en-US" altLang="zh-TW" sz="1400" b="1" dirty="0" smtClean="0">
                          <a:solidFill>
                            <a:srgbClr val="0070C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1400" b="1" dirty="0" smtClean="0">
                          <a:solidFill>
                            <a:srgbClr val="0070C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學期中、寒假、暑假</a:t>
                      </a:r>
                      <a:r>
                        <a:rPr lang="en-US" altLang="zh-TW" sz="1400" b="1" dirty="0" smtClean="0">
                          <a:solidFill>
                            <a:srgbClr val="0070C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lang="zh-TW" altLang="en-US" sz="1400" b="1" dirty="0" smtClean="0">
                          <a:solidFill>
                            <a:srgbClr val="0070C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：另外收費</a:t>
                      </a:r>
                      <a:r>
                        <a:rPr lang="zh-TW" altLang="en-US" sz="1400" b="1" dirty="0" smtClean="0">
                          <a:latin typeface="標楷體" pitchFamily="65" charset="-120"/>
                          <a:ea typeface="標楷體" pitchFamily="65" charset="-120"/>
                        </a:rPr>
                        <a:t>，依人數分攤</a:t>
                      </a:r>
                      <a:endParaRPr lang="en-US" altLang="zh-TW" sz="1400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1400" b="1" dirty="0" smtClean="0">
                          <a:solidFill>
                            <a:srgbClr val="0070C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校外教學費：另外收費</a:t>
                      </a:r>
                      <a:endParaRPr lang="en-US" altLang="zh-TW" sz="1400" b="1" dirty="0" smtClean="0">
                        <a:solidFill>
                          <a:srgbClr val="0070C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1400" b="1" dirty="0" smtClean="0">
                          <a:solidFill>
                            <a:srgbClr val="0070C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代購用品費：</a:t>
                      </a:r>
                      <a:r>
                        <a:rPr lang="zh-TW" altLang="en-US" sz="1400" b="1" dirty="0" smtClean="0">
                          <a:latin typeface="標楷體" pitchFamily="65" charset="-120"/>
                          <a:ea typeface="標楷體" pitchFamily="65" charset="-120"/>
                        </a:rPr>
                        <a:t>書包</a:t>
                      </a:r>
                      <a:r>
                        <a:rPr lang="en-US" altLang="zh-TW" sz="1400" b="1" dirty="0" smtClean="0">
                          <a:latin typeface="標楷體" pitchFamily="65" charset="-120"/>
                          <a:ea typeface="標楷體" pitchFamily="65" charset="-120"/>
                        </a:rPr>
                        <a:t>160</a:t>
                      </a:r>
                      <a:r>
                        <a:rPr lang="zh-TW" altLang="en-US" sz="1400" b="1" dirty="0" smtClean="0">
                          <a:latin typeface="標楷體" pitchFamily="65" charset="-120"/>
                          <a:ea typeface="標楷體" pitchFamily="65" charset="-120"/>
                        </a:rPr>
                        <a:t>元、餐袋</a:t>
                      </a:r>
                      <a:r>
                        <a:rPr lang="en-US" altLang="zh-TW" sz="1400" b="1" dirty="0" smtClean="0">
                          <a:latin typeface="標楷體" pitchFamily="65" charset="-120"/>
                          <a:ea typeface="標楷體" pitchFamily="65" charset="-120"/>
                        </a:rPr>
                        <a:t>220</a:t>
                      </a:r>
                      <a:r>
                        <a:rPr lang="zh-TW" altLang="en-US" sz="1400" b="1" dirty="0" smtClean="0">
                          <a:latin typeface="標楷體" pitchFamily="65" charset="-120"/>
                          <a:ea typeface="標楷體" pitchFamily="65" charset="-120"/>
                        </a:rPr>
                        <a:t>元，圍兜</a:t>
                      </a:r>
                      <a:r>
                        <a:rPr lang="en-US" altLang="zh-TW" sz="1400" b="1" dirty="0" smtClean="0">
                          <a:latin typeface="標楷體" pitchFamily="65" charset="-120"/>
                          <a:ea typeface="標楷體" pitchFamily="65" charset="-120"/>
                        </a:rPr>
                        <a:t>175</a:t>
                      </a:r>
                      <a:r>
                        <a:rPr lang="zh-TW" altLang="en-US" sz="1400" b="1" dirty="0" smtClean="0">
                          <a:latin typeface="標楷體" pitchFamily="65" charset="-120"/>
                          <a:ea typeface="標楷體" pitchFamily="65" charset="-120"/>
                        </a:rPr>
                        <a:t>元</a:t>
                      </a:r>
                      <a:r>
                        <a:rPr lang="en-US" altLang="zh-TW" sz="1400" b="1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1400" b="1" dirty="0" smtClean="0">
                          <a:latin typeface="標楷體" pitchFamily="65" charset="-120"/>
                          <a:ea typeface="標楷體" pitchFamily="65" charset="-120"/>
                        </a:rPr>
                        <a:t>以上有需求者購買之</a:t>
                      </a:r>
                      <a:r>
                        <a:rPr lang="en-US" altLang="zh-TW" sz="1400" b="1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1400" dirty="0" smtClean="0">
                        <a:solidFill>
                          <a:srgbClr val="0070C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6617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3040" y="1844824"/>
            <a:ext cx="8640960" cy="247687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TW" sz="2200" b="1" dirty="0">
              <a:solidFill>
                <a:schemeClr val="tx2">
                  <a:alpha val="91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TW" sz="1200" b="1" dirty="0">
              <a:solidFill>
                <a:schemeClr val="tx2">
                  <a:alpha val="91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TW" sz="2200" b="1" dirty="0">
              <a:solidFill>
                <a:schemeClr val="tx1">
                  <a:alpha val="91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36142" y="476672"/>
            <a:ext cx="6024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4800" b="1" dirty="0">
                <a:solidFill>
                  <a:schemeClr val="tx1"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幼兒園相關補助</a:t>
            </a:r>
            <a:endParaRPr lang="zh-TW" altLang="en-US" sz="4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93803" cy="144207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611560" y="1700808"/>
            <a:ext cx="86044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歲幼兒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現行免學費機制</a:t>
            </a:r>
            <a:endParaRPr lang="en-US" altLang="zh-TW" sz="3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入學時免繳「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學費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」，家長需繳交活動費、材料費、點心費及午餐費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戶年所得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70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元以下者，開學後再加額補助其他就學費用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低收入戶、中低收入戶家庭子女，「免繳費用」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683568" y="3568168"/>
            <a:ext cx="8604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2~4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歲幼兒</a:t>
            </a:r>
            <a:endParaRPr lang="en-US" altLang="zh-TW" sz="3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入學時免繳「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學費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」，家長需繳交活動費、材料費、點心費及午餐費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低收入戶、中低收入戶家庭子女，「免繳費用」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原住民由原民會補助，每學期最高補助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8500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元，但需先自行負擔學費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121142512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3040" y="1844824"/>
            <a:ext cx="8640960" cy="247687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TW" sz="2200" b="1" dirty="0">
              <a:solidFill>
                <a:schemeClr val="tx2">
                  <a:alpha val="91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TW" sz="1200" b="1" dirty="0">
              <a:solidFill>
                <a:schemeClr val="tx2">
                  <a:alpha val="91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TW" sz="2200" b="1" dirty="0">
              <a:solidFill>
                <a:schemeClr val="tx1">
                  <a:alpha val="91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36142" y="476672"/>
            <a:ext cx="6024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 smtClean="0">
                <a:solidFill>
                  <a:schemeClr val="tx1"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幼兒園其他減免補助</a:t>
            </a:r>
            <a:endParaRPr lang="zh-TW" altLang="en-US" sz="4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93803" cy="144207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611560" y="1700808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家長會費：一個家庭繳交一份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直接減免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平安保險費：低收、原住民、重度以上  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身心障礙或子女免費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直接減免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午餐費：身心障礙障礙幼兒由苗栗縣補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助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先繳費再申請補助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9266628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51720" y="476672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>
                <a:solidFill>
                  <a:schemeClr val="tx1"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頂埔附幼的老師教什麼</a:t>
            </a:r>
            <a:endParaRPr lang="zh-TW" altLang="en-US" sz="4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93803" cy="1442070"/>
          </a:xfrm>
          <a:prstGeom prst="rect">
            <a:avLst/>
          </a:prstGeom>
        </p:spPr>
      </p:pic>
      <p:grpSp>
        <p:nvGrpSpPr>
          <p:cNvPr id="27" name="Group 2"/>
          <p:cNvGrpSpPr>
            <a:grpSpLocks/>
          </p:cNvGrpSpPr>
          <p:nvPr/>
        </p:nvGrpSpPr>
        <p:grpSpPr bwMode="auto">
          <a:xfrm>
            <a:off x="1907704" y="1245697"/>
            <a:ext cx="9073008" cy="5659338"/>
            <a:chOff x="0" y="0"/>
            <a:chExt cx="4224" cy="2736"/>
          </a:xfrm>
        </p:grpSpPr>
        <p:grpSp>
          <p:nvGrpSpPr>
            <p:cNvPr id="28" name="Group 3"/>
            <p:cNvGrpSpPr>
              <a:grpSpLocks/>
            </p:cNvGrpSpPr>
            <p:nvPr/>
          </p:nvGrpSpPr>
          <p:grpSpPr bwMode="auto">
            <a:xfrm>
              <a:off x="-13" y="1832"/>
              <a:ext cx="4262" cy="895"/>
              <a:chOff x="0" y="0"/>
              <a:chExt cx="6766560" cy="1420368"/>
            </a:xfrm>
          </p:grpSpPr>
          <p:pic>
            <p:nvPicPr>
              <p:cNvPr id="30" name="椭圆 10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6766560" cy="1420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1" name="Text Box 5"/>
              <p:cNvSpPr txBox="1">
                <a:spLocks noChangeArrowheads="1"/>
              </p:cNvSpPr>
              <p:nvPr/>
            </p:nvSpPr>
            <p:spPr bwMode="auto">
              <a:xfrm>
                <a:off x="1072434" y="286337"/>
                <a:ext cx="4546255" cy="7678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122767" tIns="61384" rIns="122767" bIns="61384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zh-CN" altLang="en-US" sz="2400">
                  <a:solidFill>
                    <a:srgbClr val="000000"/>
                  </a:solidFill>
                  <a:ea typeface="宋体" pitchFamily="2" charset="-122"/>
                </a:endParaRPr>
              </a:p>
            </p:txBody>
          </p:sp>
        </p:grpSp>
        <p:pic>
          <p:nvPicPr>
            <p:cNvPr id="29" name="Picture 305" descr="179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0"/>
              <a:ext cx="2242" cy="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" name="文字方塊 1"/>
          <p:cNvSpPr txBox="1"/>
          <p:nvPr/>
        </p:nvSpPr>
        <p:spPr>
          <a:xfrm>
            <a:off x="5863746" y="1994441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8F8F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身體動作 與健康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596730" y="4237459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情緒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7134497" y="422108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語文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5863746" y="4889601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社會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7164288" y="285293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8F8F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認知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4563219" y="285293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8F8F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美感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53618" y="1972211"/>
            <a:ext cx="3933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正常化教學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202779" y="3086557"/>
            <a:ext cx="3933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六大領域融入主題學習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179512" y="4366381"/>
            <a:ext cx="4597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知識灌輸</a:t>
            </a:r>
            <a:r>
              <a:rPr lang="en-US" altLang="zh-TW" sz="2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(X)</a:t>
            </a:r>
          </a:p>
          <a:p>
            <a:r>
              <a:rPr lang="zh-TW" altLang="en-US" sz="2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主動獲取知識的能力</a:t>
            </a:r>
            <a:r>
              <a:rPr lang="en-US" altLang="zh-TW" sz="2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(O)</a:t>
            </a:r>
            <a:endParaRPr lang="zh-TW" altLang="en-US" sz="280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0882" y="6085929"/>
            <a:ext cx="8991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linkClick r:id="rId6"/>
              </a:rPr>
              <a:t>https://www.youtube.com/watch?v=yLs36HPXyyI&amp;feature=youtu.be&amp;list=PLM6toqkxKbdwJiD8E8TrXZOiuTugnFzJl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856483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51720" y="476672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>
                <a:solidFill>
                  <a:schemeClr val="tx1"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頂埔附幼的孩子學什麼</a:t>
            </a:r>
            <a:endParaRPr lang="zh-TW" altLang="en-US" sz="4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93803" cy="1442070"/>
          </a:xfrm>
          <a:prstGeom prst="rect">
            <a:avLst/>
          </a:prstGeom>
        </p:spPr>
      </p:pic>
      <p:pic>
        <p:nvPicPr>
          <p:cNvPr id="88" name="Oval 1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9296" y="2847946"/>
            <a:ext cx="5907617" cy="233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Oval 11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9896" y="1505980"/>
            <a:ext cx="3926417" cy="503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Oval 1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9896" y="1505980"/>
            <a:ext cx="3926417" cy="503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" name="Group 12"/>
          <p:cNvGrpSpPr>
            <a:grpSpLocks/>
          </p:cNvGrpSpPr>
          <p:nvPr/>
        </p:nvGrpSpPr>
        <p:grpSpPr bwMode="auto">
          <a:xfrm>
            <a:off x="5395293" y="5125479"/>
            <a:ext cx="1344084" cy="1344083"/>
            <a:chOff x="0" y="0"/>
            <a:chExt cx="1012166" cy="1008000"/>
          </a:xfrm>
        </p:grpSpPr>
        <p:pic>
          <p:nvPicPr>
            <p:cNvPr id="94" name="Oval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2410" y="-209220"/>
              <a:ext cx="1493478" cy="1493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椭圆 15"/>
            <p:cNvSpPr>
              <a:spLocks noChangeArrowheads="1"/>
            </p:cNvSpPr>
            <p:nvPr/>
          </p:nvSpPr>
          <p:spPr bwMode="auto">
            <a:xfrm rot="19388639">
              <a:off x="0" y="58733"/>
              <a:ext cx="683810" cy="4682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45000">
                  <a:srgbClr val="FFFFFF">
                    <a:alpha val="55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96" name="Group 15"/>
            <p:cNvGrpSpPr>
              <a:grpSpLocks/>
            </p:cNvGrpSpPr>
            <p:nvPr/>
          </p:nvGrpSpPr>
          <p:grpSpPr bwMode="auto">
            <a:xfrm>
              <a:off x="106477" y="101657"/>
              <a:ext cx="801826" cy="804623"/>
              <a:chOff x="0" y="0"/>
              <a:chExt cx="798576" cy="804672"/>
            </a:xfrm>
          </p:grpSpPr>
          <p:pic>
            <p:nvPicPr>
              <p:cNvPr id="97" name="椭圆 16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98576" cy="804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8" name="Text Box 17"/>
              <p:cNvSpPr txBox="1">
                <a:spLocks noChangeArrowheads="1"/>
              </p:cNvSpPr>
              <p:nvPr/>
            </p:nvSpPr>
            <p:spPr bwMode="auto">
              <a:xfrm>
                <a:off x="121182" y="122337"/>
                <a:ext cx="557757" cy="560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 sz="2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100" name="Group 19"/>
          <p:cNvGrpSpPr>
            <a:grpSpLocks/>
          </p:cNvGrpSpPr>
          <p:nvPr/>
        </p:nvGrpSpPr>
        <p:grpSpPr bwMode="auto">
          <a:xfrm>
            <a:off x="2804496" y="1508096"/>
            <a:ext cx="1344084" cy="1344084"/>
            <a:chOff x="0" y="0"/>
            <a:chExt cx="1012166" cy="1008000"/>
          </a:xfrm>
        </p:grpSpPr>
        <p:pic>
          <p:nvPicPr>
            <p:cNvPr id="102" name="Oval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7819" y="-208902"/>
              <a:ext cx="1487357" cy="149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" name="椭圆 20"/>
            <p:cNvSpPr>
              <a:spLocks noChangeArrowheads="1"/>
            </p:cNvSpPr>
            <p:nvPr/>
          </p:nvSpPr>
          <p:spPr bwMode="auto">
            <a:xfrm rot="19388639">
              <a:off x="0" y="58734"/>
              <a:ext cx="683810" cy="4682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45000">
                  <a:srgbClr val="FFFFFF">
                    <a:alpha val="55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04" name="Group 22"/>
            <p:cNvGrpSpPr>
              <a:grpSpLocks/>
            </p:cNvGrpSpPr>
            <p:nvPr/>
          </p:nvGrpSpPr>
          <p:grpSpPr bwMode="auto">
            <a:xfrm>
              <a:off x="104946" y="101975"/>
              <a:ext cx="807947" cy="804622"/>
              <a:chOff x="0" y="0"/>
              <a:chExt cx="804672" cy="804672"/>
            </a:xfrm>
          </p:grpSpPr>
          <p:pic>
            <p:nvPicPr>
              <p:cNvPr id="105" name="椭圆 21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04672" cy="804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" name="Text Box 24"/>
              <p:cNvSpPr txBox="1">
                <a:spLocks noChangeArrowheads="1"/>
              </p:cNvSpPr>
              <p:nvPr/>
            </p:nvSpPr>
            <p:spPr bwMode="auto">
              <a:xfrm>
                <a:off x="122706" y="122019"/>
                <a:ext cx="557757" cy="560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 sz="24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108" name="Group 26"/>
          <p:cNvGrpSpPr>
            <a:grpSpLocks/>
          </p:cNvGrpSpPr>
          <p:nvPr/>
        </p:nvGrpSpPr>
        <p:grpSpPr bwMode="auto">
          <a:xfrm>
            <a:off x="2838363" y="5125479"/>
            <a:ext cx="1344084" cy="1344083"/>
            <a:chOff x="0" y="0"/>
            <a:chExt cx="1012166" cy="1008000"/>
          </a:xfrm>
        </p:grpSpPr>
        <p:pic>
          <p:nvPicPr>
            <p:cNvPr id="110" name="Oval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8839" y="-209220"/>
              <a:ext cx="1487357" cy="1493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椭圆 25"/>
            <p:cNvSpPr>
              <a:spLocks noChangeArrowheads="1"/>
            </p:cNvSpPr>
            <p:nvPr/>
          </p:nvSpPr>
          <p:spPr bwMode="auto">
            <a:xfrm rot="19388639">
              <a:off x="0" y="58733"/>
              <a:ext cx="683810" cy="4682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45000">
                  <a:srgbClr val="FFFFFF">
                    <a:alpha val="55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112" name="Group 29"/>
            <p:cNvGrpSpPr>
              <a:grpSpLocks/>
            </p:cNvGrpSpPr>
            <p:nvPr/>
          </p:nvGrpSpPr>
          <p:grpSpPr bwMode="auto">
            <a:xfrm>
              <a:off x="103926" y="101657"/>
              <a:ext cx="807947" cy="804623"/>
              <a:chOff x="0" y="0"/>
              <a:chExt cx="804672" cy="804672"/>
            </a:xfrm>
          </p:grpSpPr>
          <p:pic>
            <p:nvPicPr>
              <p:cNvPr id="113" name="椭圆 26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04672" cy="804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4" name="Text Box 31"/>
              <p:cNvSpPr txBox="1">
                <a:spLocks noChangeArrowheads="1"/>
              </p:cNvSpPr>
              <p:nvPr/>
            </p:nvSpPr>
            <p:spPr bwMode="auto">
              <a:xfrm>
                <a:off x="123722" y="122337"/>
                <a:ext cx="557757" cy="560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116" name="Group 38"/>
          <p:cNvGrpSpPr>
            <a:grpSpLocks/>
          </p:cNvGrpSpPr>
          <p:nvPr/>
        </p:nvGrpSpPr>
        <p:grpSpPr bwMode="auto">
          <a:xfrm>
            <a:off x="1849878" y="3311496"/>
            <a:ext cx="1344082" cy="1344084"/>
            <a:chOff x="0" y="0"/>
            <a:chExt cx="1012166" cy="1008000"/>
          </a:xfrm>
        </p:grpSpPr>
        <p:pic>
          <p:nvPicPr>
            <p:cNvPr id="118" name="Oval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1199" y="-208140"/>
              <a:ext cx="1493480" cy="149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" name="椭圆 33"/>
            <p:cNvSpPr>
              <a:spLocks noChangeArrowheads="1"/>
            </p:cNvSpPr>
            <p:nvPr/>
          </p:nvSpPr>
          <p:spPr bwMode="auto">
            <a:xfrm rot="19388639">
              <a:off x="0" y="58734"/>
              <a:ext cx="683810" cy="4682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45000">
                  <a:srgbClr val="FFFFFF">
                    <a:alpha val="55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120" name="Group 41"/>
            <p:cNvGrpSpPr>
              <a:grpSpLocks/>
            </p:cNvGrpSpPr>
            <p:nvPr/>
          </p:nvGrpSpPr>
          <p:grpSpPr bwMode="auto">
            <a:xfrm>
              <a:off x="107688" y="102737"/>
              <a:ext cx="801827" cy="804622"/>
              <a:chOff x="0" y="0"/>
              <a:chExt cx="798576" cy="804672"/>
            </a:xfrm>
          </p:grpSpPr>
          <p:pic>
            <p:nvPicPr>
              <p:cNvPr id="121" name="椭圆 34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98576" cy="804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2" name="Text Box 43"/>
              <p:cNvSpPr txBox="1">
                <a:spLocks noChangeArrowheads="1"/>
              </p:cNvSpPr>
              <p:nvPr/>
            </p:nvSpPr>
            <p:spPr bwMode="auto">
              <a:xfrm>
                <a:off x="119976" y="121257"/>
                <a:ext cx="557757" cy="560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124" name="Group 32"/>
          <p:cNvGrpSpPr>
            <a:grpSpLocks/>
          </p:cNvGrpSpPr>
          <p:nvPr/>
        </p:nvGrpSpPr>
        <p:grpSpPr bwMode="auto">
          <a:xfrm>
            <a:off x="6309696" y="3311496"/>
            <a:ext cx="1344084" cy="1344084"/>
            <a:chOff x="0" y="0"/>
            <a:chExt cx="1012166" cy="1008000"/>
          </a:xfrm>
        </p:grpSpPr>
        <p:pic>
          <p:nvPicPr>
            <p:cNvPr id="126" name="Oval 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9349" y="-208140"/>
              <a:ext cx="1487357" cy="149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" name="椭圆 29"/>
            <p:cNvSpPr>
              <a:spLocks noChangeArrowheads="1"/>
            </p:cNvSpPr>
            <p:nvPr/>
          </p:nvSpPr>
          <p:spPr bwMode="auto">
            <a:xfrm rot="19388639">
              <a:off x="0" y="58734"/>
              <a:ext cx="683810" cy="4682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45000">
                  <a:srgbClr val="FFFFFF">
                    <a:alpha val="55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128" name="Group 35"/>
            <p:cNvGrpSpPr>
              <a:grpSpLocks/>
            </p:cNvGrpSpPr>
            <p:nvPr/>
          </p:nvGrpSpPr>
          <p:grpSpPr bwMode="auto">
            <a:xfrm>
              <a:off x="103416" y="102737"/>
              <a:ext cx="807947" cy="804622"/>
              <a:chOff x="0" y="0"/>
              <a:chExt cx="804672" cy="804672"/>
            </a:xfrm>
          </p:grpSpPr>
          <p:pic>
            <p:nvPicPr>
              <p:cNvPr id="129" name="椭圆 30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04672" cy="804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0" name="Text Box 37"/>
              <p:cNvSpPr txBox="1">
                <a:spLocks noChangeArrowheads="1"/>
              </p:cNvSpPr>
              <p:nvPr/>
            </p:nvSpPr>
            <p:spPr bwMode="auto">
              <a:xfrm>
                <a:off x="124230" y="121257"/>
                <a:ext cx="557757" cy="560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132" name="Group 44"/>
          <p:cNvGrpSpPr>
            <a:grpSpLocks/>
          </p:cNvGrpSpPr>
          <p:nvPr/>
        </p:nvGrpSpPr>
        <p:grpSpPr bwMode="auto">
          <a:xfrm>
            <a:off x="5372012" y="1508096"/>
            <a:ext cx="1344083" cy="1344084"/>
            <a:chOff x="0" y="0"/>
            <a:chExt cx="1012166" cy="1008000"/>
          </a:xfrm>
        </p:grpSpPr>
        <p:pic>
          <p:nvPicPr>
            <p:cNvPr id="134" name="Oval 2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3239" y="-208902"/>
              <a:ext cx="1493480" cy="149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" name="椭圆 37"/>
            <p:cNvSpPr>
              <a:spLocks noChangeArrowheads="1"/>
            </p:cNvSpPr>
            <p:nvPr/>
          </p:nvSpPr>
          <p:spPr bwMode="auto">
            <a:xfrm rot="19388639">
              <a:off x="0" y="58734"/>
              <a:ext cx="683810" cy="4682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45000">
                  <a:srgbClr val="FFFFFF">
                    <a:alpha val="55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136" name="Group 47"/>
            <p:cNvGrpSpPr>
              <a:grpSpLocks/>
            </p:cNvGrpSpPr>
            <p:nvPr/>
          </p:nvGrpSpPr>
          <p:grpSpPr bwMode="auto">
            <a:xfrm>
              <a:off x="105647" y="101975"/>
              <a:ext cx="801827" cy="804622"/>
              <a:chOff x="0" y="0"/>
              <a:chExt cx="798576" cy="804672"/>
            </a:xfrm>
          </p:grpSpPr>
          <p:pic>
            <p:nvPicPr>
              <p:cNvPr id="137" name="椭圆 38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98576" cy="804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8" name="Text Box 49"/>
              <p:cNvSpPr txBox="1">
                <a:spLocks noChangeArrowheads="1"/>
              </p:cNvSpPr>
              <p:nvPr/>
            </p:nvSpPr>
            <p:spPr bwMode="auto">
              <a:xfrm>
                <a:off x="122008" y="122019"/>
                <a:ext cx="557757" cy="560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23" name="文字方塊 22"/>
          <p:cNvSpPr txBox="1"/>
          <p:nvPr/>
        </p:nvSpPr>
        <p:spPr>
          <a:xfrm>
            <a:off x="3292388" y="3348552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培養</a:t>
            </a:r>
            <a:endParaRPr lang="en-US" altLang="zh-TW" sz="24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2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幼兒的六大核心素養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2827894" y="198008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覺知辨識</a:t>
            </a:r>
          </a:p>
        </p:txBody>
      </p:sp>
      <p:sp>
        <p:nvSpPr>
          <p:cNvPr id="139" name="文字方塊 138"/>
          <p:cNvSpPr txBox="1"/>
          <p:nvPr/>
        </p:nvSpPr>
        <p:spPr>
          <a:xfrm>
            <a:off x="5441525" y="198008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表達溝通</a:t>
            </a:r>
          </a:p>
        </p:txBody>
      </p:sp>
      <p:sp>
        <p:nvSpPr>
          <p:cNvPr id="140" name="文字方塊 139"/>
          <p:cNvSpPr txBox="1"/>
          <p:nvPr/>
        </p:nvSpPr>
        <p:spPr>
          <a:xfrm>
            <a:off x="6360578" y="376405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關懷合作</a:t>
            </a:r>
          </a:p>
        </p:txBody>
      </p:sp>
      <p:sp>
        <p:nvSpPr>
          <p:cNvPr id="141" name="文字方塊 140"/>
          <p:cNvSpPr txBox="1"/>
          <p:nvPr/>
        </p:nvSpPr>
        <p:spPr>
          <a:xfrm>
            <a:off x="5435330" y="559742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推理賞析</a:t>
            </a:r>
          </a:p>
        </p:txBody>
      </p:sp>
      <p:sp>
        <p:nvSpPr>
          <p:cNvPr id="142" name="文字方塊 141"/>
          <p:cNvSpPr txBox="1"/>
          <p:nvPr/>
        </p:nvSpPr>
        <p:spPr>
          <a:xfrm>
            <a:off x="2874009" y="559746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想像創造</a:t>
            </a:r>
          </a:p>
        </p:txBody>
      </p:sp>
      <p:sp>
        <p:nvSpPr>
          <p:cNvPr id="143" name="文字方塊 142"/>
          <p:cNvSpPr txBox="1"/>
          <p:nvPr/>
        </p:nvSpPr>
        <p:spPr>
          <a:xfrm>
            <a:off x="1896877" y="380667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自主管理</a:t>
            </a:r>
          </a:p>
        </p:txBody>
      </p:sp>
    </p:spTree>
    <p:extLst>
      <p:ext uri="{BB962C8B-B14F-4D97-AF65-F5344CB8AC3E}">
        <p14:creationId xmlns:p14="http://schemas.microsoft.com/office/powerpoint/2010/main" val="396573873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3" y="1700808"/>
            <a:ext cx="7632848" cy="3963492"/>
          </a:xfrm>
        </p:spPr>
        <p:txBody>
          <a:bodyPr/>
          <a:lstStyle/>
          <a:p>
            <a:r>
              <a:rPr lang="zh-TW" altLang="en-US" b="1" dirty="0">
                <a:solidFill>
                  <a:schemeClr val="tx1"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教學模式：主題</a:t>
            </a:r>
            <a:r>
              <a:rPr lang="en-US" altLang="zh-TW" b="1" dirty="0">
                <a:solidFill>
                  <a:schemeClr val="tx1"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TW" altLang="en-US" b="1" dirty="0">
                <a:solidFill>
                  <a:schemeClr val="tx1"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學習區</a:t>
            </a:r>
            <a:endParaRPr lang="en-US" altLang="zh-TW" b="1" dirty="0">
              <a:solidFill>
                <a:schemeClr val="tx1">
                  <a:alpha val="91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436142" y="476672"/>
            <a:ext cx="6024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>
                <a:solidFill>
                  <a:schemeClr val="tx1"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頂埔附幼的教學</a:t>
            </a:r>
            <a:endParaRPr lang="zh-TW" altLang="en-US" sz="4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1693803" cy="1442070"/>
          </a:xfrm>
          <a:prstGeom prst="rect">
            <a:avLst/>
          </a:prstGeom>
        </p:spPr>
      </p:pic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2555776" y="1700808"/>
            <a:ext cx="5040560" cy="4608512"/>
            <a:chOff x="0" y="0"/>
            <a:chExt cx="3220358" cy="3312867"/>
          </a:xfrm>
        </p:grpSpPr>
        <p:pic>
          <p:nvPicPr>
            <p:cNvPr id="7" name="心形 5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40" y="843408"/>
              <a:ext cx="1573212" cy="1651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心形 6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262" y="1751644"/>
              <a:ext cx="1652482" cy="1578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心形 7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138" y="843408"/>
              <a:ext cx="1573212" cy="1651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心形 8"/>
            <p:cNvSpPr>
              <a:spLocks/>
            </p:cNvSpPr>
            <p:nvPr/>
          </p:nvSpPr>
          <p:spPr bwMode="auto">
            <a:xfrm>
              <a:off x="795561" y="0"/>
              <a:ext cx="1611767" cy="1565159"/>
            </a:xfrm>
            <a:custGeom>
              <a:avLst/>
              <a:gdLst>
                <a:gd name="T0" fmla="*/ 805884 w 1611767"/>
                <a:gd name="T1" fmla="*/ 391290 h 1565159"/>
                <a:gd name="T2" fmla="*/ 805884 w 1611767"/>
                <a:gd name="T3" fmla="*/ 1565159 h 1565159"/>
                <a:gd name="T4" fmla="*/ 805884 w 1611767"/>
                <a:gd name="T5" fmla="*/ 391290 h 15651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11767" h="1565159">
                  <a:moveTo>
                    <a:pt x="805884" y="391290"/>
                  </a:moveTo>
                  <a:cubicBezTo>
                    <a:pt x="1141668" y="-521720"/>
                    <a:pt x="2451229" y="391290"/>
                    <a:pt x="805884" y="1565159"/>
                  </a:cubicBezTo>
                  <a:cubicBezTo>
                    <a:pt x="-839462" y="391290"/>
                    <a:pt x="470099" y="-521720"/>
                    <a:pt x="805884" y="391290"/>
                  </a:cubicBezTo>
                  <a:close/>
                </a:path>
              </a:pathLst>
            </a:custGeom>
            <a:solidFill>
              <a:srgbClr val="D9D9D9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2400"/>
            </a:p>
          </p:txBody>
        </p:sp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871021" y="203375"/>
              <a:ext cx="743922" cy="1359307"/>
              <a:chOff x="0" y="0"/>
              <a:chExt cx="743712" cy="1359408"/>
            </a:xfrm>
          </p:grpSpPr>
          <p:pic>
            <p:nvPicPr>
              <p:cNvPr id="21" name="心形 7"/>
              <p:cNvPicPr>
                <a:picLocks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43712" cy="1359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Text Box 28"/>
              <p:cNvSpPr txBox="1">
                <a:spLocks noChangeArrowheads="1"/>
              </p:cNvSpPr>
              <p:nvPr/>
            </p:nvSpPr>
            <p:spPr bwMode="auto">
              <a:xfrm>
                <a:off x="2473" y="-1758"/>
                <a:ext cx="741239" cy="1363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 sz="240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12" name="心形 8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7626" y="898268"/>
              <a:ext cx="1396378" cy="780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心形 10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356" y="1757740"/>
              <a:ext cx="774410" cy="1395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心形 17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881" y="898268"/>
              <a:ext cx="1390280" cy="774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32"/>
            <p:cNvGrpSpPr>
              <a:grpSpLocks/>
            </p:cNvGrpSpPr>
            <p:nvPr/>
          </p:nvGrpSpPr>
          <p:grpSpPr bwMode="auto">
            <a:xfrm>
              <a:off x="1608845" y="203375"/>
              <a:ext cx="743922" cy="1359307"/>
              <a:chOff x="0" y="0"/>
              <a:chExt cx="743712" cy="1359408"/>
            </a:xfrm>
          </p:grpSpPr>
          <p:pic>
            <p:nvPicPr>
              <p:cNvPr id="19" name="心形 7"/>
              <p:cNvPicPr>
                <a:picLocks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43712" cy="1359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Text Box 34"/>
              <p:cNvSpPr txBox="1">
                <a:spLocks noChangeArrowheads="1"/>
              </p:cNvSpPr>
              <p:nvPr/>
            </p:nvSpPr>
            <p:spPr bwMode="auto">
              <a:xfrm>
                <a:off x="963" y="-1756"/>
                <a:ext cx="741912" cy="1363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 sz="240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16" name="心形 8"/>
            <p:cNvPicPr>
              <a:picLocks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7626" y="1641925"/>
              <a:ext cx="1396378" cy="768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心形 10"/>
            <p:cNvPicPr>
              <a:picLocks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532" y="1763836"/>
              <a:ext cx="774410" cy="1389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心形 17"/>
            <p:cNvPicPr>
              <a:picLocks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881" y="1641925"/>
              <a:ext cx="1396378" cy="774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TextBox 11"/>
          <p:cNvSpPr txBox="1">
            <a:spLocks noChangeArrowheads="1"/>
          </p:cNvSpPr>
          <p:nvPr/>
        </p:nvSpPr>
        <p:spPr bwMode="auto">
          <a:xfrm flipH="1">
            <a:off x="4788024" y="4797152"/>
            <a:ext cx="1036121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TW" altLang="en-US" sz="2133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探索</a:t>
            </a:r>
            <a:endParaRPr lang="en-US" sz="2133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TextBox 11"/>
          <p:cNvSpPr txBox="1">
            <a:spLocks noChangeArrowheads="1"/>
          </p:cNvSpPr>
          <p:nvPr/>
        </p:nvSpPr>
        <p:spPr bwMode="auto">
          <a:xfrm flipH="1">
            <a:off x="5796136" y="3789040"/>
            <a:ext cx="774679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TW" altLang="en-US" sz="2133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統整</a:t>
            </a:r>
            <a:endParaRPr lang="en-US" sz="2133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 flipH="1">
            <a:off x="3707904" y="3861048"/>
            <a:ext cx="766284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TW" altLang="en-US" sz="2133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自主</a:t>
            </a:r>
            <a:endParaRPr lang="en-US" sz="2133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 flipH="1">
            <a:off x="4644008" y="2636912"/>
            <a:ext cx="924001" cy="74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TW" altLang="en-US" sz="2133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幼兒中心</a:t>
            </a:r>
            <a:endParaRPr lang="en-US" sz="2133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961339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6442" y="1008956"/>
            <a:ext cx="6992998" cy="432048"/>
          </a:xfrm>
        </p:spPr>
        <p:txBody>
          <a:bodyPr>
            <a:normAutofit fontScale="90000"/>
          </a:bodyPr>
          <a:lstStyle/>
          <a:p>
            <a:r>
              <a:rPr lang="zh-TW" altLang="en-US" sz="5300" b="1" dirty="0">
                <a:solidFill>
                  <a:schemeClr val="tx1"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頂埔附幼學習區</a:t>
            </a:r>
            <a:r>
              <a:rPr lang="zh-CN" altLang="en-US" b="1" dirty="0">
                <a:solidFill>
                  <a:schemeClr val="bg1"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/>
            </a:r>
            <a:br>
              <a:rPr lang="zh-CN" altLang="en-US" b="1" dirty="0">
                <a:solidFill>
                  <a:schemeClr val="bg1">
                    <a:alpha val="91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</a:b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1800200" cy="153265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3"/>
            <a:ext cx="2761332" cy="368343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441" y="4149080"/>
            <a:ext cx="2911044" cy="218229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441" y="1556792"/>
            <a:ext cx="2911044" cy="218229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8028384" y="2996952"/>
            <a:ext cx="800219" cy="3312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扮演區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3635896" y="1700808"/>
            <a:ext cx="800219" cy="3312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小屋扮演區</a:t>
            </a:r>
          </a:p>
        </p:txBody>
      </p:sp>
    </p:spTree>
    <p:extLst>
      <p:ext uri="{BB962C8B-B14F-4D97-AF65-F5344CB8AC3E}">
        <p14:creationId xmlns:p14="http://schemas.microsoft.com/office/powerpoint/2010/main" val="196639823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ordridesign.com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6699"/>
      </a:accent1>
      <a:accent2>
        <a:srgbClr val="45ACDF"/>
      </a:accent2>
      <a:accent3>
        <a:srgbClr val="FFFFFF"/>
      </a:accent3>
      <a:accent4>
        <a:srgbClr val="000000"/>
      </a:accent4>
      <a:accent5>
        <a:srgbClr val="ADB8CA"/>
      </a:accent5>
      <a:accent6>
        <a:srgbClr val="3E9BCA"/>
      </a:accent6>
      <a:hlink>
        <a:srgbClr val="0099CC"/>
      </a:hlink>
      <a:folHlink>
        <a:srgbClr val="66CCFF"/>
      </a:folHlink>
    </a:clrScheme>
    <a:fontScheme name="NordriDesign_免费商务模板系列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NordriDesign_免费商务模板系列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CC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5C8A"/>
        </a:accent6>
        <a:hlink>
          <a:srgbClr val="00458A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96FF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ADC9FF"/>
        </a:accent5>
        <a:accent6>
          <a:srgbClr val="2D5C8A"/>
        </a:accent6>
        <a:hlink>
          <a:srgbClr val="00458A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093DC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B3C8EB"/>
        </a:accent5>
        <a:accent6>
          <a:srgbClr val="2D5C8A"/>
        </a:accent6>
        <a:hlink>
          <a:srgbClr val="00458A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71tm(_色-_日模板)--NordriDesign原_PPT模板系列</Template>
  <TotalTime>10022</TotalTime>
  <Words>1640</Words>
  <Application>Microsoft Office PowerPoint</Application>
  <PresentationFormat>如螢幕大小 (4:3)</PresentationFormat>
  <Paragraphs>298</Paragraphs>
  <Slides>29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nordridesign.com</vt:lpstr>
      <vt:lpstr> 頂埔國民小學附設幼兒園           109學年度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頂埔附幼學習區 </vt:lpstr>
      <vt:lpstr>頂埔附幼學習區 </vt:lpstr>
      <vt:lpstr>頂埔附幼學習區 </vt:lpstr>
      <vt:lpstr>頂埔附幼學習區 </vt:lpstr>
      <vt:lpstr>頂埔附幼學習區 </vt:lpstr>
      <vt:lpstr>頂埔附幼學習區 </vt:lpstr>
      <vt:lpstr>頂埔附幼學習區 </vt:lpstr>
      <vt:lpstr>頂埔附幼學習區 </vt:lpstr>
      <vt:lpstr>PowerPoint 簡報</vt:lpstr>
      <vt:lpstr>頂埔附幼的一天 </vt:lpstr>
      <vt:lpstr>頂埔新年度編班名單 </vt:lpstr>
      <vt:lpstr>頂埔新年度編班名單 </vt:lpstr>
      <vt:lpstr>PowerPoint 簡報</vt:lpstr>
      <vt:lpstr>PowerPoint 簡報</vt:lpstr>
      <vt:lpstr>PowerPoint 簡報</vt:lpstr>
      <vt:lpstr>關於學習袋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苗栗縣竹南鎮 頂埔國民小學附設幼兒園 108學年度</dc:title>
  <dc:creator>Owner</dc:creator>
  <cp:lastModifiedBy>Owner</cp:lastModifiedBy>
  <cp:revision>121</cp:revision>
  <cp:lastPrinted>2020-08-25T07:11:11Z</cp:lastPrinted>
  <dcterms:created xsi:type="dcterms:W3CDTF">2019-04-03T08:27:11Z</dcterms:created>
  <dcterms:modified xsi:type="dcterms:W3CDTF">2020-08-28T10:53:02Z</dcterms:modified>
</cp:coreProperties>
</file>