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61" r:id="rId4"/>
    <p:sldId id="266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67" r:id="rId13"/>
    <p:sldId id="305" r:id="rId14"/>
    <p:sldId id="275" r:id="rId15"/>
    <p:sldId id="291" r:id="rId16"/>
    <p:sldId id="290" r:id="rId17"/>
    <p:sldId id="277" r:id="rId18"/>
    <p:sldId id="303" r:id="rId19"/>
    <p:sldId id="302" r:id="rId20"/>
    <p:sldId id="301" r:id="rId21"/>
    <p:sldId id="306" r:id="rId22"/>
    <p:sldId id="278" r:id="rId23"/>
    <p:sldId id="304" r:id="rId24"/>
    <p:sldId id="276" r:id="rId25"/>
    <p:sldId id="300" r:id="rId26"/>
    <p:sldId id="292" r:id="rId27"/>
    <p:sldId id="293" r:id="rId28"/>
    <p:sldId id="294" r:id="rId29"/>
    <p:sldId id="295" r:id="rId30"/>
    <p:sldId id="296" r:id="rId31"/>
    <p:sldId id="281" r:id="rId32"/>
    <p:sldId id="279" r:id="rId33"/>
    <p:sldId id="284" r:id="rId34"/>
    <p:sldId id="285" r:id="rId35"/>
    <p:sldId id="286" r:id="rId36"/>
    <p:sldId id="280" r:id="rId37"/>
    <p:sldId id="298" r:id="rId38"/>
    <p:sldId id="297" r:id="rId39"/>
    <p:sldId id="299" r:id="rId40"/>
    <p:sldId id="289" r:id="rId41"/>
    <p:sldId id="288" r:id="rId42"/>
    <p:sldId id="287" r:id="rId43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0000"/>
    <a:srgbClr val="333399"/>
    <a:srgbClr val="FF4747"/>
    <a:srgbClr val="008080"/>
    <a:srgbClr val="D5FFD5"/>
    <a:srgbClr val="FEEB9C"/>
    <a:srgbClr val="FFE5F2"/>
    <a:srgbClr val="CC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4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86C64-4D7E-49EB-B998-6FC957C0DD26}" type="datetimeFigureOut">
              <a:rPr lang="zh-TW" altLang="en-US"/>
              <a:pPr>
                <a:defRPr/>
              </a:pPr>
              <a:t>2016/9/4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F2CB1B-9293-4379-BCB4-BC78B75E11D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00D27-430C-4AF6-806B-A3561F4CFEB6}" type="datetimeFigureOut">
              <a:rPr lang="zh-TW" altLang="en-US"/>
              <a:pPr>
                <a:defRPr/>
              </a:pPr>
              <a:t>2016/9/4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62443D-67BD-4803-B3C3-4885DCFAE1F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1AA05-8BC2-41EB-B0FA-855ADFC01C8C}" type="datetimeFigureOut">
              <a:rPr lang="zh-TW" altLang="en-US"/>
              <a:pPr>
                <a:defRPr/>
              </a:pPr>
              <a:t>2016/9/4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D91EF-8855-4A3D-88FE-4312361476B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7A63BA-D4B3-4DCD-8237-8B9B42A92479}" type="datetimeFigureOut">
              <a:rPr lang="zh-TW" altLang="en-US"/>
              <a:pPr>
                <a:defRPr/>
              </a:pPr>
              <a:t>2016/9/4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3E045-69D0-4D47-9FB5-518CFA706AF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BA76E-9C2C-49B6-8409-80E320E8BFB2}" type="datetimeFigureOut">
              <a:rPr lang="zh-TW" altLang="en-US"/>
              <a:pPr>
                <a:defRPr/>
              </a:pPr>
              <a:t>2016/9/4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5C13BF-47FB-4436-BDB7-0FAE3B06D75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D26B4-BFAC-4178-9E6C-2A25CF0B398D}" type="datetimeFigureOut">
              <a:rPr lang="zh-TW" altLang="en-US"/>
              <a:pPr>
                <a:defRPr/>
              </a:pPr>
              <a:t>2016/9/4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EA738A-2B8F-4ACC-8BE6-5E44703CA64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67378-7132-4000-9380-943C630DAFC3}" type="datetimeFigureOut">
              <a:rPr lang="zh-TW" altLang="en-US"/>
              <a:pPr>
                <a:defRPr/>
              </a:pPr>
              <a:t>2016/9/4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209300-615A-40EA-AA2F-5517AA05D3F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F2F3FB-7B3E-4A84-A7FE-35969376BB4E}" type="datetimeFigureOut">
              <a:rPr lang="zh-TW" altLang="en-US"/>
              <a:pPr>
                <a:defRPr/>
              </a:pPr>
              <a:t>2016/9/4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7D379-5E01-47CC-82C2-6E2D8DEE75A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DBCCF-25B0-4D21-875E-0295628E0376}" type="datetimeFigureOut">
              <a:rPr lang="zh-TW" altLang="en-US"/>
              <a:pPr>
                <a:defRPr/>
              </a:pPr>
              <a:t>2016/9/4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3967B-A30F-4FFF-BF19-902B0935B64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986C41-EF8E-4BC2-AD0F-CB66DA81BF53}" type="datetimeFigureOut">
              <a:rPr lang="zh-TW" altLang="en-US"/>
              <a:pPr>
                <a:defRPr/>
              </a:pPr>
              <a:t>2016/9/4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86EF8-40FC-41EF-9AF7-B2018EAB8B7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6AEA6-3BE6-4FC1-B851-C31A233D1755}" type="datetimeFigureOut">
              <a:rPr lang="zh-TW" altLang="en-US"/>
              <a:pPr>
                <a:defRPr/>
              </a:pPr>
              <a:t>2016/9/4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E491D-C6FD-4DFD-B3FE-23306C4C577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8B6347A-268A-48A0-A89B-EF7151A28499}" type="datetimeFigureOut">
              <a:rPr lang="zh-TW" altLang="en-US"/>
              <a:pPr>
                <a:defRPr/>
              </a:pPr>
              <a:t>2016/9/4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2584E2CE-C0BB-4850-ABC5-E9AD9F0D849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23.jpeg"/><Relationship Id="rId18" Type="http://schemas.openxmlformats.org/officeDocument/2006/relationships/image" Target="../media/image18.jpeg"/><Relationship Id="rId3" Type="http://schemas.openxmlformats.org/officeDocument/2006/relationships/image" Target="../media/image7.png"/><Relationship Id="rId21" Type="http://schemas.openxmlformats.org/officeDocument/2006/relationships/image" Target="../media/image14.jpeg"/><Relationship Id="rId7" Type="http://schemas.openxmlformats.org/officeDocument/2006/relationships/image" Target="../media/image11.png"/><Relationship Id="rId12" Type="http://schemas.openxmlformats.org/officeDocument/2006/relationships/image" Target="../media/image22.jpeg"/><Relationship Id="rId17" Type="http://schemas.openxmlformats.org/officeDocument/2006/relationships/image" Target="../media/image25.jpeg"/><Relationship Id="rId2" Type="http://schemas.openxmlformats.org/officeDocument/2006/relationships/image" Target="../media/image5.jpeg"/><Relationship Id="rId16" Type="http://schemas.openxmlformats.org/officeDocument/2006/relationships/image" Target="../media/image13.jpeg"/><Relationship Id="rId20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21.jpeg"/><Relationship Id="rId5" Type="http://schemas.openxmlformats.org/officeDocument/2006/relationships/image" Target="../media/image9.png"/><Relationship Id="rId15" Type="http://schemas.openxmlformats.org/officeDocument/2006/relationships/image" Target="../media/image16.jpeg"/><Relationship Id="rId10" Type="http://schemas.openxmlformats.org/officeDocument/2006/relationships/image" Target="../media/image20.jpeg"/><Relationship Id="rId19" Type="http://schemas.openxmlformats.org/officeDocument/2006/relationships/image" Target="../media/image26.jpeg"/><Relationship Id="rId4" Type="http://schemas.openxmlformats.org/officeDocument/2006/relationships/image" Target="../media/image8.png"/><Relationship Id="rId9" Type="http://schemas.openxmlformats.org/officeDocument/2006/relationships/image" Target="../media/image19.jpeg"/><Relationship Id="rId14" Type="http://schemas.openxmlformats.org/officeDocument/2006/relationships/image" Target="../media/image24.jpeg"/><Relationship Id="rId22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class.tn.edu.tw/modules/tad_web/news.php?WebID=1246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25.xml"/><Relationship Id="rId5" Type="http://schemas.openxmlformats.org/officeDocument/2006/relationships/image" Target="../media/image33.png"/><Relationship Id="rId4" Type="http://schemas.openxmlformats.org/officeDocument/2006/relationships/slide" Target="slide2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../105&#35506;&#31243;/&#25976;&#23416;&#23416;&#24605;&#36948;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slide" Target="slide24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7.png"/><Relationship Id="rId7" Type="http://schemas.openxmlformats.org/officeDocument/2006/relationships/slide" Target="slide29.xml"/><Relationship Id="rId2" Type="http://schemas.openxmlformats.org/officeDocument/2006/relationships/slide" Target="slide3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11" Type="http://schemas.openxmlformats.org/officeDocument/2006/relationships/image" Target="../media/image36.jpeg"/><Relationship Id="rId5" Type="http://schemas.openxmlformats.org/officeDocument/2006/relationships/slide" Target="slide27.xml"/><Relationship Id="rId10" Type="http://schemas.openxmlformats.org/officeDocument/2006/relationships/slide" Target="slide24.xml"/><Relationship Id="rId4" Type="http://schemas.openxmlformats.org/officeDocument/2006/relationships/slide" Target="slide28.xml"/><Relationship Id="rId9" Type="http://schemas.openxmlformats.org/officeDocument/2006/relationships/hyperlink" Target="../105&#35506;&#31243;/&#29802;&#40599;&#20126;&#22294;&#34920;.pdf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6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4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3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3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8" descr="http://1.bp.blogspot.com/-RslsA3JLAIE/VD71dZGoseI/AAAAAAAEBDo/VdY50Qf82FI/s1600/LINE%2Bfor%2BiPad-02.png"/>
          <p:cNvPicPr>
            <a:picLocks noChangeAspect="1" noChangeArrowheads="1"/>
          </p:cNvPicPr>
          <p:nvPr/>
        </p:nvPicPr>
        <p:blipFill>
          <a:blip r:embed="rId2"/>
          <a:srcRect l="5035" t="1952" r="5156" b="12291"/>
          <a:stretch>
            <a:fillRect/>
          </a:stretch>
        </p:blipFill>
        <p:spPr bwMode="auto">
          <a:xfrm>
            <a:off x="7938" y="0"/>
            <a:ext cx="91360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標題 1"/>
          <p:cNvSpPr>
            <a:spLocks noGrp="1"/>
          </p:cNvSpPr>
          <p:nvPr>
            <p:ph type="ctrTitle"/>
          </p:nvPr>
        </p:nvSpPr>
        <p:spPr>
          <a:xfrm>
            <a:off x="4449763" y="2781300"/>
            <a:ext cx="3938587" cy="935038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altLang="zh-TW" sz="2400" b="1" smtClean="0">
                <a:latin typeface="標楷體" pitchFamily="65" charset="-120"/>
                <a:ea typeface="標楷體" pitchFamily="65" charset="-120"/>
              </a:rPr>
              <a:t>105</a:t>
            </a:r>
            <a:r>
              <a:rPr lang="zh-TW" altLang="en-US" sz="2400" b="1" smtClean="0">
                <a:latin typeface="標楷體" pitchFamily="65" charset="-120"/>
                <a:ea typeface="標楷體" pitchFamily="65" charset="-120"/>
              </a:rPr>
              <a:t>學年第一學期</a:t>
            </a:r>
            <a:r>
              <a:rPr lang="en-US" altLang="zh-TW" sz="280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2800" smtClean="0">
                <a:latin typeface="標楷體" pitchFamily="65" charset="-120"/>
                <a:ea typeface="標楷體" pitchFamily="65" charset="-120"/>
              </a:rPr>
            </a:br>
            <a:r>
              <a:rPr lang="en-US" altLang="zh-TW" sz="4000" b="1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607 </a:t>
            </a:r>
            <a:r>
              <a:rPr lang="zh-TW" altLang="en-US" sz="4000" b="1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班親會</a:t>
            </a:r>
          </a:p>
        </p:txBody>
      </p:sp>
      <p:sp>
        <p:nvSpPr>
          <p:cNvPr id="13315" name="副標題 2"/>
          <p:cNvSpPr>
            <a:spLocks noGrp="1"/>
          </p:cNvSpPr>
          <p:nvPr>
            <p:ph type="subTitle" idx="1"/>
          </p:nvPr>
        </p:nvSpPr>
        <p:spPr>
          <a:xfrm>
            <a:off x="4427538" y="5300663"/>
            <a:ext cx="3889375" cy="1200150"/>
          </a:xfrm>
        </p:spPr>
        <p:txBody>
          <a:bodyPr/>
          <a:lstStyle/>
          <a:p>
            <a:pPr algn="l" eaLnBrk="1" hangingPunct="1"/>
            <a:r>
              <a:rPr lang="zh-TW" altLang="en-US" sz="2800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日期</a:t>
            </a:r>
            <a:r>
              <a:rPr lang="en-US" altLang="zh-TW" sz="2800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2800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800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2016/09/08(</a:t>
            </a:r>
            <a:r>
              <a:rPr lang="zh-TW" altLang="en-US" sz="2800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四</a:t>
            </a:r>
            <a:r>
              <a:rPr lang="en-US" altLang="zh-TW" sz="2800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algn="l" eaLnBrk="1" hangingPunct="1"/>
            <a:r>
              <a:rPr lang="zh-TW" altLang="en-US" sz="2800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時間</a:t>
            </a:r>
            <a:r>
              <a:rPr lang="en-US" altLang="zh-TW" sz="2800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: 7:30 p.m</a:t>
            </a:r>
            <a:r>
              <a:rPr lang="en-US" altLang="zh-TW" sz="280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.</a:t>
            </a:r>
            <a:endParaRPr lang="zh-TW" altLang="en-US" sz="2800" smtClean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3316" name="AutoShape 4" descr="data:image/jpeg;base64,/9j/4AAQSkZJRgABAQAAAQABAAD/2wCEAAkGBxISEhITEhIQFRUVFRcXFhUVFRUWFRUXFRUWFhgVFhUYHSogGBolGxYVITEhJSkrLi4uFyAzODMsNygtLisBCgoKDg0OGxAQGy0mHyYtLy0tLSstLS0tLS0tLS0tLy0tKy03LS0tLS0tKy0tLS0tLS0tLS0tLS0tLS0tLS0tLf/AABEIAIYBdwMBEQACEQEDEQH/xAAcAAEAAgMBAQEAAAAAAAAAAAAABQYDBAcCAQj/xABIEAACAQICBQcIBggGAQUAAAABAgADEQQFBhIhMVEiQWFxgZGxBxMjMlJyocFCYoKSstEUFRZjwtLh8CQzQ1NzorMINFTD4v/EABsBAQACAwEBAAAAAAAAAAAAAAAFBgEDBAIH/8QAOREAAgECAgYHBwMFAAMAAAAAAAECAxEEBRIhMUFRcTJhgZGxwdETIzNyoeHwIkLxFBUkNFJDU2L/2gAMAwEAAhEDEQA/AO4wBAEAQBAEAQBAEAQBAMWKxC00Z29VQSezhPFSahFzlsWs906bqTUI7XqIKnnNZuUFpqp3KQSbdLX+UhXmlVu6St+b/sScsHRjqbbfH7E3gsSKi61rG5BHAjYRJehWVWCmiNq03TlomebjWIAgCAIAgCAIAgCAIAgCAIAgCAIAgCAIAgCAIAgCAIAgCAIAgCAIAgCAIAgCAIB8vAPjOBvIEw3baZSb2GM4qmN7p94Ty6kFta7z0qU3ufceRjqRIAqU7k2A1luSebfPPt6V7aS70evY1LX0X3Mys4Fhxm01AvMXM2K7pxnK0MK911jU9Go6SCdY9Vr9dhzzjxtSKotPfqO7L6UpV01u1/nMgcu0iphFL06hawsAV1T2k3HdK8tWpkvVwc5NuLVvqfNHNLai4k0qoXzdWpybDbTY2C7edTsBvzySwOK0Jeylsfic+MwEXRVSG1LvRfxXEm7kFY9CpFzB7mQIAgCAIAgCAU7F56MZUenhMR6Klsq1KR2tUP8Apq/ACxLLvJtfYRPLdgesvxVXD1qStVqVaVVtQiodZkY31WVztIvYEE89+smC3z0BANLMMySiLte3RbZYXubwc+IxEaKTktvArGXaRtjnqautTooQFAJV32X1nIOwcFHTe/NFVcU6ktGLsvqyMqY2VaejHUvqzbx2a/oiGrymRSNZL7wSASt9zC9+nd0jEa7pO97rgZjiXQad21vV/AmsPnFF1Vle6sAQbHaCLg7pLLWro7f7hh/+vozMMdT9rxmbM9LHYd/u8TJTxCMbBgTFjbDEUpu0ZJsyzBuEA+EwBAPsAQBAEAQBAEAQBAEAQCNzrFFEOqbHmM0YqTjSk47TfhoqVWKlsK02ZVv9x++0gXiqz/cycWFo/wDKMbY2qf8AUqffb8549vVf7n3s9KhS/wCV3IxtiHO93+8Z5dWb3vvPapQW5dxaMnzNPNorMFYC23ntzgyw4Wd6Mb8CAxULVpW4mvnOLp1rURc7dYtzAgGwHHeZ6rU4VY6EjzRqToy04lbxNA02sesdUgMRRdGeiWHD1lWhpd57wj2dDwdfxCeKL95HmvEVl7uXJ+Bcq55dPr+RlpZVzZYTweimeUKiXSmAobVJax3bRYfGR+Y05OmpLc9fIlMrqxjVcZb1q5nOqeYVV5JAuOINxt6JCtJ6yfTewm9G8O1WtSY81QEnoG+b8NSdWoudzlxdZUqTvvVlzZ1VJYyrGWZMGWluE9GCJzvSOjhmVGFSpUYXFOmAW1b21muQFF77ztsbXtOmhhalbXHUuLOeviYUelt4Iz5RnVPEXAWojAX1KgAa264sSCN2484vvmK+GnR22a4oUMTCt0dvBklOc6DBjK2qpMA+uZpuzJR/KrmT0sEyozDzzrTYg2OoQzMO0LqnoaeotthnIdGNIquCqO1HVKtYMjeqbbuo9M9tGCVxenuJq4ihUAWmtGor6q7dbbZgSeKkjtmLGLneqTniZq0mejNeNJgp+m1Y+aqAc6ED7QtNlWLlCSXBkVmWtQXM5jgM8rYaoWQixG1TuI5u2QOiRGjvW02My0mrYrkvYINuqvOeJM8yT3u54nd65O5fdG0K4aiG36g7jtHwIk/hk1SinwPJLq86DyZaWK83y7XsN0yo6TsdWFreyk6jV7Js9nSb91/3/pNv9L1m959wp/X7GviNLCov5off/wDzMvDJbzCz2T/8f1+x9wukL1E86yhVVvVU3L233J7Zz1I6LsSuFxTrU9NqxMLneHK63nB1bdb7u+eDsUkyNx+c1U5SBdVtoDA3Fxs3GbKEYzdmcGZYirh6anTtts7r7oxZfn1V6qK2pYmxsDfcemb6lGMYtojMHmlerXjCVrPgurmRumeY1BUQJUqJYG+qzLfaN9jKvnFapCUFCTW3Y7H0PJaNOcJucU9a2pMr65riNwr4i/MPOP8AnIhYnEN2U5d7Jl4XDpXcI9yLJgMBi2AL4qqp9kMTbrJMnaGExOjepVafBa/qV+vjsIpWp0U1xer6Hurl+Yg+jrs44lgPHfPNXDY6L93UuuvUe6WKwE17ynovvIfEZzjaTFHq1FYbwQv5bR0yLqY3GUpaM5NPsJOngsHVipQimu0mtD83r1arLVqFlCEgEKNusu24HC8kMrxdatVaqSurdXFEdmuEo0aSlTjZ36+DLhJ0gRAEAhtIxyDOfFfBnyZvw3xo8yq3lZLIfCYMnhjB6SNiniAVQjh/YlloNTpRtwK3iE4VZJ8SRwrfStbhNtjTpXNLPK6tUsPoix6CbG3daQ2YzTmktxN5bTapuT3s1KLcpeseM4IO0k+s7pq8Wi7v/mUu38JlsZUkbpE8GSEz/CFrMBe0yZKjiMnpM12pi/aPgJySwNCTvo910dsMxxEVbS77MsGj2T6hD6uqB6ot8ZvhThTVoqxzVK06jvN3ZYws9moPsB6pkEb+u7bNS/2v6TujhLrb9DgeNs7aP1KM+c0Wx+JLsqsxUC52DVpopUE8CDJSnT0aKgtxF4iTnUc+Jg0r0rWgtJcJWU1w+sXWzKi2IKm+w3uNn9JrjR021UWoUpypvSiWLRrTapiqQZqdNXU6rga1r2vrLt3H4bRttOeeAjF7Wd6x0mtiJdsxaorBgo2c1/mZyV6EaaTR0YfESqSaZNPOA7So6f5WMRQCHYCTY+y2wqfhMxdjDOG4/RvFUnINJyOZkDMp7QPHbNl0YLDoLodVq4ik1ZSqBgxDAhm1Te1jtA2bbzEnqFjvdJZpPRktBgpmlIutu3unSiIzJ2lDt8ig4zKle9jq36Lj+k5auDjN3i7Ee1cyZVkC64udbbutYdvGeaeCjF3k7nhxS1svyGdxztmZXmTBjxb8kz1DpI3UleFT5H5EYWneRBirrrC0NHpOxp5FmOx6LGzKzFRxBPN0g3nDWi73LPltaOgoEph1uwmhkxFI2M1xoayAg6u+223AXnRhabvpsg87xUXFUIvXe76uCMOVv6an7wnTV6DIfAO2Jp8zFpifSr1HxlMzvpw5M+t5H8OfPyNDR5l/SKetb6RA6QJz5VBSxCb3JnTnE3DCStvaXZctWY4sAWW++WhuxUFrLLg6qsilSNXVFujZumbmSlaeVUarTAtrBTrdRI1f4pXc7cXOKW2zv5eZZMkUvZzb2XVvPyPmgY9M/ufxCYyT4k+XmZzv4UefkX2WQrQgCARGkI9GeozTiFejPk/A20Pix5rxKheVUtFj4TFzJjq7jMnqO0i6OKekTa1r7iLg/wB9E7aOInT6LNFfDQq9JGzUz2s2xQinioJPZcmb5Y6o1uRzQy6knvZkwlIqu3aSbk77k9MjZy0nckEklZGwDPFwXoG9Sn1H8JlvZTzfmDJBZ3pFTokoo84/OL8lfePHoHwkXjM0p4d6EdcvouZJYTLZ1lpS1R+r5FaqaR1ybgUl6kB+LXMh5ZziXssuz1JWOVYdLWm+30NvC6W1QfSIjjo5Lfl8JtpZ3VT95FNdWpmqrlFJr9Dafei1ZbmFOuutTPWDsZTwIlgw2Jp4iGlB+qITEYedCWjNejMuL9R/dbwM6DnKqd3ZJin0UQc+k+ZxvSRSteoSN9RmHU5LDxt2TqieWrEclS9tk3riapcDpGgGGIpO5+mwA+yDt7ye6aKzuz1BWRcaP0uqR2L6C5ndgum+XoWsiRBKmvisKHUqRsMArtTR9r7Dsnq5gmMsytaQ2bWO8/KeWwSSrMGT7aDBSs8TWNuidUSEzSVqkeRW/wBCa9pk4PaImMHRCDcL88yaJSubQaDwew0A81zdG6vlPUekuZ14ZXp1vkZF60kCEPJaAQmOwgLXIIPEbDNbR106jS1GSg1TcHqnrYzyqceBvljKtrOTtzJDDpqi3fNqRwSldm5gHtVpe+v4hPNTovkbsI7Yin8y8UfdLj6Ye785Sc7+LHl5n2DI/gy5+SKxiqjIyVF3qdn9egi4kfharpy0o7STxNKNWDhLYyxYXP6FRRrsUbnUi47DbbLFDH05rW7MrM8sq03+lXRiq58ASmHZ9u87QB1DnM5MXmKjBqk9fE7cJlbctKstXA0GYkkkkk7yTcntlelJyd5O7J5RUVZKyLPoEPS1PcHjJrI+nPkiFzz4cOfkXuWMrYgCARmfD0Zniqrwkupnuk7TjzRVcpwgrVAhYrcEggX2jbbuv3SsYWiq1TQbsWTFVXRp6aVzczvJhQRWVma7WN7bNhI3dRnTjMEqEVJO+uxz4PGOvJxatqIUmR5IlowWjNB6aM6sSygnbYXIvJ2hl9KVOMpXu0t5CV8yrRqSjG1k+BWMRhBSd1AA1WI7jskNVTjNxe5kzSnpwUuKJTRnBrVqsHXWUITbpuLfOdWX0Y1ajU1dJHHmFaVKmnF2dzPpThqdM01poq3DE259wHznvM6VOm4qCtt8jXltWpUUnN32E3hzd6funwk8neKIOStJoxaS5kaNLknludVeji3YPiRI7MsW8PR/T0nqXmzty/DKvV/VsWt+hR8Dg3rOETaTzncBzsTwlVoUJ16ihHa/y7LLWrQowc5bF+WLhhtE6Cjl67nnN9UdgH9ZZaWTYeK/Xdvu8CAqZtWk/wBNku8js60XCKXoljqi5Q7Tbip+U48blChFzo31bvQ6sJmjnJQq79/qQuTY80KquDydzjip392/skXgsU8PVU92/kSOLw6r0nDfu5nQsYfRv7jfhMuxTyq4kHU2cJM0Ni5ELU+I+bKTnlLDkAYgqt76pJsemx7p0RvuDSe0jsqyXCuSaRNWxta9wDw2AT05y2HnQjtOgZfhfNoq8JpbMN3N1Bv6px4rodp04P4nYWyRViVFosBaLAWiwEWAiwKTmbcvsnTEr+bP3qXV5sjMfjkooXqGw+JPADnMyRiTbsip4rTCsT6NURea4LN2m9vhBtVNbzPl+mTggVkUj2kuCOnVJ2/CDDp8C3UMQrqGUgqRcEbiINL1Gwu1KnV+cyukuZI4FXp1vl8mQdauFVmbcoLHqAuZIN2K/CLk0lvIbLNLcJiCwp1dqoXbWVkCqtgWLMLAbRzzxGrCWxnZWy/EUUnKO121a9Zg/bLL2fU/SFve1yrhfvkWt03tMe2he1z3/bcWo6Wh4X7tpPBgBe4ta9+a3G/CbDh13sa+GzKjUJWnWouRvCOrEdYBmFJPYzZOjUgryi0utNG9hG9JT99fxCJ9F8jOHfvofMvFGfSo+m+yPEyi50/fx+XzZ9kyT4Evm8kQroCLGRCdthMkZiKAU7J0xldGuUbGbA754q7D1AkJoMlp0BHpKvur4mTmR9KfJEFnnQhzZeZYiuiAIBH50PRmYlrTMxdmimZXX1KtNuDC/Udh+BMqWGqaFWMutFqxFPTpSj1Fx0ho62HqdA1vum5+F5YsfDSw8urX3FfwM9GvHr1d5RlW5AG8mw7dkrCTbsiyt2V2dKRbAAcwt3S5JWVioN3dyl6VUNWuT7ahu0ck+A75Xczho178Vfy8iw5bPSoW4O3mb2hdP/Nb3R3XJ8ROnKI9OXJeJzZtLoR5mnpdUvXt7KAdpJPzE580levbgl5nRlcbUb8WTeXNc0v+P5LJ2k704vqXgQVZWqSXW/EgNNat6yLzKl+1mN/ASt55NutGPBeL+xP5PFKlKXF+C+5AoWG1dYdIuPiJDxc4/qjddaJSSi9TNinmtdd1ar98kdxm+ONxEdk33mmWEoy2wXcbVPSLEj/Uv0FVPym+Oa4pfuvzSNMstwz/AG/VkUZHs7jolNicMpO80RftQS+YZt0oN8F4FMxCSqzS4vxIZV2Dqk1Sf6EV+t8SXMo3lLwihKBt9Nh8B+UkcI9Ju5z1JNI9eTFB5uvsHrr8VP5RjFZqwpttF2Cziuez6dx6pz4noHVg/idhbJGEsc28qnlPXLf8PhwtTFMLnW2pRU7i4HrMeZeG07LBspGDhlXF5tmrMb47FbeUEFRqa3+og1EHYBPWoHylis2ytlN8dhNvJDioiNb6jjUcdhEagdv8lXlSGYkYbFBUxViVK7ErBQSbD6LgAkjcbEi24eWgdOmDJQszb0h6vzm+Owreav3/AGLzOdaUY41KzC/Jp8kDpHrHrvs7BMnNTVkS2U6M09QNW1izC+qCQFB5jbaTFjXKo76jU0hyBaS+cpX1QRrKTe19gIPC/HjB6hUvqZm0KxxBeiTsI116CLBh23B7DCMVVvLzgtqVeofOHtRI5Yrwq8vUpmkla2ExJ/cVPihHzkhU6LIHBLSr011rxOM5DldXE1fM0jbWHKJJChAQSWtvFwuzjaR0IuTsi54rEU6FP2k92zn1ElpVok+CVH84tRGOrcDVIa17EXO8A7egz3VouGs5sDmUMU3G1mtfYfMBWxuNp08HTJKUwSdtha9x5xjzDcBMRc5rQRmrHDYWbxE9r/NS695oZrleIwVVQ90fYyOjbD0qw5we2eZQlB6zfQxFLFU2461safmdk0UzM4ihh6zes1tbm5StqsbdJUmd8ZaULlSxFFUMVoLYpK3LUyf0lN632R4tKLnXx18q8WfX8m/138z8ER+Gwz1GCorMx5gPj0DpkZTpzqS0YK7JSpVhTjpTdkTI0IxDi7GivQWJPwUj4yUhlGJte6Xb6IjZZ1h07Wb7PVmti9FcRQBOoGUbzTOtbs2H4TRiMuxFNXauurX9zdRzPD1Xop2fXq+xFyOO4tWgI5db3V8Wk9ke2fZ5kFnnRh2+Rd5YSvCAIBo5sOQYBz4ylW3FyR0XBVBVooT9NBftFiPGW6jL2tFN70VStF0qzS3MpGVYc/pNNDvWpt+wbn8MrWGp/wCRGD3Pw/gsWJqL+nlNb14/yXjE4nUakvtuV7kZvEDvlmq1dCUI8Xb6N+RW6dLTjJ8Ff6pELppQulN/ZYqephfxX4yNzeH6Iz4O3f8AwSWUztOUOKv3fyZ9D6dqBPtOx7gF+Rm3Ko2oX4t+nkas0letbgl6lbz6rrYiqfrW+6AvykPjZaWIm+vw1Evgo6NCC6vHWWPJmuKX/CP4ZY8M70IPqXgV3Eq1afN+JDaaUCKlN+Yrq9qknwb4SAzym1UjPc1bu/kmsnqJ05Q4O/f/AAND8wVGamxtr2Kk7tYbLdot3TGS4qMJOlJ7dnPh2jNsPKcVUitm3kWqph0b1kQ9ag+MscqUJdKKfNEFGrOPRk12mlXyzC7A1OkNY2G5bngLWuZy1MHhNSlCKvs3HRDF4rW4ybt2mGpo1hjuVl6nb53mqWUYV/ta7X5m2OaYlb0+xeRIYhQKZA3BbDqAtJKKSSSI+TbbbIRBsEk6XQRC1/iS5lO8pq+hon96fih/KSWB6T5HLV2Gv5LzsxI6aZ/8k9Y/9vb5GKW8vNpHm0+VNxmnEdBnThPiosOZYxaFGrWf1aVN6je6ilj8BI0lz8p6K5VVzrNAtVmvWdqtdx9FBym1b7uZF32uOYT0YP1VlWW0cNSSjQppTpoLKiiwHSeJO8k7SdpnkHrMcBSxFNqVamlSm4syOAQf69PNAK3oT5PsHljVnoBmeoxs72LJTvcUlPs8TvNhfcLZYLbMGTneZP6Q9k3R2FYzR/5D5I5nX/zm1v8AcN/vm8yalsOh68ycho55UH6PVv7BHadg+NoPUOkisaLf+4XoVr91vEiYRvqdE6ZlAvSq9Y8JiW0lMpV6c/zcc600r6uBxB4oF+86r85313aDIDKo6WJpr81K5V/JRS5WJe24U1B6yxI/6iaMKtrJfP5aoR5vwJXyoVP8Ig41l/BUM94nodpyZGr4h/K/FGLyW0AuHqvba9W1+IRVt8WaMMv0tnvPZ3rRjwXi/saHlYO3C8bVf/r/AKzxitxvyDZU7PMsugw1MDh+pm76jN85uor3aIzNJ/5c3y+iRbs+N6xtwHiZRc414m3UvM+v5Pqw1+tl8yLK0w1LbbWIvUfptc7fZEnMHhYYal173+bkQWMxUsTV1bNiX5vZB43TazEUqYKj6TEi/SFG4SNrZ2lK1ON1xfoSVHJLxvUlZ8F6klkOkqYhtRl1H5he4a2+x49E7MFmcMQ9Bq0vE48bls8OtNO8fAhtNcnVCK1MWDGzgbgx2hh17b9NuMjs3wag1WgtT28+JI5RjHNexm9a2cuHYetAByq3Un8c2ZF/5OzzNeebKfb5F1lgK+IAgGnmg5BgHO3O09ZlLnqk11lyhrii6aIV9ahq+wxHYeV8z3Sw5TU0qGjwb9fMr+aQ0a9+K+3ka2EwlswqbNgU1B9oAH4s000qNswlyv32XmzdVrXwEedu7+ENLMXqVMMfZYueoFflrRmlb2dSk+Dv4fcZZS06dRcVbxJTP6Gvh6o4LrD7PK+U7sdT08PJdV+7WcWCnoV4vrt36ho9T1cNS6V1vvEt85jAR0cNDlfv1jHS0sRPnbu1FBr1dZmb2mLd5J+cq056cnLi2+8s8IaMVHgrFuyE8mn/AMQ8RLXg/wDXhyRVsYrV582buZ4Ja1Mo2znB9kjcf74xisNHEUnTl2PgzGGxEqFRTXb1ooeOwT0m1XW3A8zdIPPKbiMNUoS0ai9HyLVQrwrR0oP1XMyUs1rqLLVqW4Xv3X3T3DHYiCtGbPMsJQk7uCNerVZzdmZieJJPVNE5zqyvJtvvN0IRgrRSS7i66PpXFP0x90H1wPrH5HbLdlscQqXv3yT2rn+XKxmEqDqe5XO2zsJDEnkt1SROAhV3SRo9BEPifisqPlMH+GpH98PwPJLAdN8jkq7DQ8lx5WJHRT8ak2Y/ZHtPNLeX60jTceK24zVX6DOjC/FX5uNvygKTlmYW/wDiV/8AxNf4SOJc4f8A+nRwMzqg7zhKgHX52ibdwPdMsH6PmAIAgCAcyzJ/Sv1jwE3R2FVzF3xMuzwRSNIcIUqlgOS+37XOPn2wzXTldWNvL9ItVQtRWNhYMtrkdIJ39MXPMqV3dGrnGcmsAoBVAb2O9j0/lFz1CnokhothNUNVP0hZereT2m3dCPFWW46Bo+L0Kp+t/CPznmRN5OvdS5+SOVeUSpbBVBxdB3OD8p3V37shcoj/AJa6r+hHeS5bUKzcagHcoP8AFPGF6LOjPpe9iurzPnlRq+horxqE/dW38UYrooZCvezfV5/YkfJ8tsFT6Wc/9iPlPeH6CObOHfFy5LwK55Uat61BeFMn7zEfwzTinrSJPIY+6nLr8vuXPRwWwmHH7lD3qD851UuiiBx7viKnNlvLA4qlfd5ylfq1hKNjmv7gk+MT7Bl9/wC3NrhLzOjYmuqIzubKouTYnZ1CWKpOMIuUtiK9ThKclGO1kX+tMC+96B95QPxCcX9Vg5749v3O3+lxsNil2P0PVD9B1gyfogYG4K+bBB7J6h/RaScNC/VY8z/rdFqWnbruedKGV8JWsVNgDsIO5lM85i4yws9f5c9ZcpQxULr8syH8n6/5x9z+KcGRLVUfLzO7PHrprn5Fxk+QIgCAauZeoYBzeqeU3WfGUut8SXN+JcqWunHkvAsWhGIs9RPaUMPsmx/EO6SmT1LVJQ4q/d/JGZvTvCM+Dt3/AMFpGGHnDU5ygXsBJ+cnFTXtHU32t4+pCOo/ZqG69/Ap2mdW9cD2aYHaSx8CJXs3levbgl5lgymNqF+L9C15RW85QpMdt0APWBY/EGTmEn7ShFvetfmQeKh7OvJLj/AxdqOHe26nSIH2VsPlFW1HDu37Y+CFK9Wur75eLObiU9FvLho63IX3P4pbcC74aHIqePVsRPmTF51HIeaiBhZgCOBAI7jMSjGStJXXWeoylF3i7M0XyXDn/SXsLD4AzjlluFltgvqvA6lmGJX7/Az4bA0qe1KaKeNtveds3UsLRpa4RS/OJqq4mrV1Tk3+cDZvN5oMdc8k/wB88yCIX5nxkhR6CIfFfFf5uKr5SV/wq9FZfwOJI4H4nZ6HJV6JQsozqthS5osoLgA3UNuvbf1ySqUY1LaRpjJx2Ezlul+LevRVqo1WqorAJTFwzgEX1b7jNE8JSUG0tz4nuM5NnTK/qmQdboM7sN8VFmxFFXVkYXVlKsOIYWI7jI8mD8mVkxORZpsB18PUut9i1qTXAPU6EjZuuecTIP0Zot5Q8vx1NWp4inTqW5VGqypUU84Ab1x0rceEwD1pNp/l+BRmqYim7gbKNJleqx5hqg8kdLWHTMArPkv8qn6yrVcPiESlVLM9ALcq1MC/myTvdQCb7ARfYLbcg6fAOU5k/panX8ptWwqWPd8TPn5GlXpq6lWFweaZOVNrWiFq6P7eTU2cGF/iJixuVbijNhMiRTd21+i1l7eMzYxKs3sJkNMmotujK/4aoeLn8Kia5bSx5QrUHzfgjn+bYKnW1kqoHXXJsbjaCRfZ1mSWipRVyr+2qUK0pU3Z3a+phyzL6WHUpRTVUtrEXY7SAL8onmAmYwUVZHiviKleWlUd3s/LGnn+RUsXqecaoNTWtqFR61r3uD7InmpSU9puweOqYW+gk7229X8m3lOBXD0kooWKrexa1zrMW22656hDRVkacTXlXqupLa/SxBaUaLHF1RUFUJZAuqVJ3Fje9/rcJpq0dN3uSOAzRYWm4ON9d9v5wLFhaepTRPZRV+6APlN8VZWIqrPTlKXFt95M4l+XfoX8InzrNX/mT5rwR9uyfXgafLzOjZLmSYqjtsTbVqJ0kWOz2Tt/sSxYTEwxVLXt2SX5uZA4vDTwtXVs2p/m9Fdx+hlQMTRdCvMHJDDovYg9eyRNfJZ6V6TVuslqOcwcfep36th9wehTkHztRVNuSEGtt4sTbuHfFLJJNP2krcLa+/8AO0xVzqKa9nG/G+ru/Owgc2yl8O4V9XbtUg3BA57bx2yMxWEnhpaM+wk8Ni4YiOlDtLNoAOTWP1l8D+cmsjXu5vr8iGzt/rgupltk4QYgCAa2YeoYBzSueU3vN4mUqv8AFn8z8WXLD/ChyXgb+jmI1MTSPMTqn7QIHxtN+AqaGJg+Orv+9jTj6enh5Lhr7vsdFluKmc50jq62JrHgwH3VC+IMqGPlpYmb6/BItuAho4eC6vF3LNoXX1qBX2HI7DZvEmTWT1NKg48G/rr8yGzaGjX0uK+xsaWVdXDVPrFV72F/gDNuaT0cNLrsvqasshpYmPVd/Q5/eVW5abFqyOqy0VYJrXBG+25m6Ja8td8LDt8WVXMVbEz7PBG9+sW/2m+9/Sd1jhPv6yP+0/eIsB+tP3dT4fnFgP1qPYq9y/nFgff1qvs1Puj84sDLSxQcGwbtFoBo8es+M76HQRE4v4r7PA8VqKuLOqsN9mAIvxsZuUmthzHhcHSG6nTHUi/lM6cuLBkWko3Ko6gJi7AreqZrq9Bm7D/EiWmRxMlU0+0Dw2a0gtS9OsgPm66i7Lf6LD6aX+jcdBEA4dm3kVzWkxFJKOIW5s1Oqi7OYlapWx6BeZAynyK5rVYCrTpYdbi7VKqNs57LSLXPQbQDuGgOgWGyqmRT9JWcAVK7CzNz6qj6CX26t+FybCYBbIBUsRo0GJaw2m89XZzTwdCbcpRV2a7aKDh8T+czpM1PLcM/2/V+pjbRXoPeY0meHleG4PvZibRY/W740meHlFB8e/7Hj9l24t8PyjSZ4eT0v+n9PQsWXZd5jDlLk7SdvTMN3O/DYdUIaCdzmeNNqlT32/EZKQ6K5FIxStXmv/p+Jg1p6NA1oB81oB9F+Bi56UW9iPXm29lu4zGkuJ79jUeyL7mSLHdfgv4RPnGaO+Mqcz7Zkyay+jf/AIXgZcJinpMHpsVYc48CNxHQZy0qs6UtKDszvq0oVY6M1dFjw2mtQDl0kbpVinwsZL087qJfrinydvUiKmS02/0Sa56/Q9YjTZyORRVTxZi3wAEzPPJtfogk+t39DEMkgn+ubfJW9Ss4rEvVYvUYsx3k+A4DokPVqzqy0pu7JinShTjowVkXHQEeiqn6/wDCPzlhyT4Mufkiv52/ex5eZapNEKIAgGvj/UPVAOZYr1395vEylYrVXn8z8S54X4EPlXgeKdQqQw3ggjrBuJqjJxaa3G6UVJNPeTzaYYj2aI+y380k3nGI4R7n6kWsnocZd69CCr1i7Mx3sxY9bG58ZGTm5ycntbv3knCChFRWxajYwGaVaOt5p9XWtfYpva9vWB4mbaOKq0b+zla/LzNVbC0q1vaK9ufkfcbm1aqNWpULC97WUbdo5gOJma2LrVlo1JXXZ5GKWEo0npQjZ9vmaV5znQX7RAA4ZOtvxmWzKv8AVj2+LKrmi/ypdngia80OAkgR588yvAQD55heAgHz9GXgIB8/RV4CAfRh1G4QCLxGUEm4Zh1GelKS2M8OnBu7SMYyQ+2/3jGnLiPZw4LuPv6j+s3eZjSfEzoR4I+/qEcT3xdmbI18blSoL9ImDJZJgCAIAgCYAgHmnunoHqAfLQBaANUQDHXp6wIgFeq6L0yxOom039Uc89+0lxZzvCUG7uEb8kfV0YTgvcJjSlxPaw9JbIruRkXRxOAmLs9KnBbl3GRdH0mD1ZI9jIUgyYMwyhFQmAUTE+u3WfGUjFu+In8z8S7YRWoQ+VeBjnOdAgCAIBetAh6Bz+9P4ElnyT4D+byRWM6fv4/L5ss0mCIEAQDXx3qHqgHMMafSP7x8ZS8Z/sT+Zlzwf+vD5V4GG85rnSLxcC8AXmBY+XgWF4Fi/wChZ/ww95vGWzKf9Vc34lVzZf5L5LwJ+SRGiAIAgCAIAgCAIAgEZnbWSAah0qo+xW7l/mgD9q6PsVu5f5pgD9q6PsVu5f5oA/auj7FbuX+aAP2ro+xW7l/mgGbC6RUqhsEqjrC/zRYEtT3CZB6gCAIAgCAIAgCAIAgEdnQJQ2gFIq0GudhmHFS2ozGTjsdjA1D6o7pzywWHltgu46I43ER2TfffxMZw68PGc0spwr2RtybOiOa4lbWnzS8rHk4UcTOeWSUn0ZNdz9DpjndVdKKfevUU8CWNgw7ROaWRz/bNdqt6nRHO4fug+x39C+aK4FqNHVYqSWLbL2sQBzjokrl+Glh6WhK1731EVj8THEVdON7WtrJmdxxCAIBgxvqnqgHNsdhGNRzs2knn/KV3E5VXqVpTjazfEsWHzShToxg73SS2GEYJuj4zUslr75R+vobHnVDdGX09T0MA39ibFkdTfNdzPDzunug/oehlzdPd/Welkb/9n0+54eeLdD6/Y9DLG6e6bFkcd833Hh55LdD6/Y9jKW4N8PyntZJS3yf0PDzupuivqZKeTEnc3w/KelktD/qXevQ8POq+5R+vqXbIMGKVIKL7ydvEySw9CFCGhDYR+IxEq89Oe3qJObjQIAgCAIAgCAIAgCAa+LwwcWMAijo+sAfs+sAfs+sAfs+sAfs+sAzYXJlQ3gEsogH2AIAgCAIAgCAIAgCAeXQHfANZ8Ah5hANepk6HmgGrUyBTugGrV0d4QDFRyJlYGAWfDpZQIBlgCAIB5dbi0A0GylCb2gH0ZTT4QD2Msp8BAPQy9OAgHoYJOAgHoYVeAgHoYdeAgGQC0A+wBAEAQBAEAQBAEAQBAEAQBAEAQBAEAQBAEAQBAEAQBAEAQBAEAQBAEA+WgH2AIAgCAIAgCAIAgCAIAgCAIAgCAIAgCAIAgCAIAgCAIAgCAIAgCAIAgCAIAgCAIAgCAIAgCAIAgCAIAgCAIAgCAIAgCAIAgCAIAgCAIAgCAIAgCAIAgCAIAgCAIAgCAIAgCAIAgCAIAgCAIAgCAIAgCAIAgCAIAgC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kumimoji="0" lang="zh-TW" altLang="en-US">
              <a:latin typeface="Calibri" pitchFamily="34" charset="0"/>
            </a:endParaRPr>
          </a:p>
        </p:txBody>
      </p:sp>
      <p:pic>
        <p:nvPicPr>
          <p:cNvPr id="13317" name="Picture 6" descr="http://php.scripts.psu.edu/users/s/j/sjk5503/SiriApa%20Kotsri/welco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1557338"/>
            <a:ext cx="3478212" cy="107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圖片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/>
          </a:blip>
          <a:srcRect l="42613" r="22247" b="37500"/>
          <a:stretch/>
        </p:blipFill>
        <p:spPr bwMode="auto">
          <a:xfrm>
            <a:off x="179512" y="792088"/>
            <a:ext cx="1052736" cy="1052736"/>
          </a:xfrm>
          <a:prstGeom prst="ellipse">
            <a:avLst/>
          </a:prstGeom>
          <a:ln>
            <a:noFill/>
          </a:ln>
          <a:effectLst/>
          <a:extLst/>
        </p:spPr>
      </p:pic>
      <p:sp>
        <p:nvSpPr>
          <p:cNvPr id="7" name="圓角矩形圖說文字 6"/>
          <p:cNvSpPr/>
          <p:nvPr/>
        </p:nvSpPr>
        <p:spPr>
          <a:xfrm>
            <a:off x="1547813" y="1012825"/>
            <a:ext cx="6480175" cy="611188"/>
          </a:xfrm>
          <a:prstGeom prst="wedgeRoundRectCallout">
            <a:avLst>
              <a:gd name="adj1" fmla="val -55264"/>
              <a:gd name="adj2" fmla="val -40112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2800" b="1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/>
          </a:blip>
          <a:srcRect l="42613" r="22247" b="37500"/>
          <a:stretch/>
        </p:blipFill>
        <p:spPr bwMode="auto">
          <a:xfrm>
            <a:off x="195859" y="2060848"/>
            <a:ext cx="1052736" cy="1052736"/>
          </a:xfrm>
          <a:prstGeom prst="ellipse">
            <a:avLst/>
          </a:prstGeom>
          <a:ln>
            <a:noFill/>
          </a:ln>
          <a:effectLst/>
          <a:extLst/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095625" y="1052513"/>
            <a:ext cx="3384550" cy="5762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班級幹部</a:t>
            </a:r>
            <a:endParaRPr lang="zh-TW" altLang="en-US" b="1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圓角矩形圖說文字 8"/>
          <p:cNvSpPr/>
          <p:nvPr/>
        </p:nvSpPr>
        <p:spPr>
          <a:xfrm>
            <a:off x="1576388" y="2281238"/>
            <a:ext cx="6156325" cy="2300287"/>
          </a:xfrm>
          <a:prstGeom prst="wedgeRoundRectCallout">
            <a:avLst>
              <a:gd name="adj1" fmla="val -55264"/>
              <a:gd name="adj2" fmla="val -40112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有一個女孩兒</a:t>
            </a:r>
            <a:endParaRPr kumimoji="0" lang="en-US" altLang="zh-TW" sz="28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偶爾迷糊，時而開朗</a:t>
            </a:r>
            <a:endParaRPr kumimoji="0" lang="en-US" altLang="zh-TW" sz="28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班上值日生歸她管</a:t>
            </a:r>
            <a:endParaRPr kumimoji="0" lang="en-US" altLang="zh-TW" sz="28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漱口水登記她在催</a:t>
            </a:r>
          </a:p>
        </p:txBody>
      </p:sp>
      <p:sp>
        <p:nvSpPr>
          <p:cNvPr id="10" name="圓角矩形圖說文字 9"/>
          <p:cNvSpPr/>
          <p:nvPr/>
        </p:nvSpPr>
        <p:spPr>
          <a:xfrm>
            <a:off x="1547813" y="4956175"/>
            <a:ext cx="6184900" cy="612775"/>
          </a:xfrm>
          <a:prstGeom prst="wedgeRoundRectCallout">
            <a:avLst>
              <a:gd name="adj1" fmla="val 54305"/>
              <a:gd name="adj2" fmla="val -40112"/>
              <a:gd name="adj3" fmla="val 16667"/>
            </a:avLst>
          </a:prstGeom>
          <a:solidFill>
            <a:srgbClr val="99FF66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是我是我</a:t>
            </a:r>
          </a:p>
        </p:txBody>
      </p:sp>
      <p:pic>
        <p:nvPicPr>
          <p:cNvPr id="7170" name="Picture 2" descr="https://scontent-tpe1-1.xx.fbcdn.net/v/t1.0-9/1380545_1108989115780813_3043191622905236472_n.jpg?oh=3a9de0e861116d43324af1ee745d2a62&amp;oe=585DF861"/>
          <p:cNvPicPr>
            <a:picLocks noChangeAspect="1" noChangeArrowheads="1"/>
          </p:cNvPicPr>
          <p:nvPr/>
        </p:nvPicPr>
        <p:blipFill rotWithShape="1">
          <a:blip r:embed="rId4">
            <a:extLst/>
          </a:blip>
          <a:srcRect l="77174" t="11845" r="9545" b="62110"/>
          <a:stretch/>
        </p:blipFill>
        <p:spPr bwMode="auto">
          <a:xfrm>
            <a:off x="8028384" y="4546723"/>
            <a:ext cx="1115616" cy="1237410"/>
          </a:xfrm>
          <a:prstGeom prst="ellipse">
            <a:avLst/>
          </a:prstGeom>
          <a:ln>
            <a:noFill/>
          </a:ln>
          <a:effectLst/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圖片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/>
          </a:blip>
          <a:srcRect l="42613" r="22247" b="37500"/>
          <a:stretch/>
        </p:blipFill>
        <p:spPr bwMode="auto">
          <a:xfrm>
            <a:off x="179512" y="792088"/>
            <a:ext cx="1052736" cy="1052736"/>
          </a:xfrm>
          <a:prstGeom prst="ellipse">
            <a:avLst/>
          </a:prstGeom>
          <a:ln>
            <a:noFill/>
          </a:ln>
          <a:effectLst/>
          <a:extLst/>
        </p:spPr>
      </p:pic>
      <p:sp>
        <p:nvSpPr>
          <p:cNvPr id="7" name="圓角矩形圖說文字 6"/>
          <p:cNvSpPr/>
          <p:nvPr/>
        </p:nvSpPr>
        <p:spPr>
          <a:xfrm>
            <a:off x="1547813" y="1012825"/>
            <a:ext cx="6480175" cy="611188"/>
          </a:xfrm>
          <a:prstGeom prst="wedgeRoundRectCallout">
            <a:avLst>
              <a:gd name="adj1" fmla="val -55264"/>
              <a:gd name="adj2" fmla="val -40112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2800" b="1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/>
          </a:blip>
          <a:srcRect l="42613" r="22247" b="37500"/>
          <a:stretch/>
        </p:blipFill>
        <p:spPr bwMode="auto">
          <a:xfrm>
            <a:off x="195859" y="2060848"/>
            <a:ext cx="1052736" cy="1052736"/>
          </a:xfrm>
          <a:prstGeom prst="ellipse">
            <a:avLst/>
          </a:prstGeom>
          <a:ln>
            <a:noFill/>
          </a:ln>
          <a:effectLst/>
          <a:extLst/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095625" y="1052513"/>
            <a:ext cx="3384550" cy="5762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班級幹部</a:t>
            </a:r>
            <a:endParaRPr lang="zh-TW" altLang="en-US" b="1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圓角矩形圖說文字 8"/>
          <p:cNvSpPr/>
          <p:nvPr/>
        </p:nvSpPr>
        <p:spPr>
          <a:xfrm>
            <a:off x="1576388" y="2281238"/>
            <a:ext cx="6156325" cy="2300287"/>
          </a:xfrm>
          <a:prstGeom prst="wedgeRoundRectCallout">
            <a:avLst>
              <a:gd name="adj1" fmla="val -55264"/>
              <a:gd name="adj2" fmla="val -40112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有一個男孩</a:t>
            </a:r>
            <a:endParaRPr kumimoji="0" lang="en-US" altLang="zh-TW" sz="28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正直、公道，正如其名</a:t>
            </a:r>
            <a:endParaRPr kumimoji="0" lang="en-US" altLang="zh-TW" sz="28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精通學科，笑容靦腆是他特點</a:t>
            </a:r>
            <a:endParaRPr kumimoji="0" lang="en-US" altLang="zh-TW" sz="28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圓角矩形圖說文字 9"/>
          <p:cNvSpPr/>
          <p:nvPr/>
        </p:nvSpPr>
        <p:spPr>
          <a:xfrm>
            <a:off x="1547813" y="4956175"/>
            <a:ext cx="6184900" cy="612775"/>
          </a:xfrm>
          <a:prstGeom prst="wedgeRoundRectCallout">
            <a:avLst>
              <a:gd name="adj1" fmla="val 54305"/>
              <a:gd name="adj2" fmla="val -40112"/>
              <a:gd name="adj3" fmla="val 16667"/>
            </a:avLst>
          </a:prstGeom>
          <a:solidFill>
            <a:srgbClr val="99FF66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是我是我</a:t>
            </a:r>
          </a:p>
        </p:txBody>
      </p:sp>
      <p:pic>
        <p:nvPicPr>
          <p:cNvPr id="8194" name="Picture 2" descr="https://scontent-tpe1-1.xx.fbcdn.net/v/t1.0-9/946153_1121073164572408_1577388657951031340_n.jpg?oh=da852a8b05abbe1f0ef63ef31c58f325&amp;oe=581F6036"/>
          <p:cNvPicPr>
            <a:picLocks noChangeAspect="1" noChangeArrowheads="1"/>
          </p:cNvPicPr>
          <p:nvPr/>
        </p:nvPicPr>
        <p:blipFill rotWithShape="1">
          <a:blip r:embed="rId4">
            <a:extLst/>
          </a:blip>
          <a:srcRect l="56443" t="29094" r="33851" b="45945"/>
          <a:stretch/>
        </p:blipFill>
        <p:spPr bwMode="auto">
          <a:xfrm>
            <a:off x="8028384" y="4573623"/>
            <a:ext cx="1008112" cy="1159633"/>
          </a:xfrm>
          <a:prstGeom prst="ellipse">
            <a:avLst/>
          </a:prstGeom>
          <a:ln>
            <a:noFill/>
          </a:ln>
          <a:effectLst/>
          <a:ex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圖片 3"/>
          <p:cNvPicPr>
            <a:picLocks noChangeAspect="1"/>
          </p:cNvPicPr>
          <p:nvPr/>
        </p:nvPicPr>
        <p:blipFill>
          <a:blip r:embed="rId2"/>
          <a:srcRect t="92903"/>
          <a:stretch>
            <a:fillRect/>
          </a:stretch>
        </p:blipFill>
        <p:spPr bwMode="auto">
          <a:xfrm>
            <a:off x="0" y="6370638"/>
            <a:ext cx="9144000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1"/>
          <p:cNvPicPr>
            <a:picLocks noChangeAspect="1" noChangeArrowheads="1"/>
          </p:cNvPicPr>
          <p:nvPr/>
        </p:nvPicPr>
        <p:blipFill>
          <a:blip r:embed="rId3"/>
          <a:srcRect l="37633" t="1611" r="40092" b="44054"/>
          <a:stretch>
            <a:fillRect/>
          </a:stretch>
        </p:blipFill>
        <p:spPr bwMode="auto">
          <a:xfrm>
            <a:off x="0" y="0"/>
            <a:ext cx="9144000" cy="637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標題 1"/>
          <p:cNvSpPr txBox="1">
            <a:spLocks/>
          </p:cNvSpPr>
          <p:nvPr/>
        </p:nvSpPr>
        <p:spPr bwMode="auto">
          <a:xfrm>
            <a:off x="827088" y="1531938"/>
            <a:ext cx="2089150" cy="3825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kumimoji="0" lang="en-US" altLang="zh-TW" sz="2400" b="1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607 </a:t>
            </a:r>
            <a:r>
              <a:rPr kumimoji="0" lang="zh-TW" altLang="en-US" sz="2400" b="1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班級特色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4">
            <a:extLst/>
          </a:blip>
          <a:srcRect t="59072" r="90478" b="26368"/>
          <a:stretch/>
        </p:blipFill>
        <p:spPr bwMode="auto">
          <a:xfrm>
            <a:off x="107505" y="2161431"/>
            <a:ext cx="1339512" cy="835522"/>
          </a:xfrm>
          <a:prstGeom prst="ellipse">
            <a:avLst/>
          </a:prstGeom>
          <a:ln>
            <a:noFill/>
          </a:ln>
          <a:effectLst/>
          <a:ex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5">
            <a:extLst/>
          </a:blip>
          <a:srcRect l="25983" t="46673" r="67020" b="39649"/>
          <a:stretch/>
        </p:blipFill>
        <p:spPr bwMode="auto">
          <a:xfrm>
            <a:off x="107506" y="3045249"/>
            <a:ext cx="1339511" cy="671784"/>
          </a:xfrm>
          <a:prstGeom prst="ellipse">
            <a:avLst/>
          </a:prstGeom>
          <a:ln>
            <a:noFill/>
          </a:ln>
          <a:effectLst/>
          <a:extLst/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 rotWithShape="1">
          <a:blip r:embed="rId6">
            <a:extLst/>
          </a:blip>
          <a:srcRect l="23975" t="46673" r="65373" b="33008"/>
          <a:stretch/>
        </p:blipFill>
        <p:spPr bwMode="auto">
          <a:xfrm>
            <a:off x="134640" y="3861048"/>
            <a:ext cx="1312377" cy="743181"/>
          </a:xfrm>
          <a:prstGeom prst="ellipse">
            <a:avLst/>
          </a:prstGeom>
          <a:ln>
            <a:noFill/>
          </a:ln>
          <a:effectLst/>
          <a:extLst/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 rotWithShape="1">
          <a:blip r:embed="rId7">
            <a:extLst/>
          </a:blip>
          <a:srcRect l="33528" t="46673" r="58785" b="40625"/>
          <a:stretch/>
        </p:blipFill>
        <p:spPr bwMode="auto">
          <a:xfrm>
            <a:off x="134640" y="4596854"/>
            <a:ext cx="1312377" cy="929150"/>
          </a:xfrm>
          <a:prstGeom prst="ellipse">
            <a:avLst/>
          </a:prstGeom>
          <a:ln>
            <a:noFill/>
          </a:ln>
          <a:effectLst/>
          <a:extLst/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 rotWithShape="1">
          <a:blip r:embed="rId8">
            <a:extLst/>
          </a:blip>
          <a:srcRect l="42533" t="59180" r="51208" b="27684"/>
          <a:stretch/>
        </p:blipFill>
        <p:spPr bwMode="auto">
          <a:xfrm>
            <a:off x="134639" y="5526004"/>
            <a:ext cx="1312377" cy="711308"/>
          </a:xfrm>
          <a:prstGeom prst="ellipse">
            <a:avLst/>
          </a:prstGeom>
          <a:ln>
            <a:noFill/>
          </a:ln>
          <a:effectLst/>
          <a:extLst/>
        </p:spPr>
      </p:pic>
      <p:sp>
        <p:nvSpPr>
          <p:cNvPr id="12" name="標題 1"/>
          <p:cNvSpPr txBox="1">
            <a:spLocks/>
          </p:cNvSpPr>
          <p:nvPr/>
        </p:nvSpPr>
        <p:spPr>
          <a:xfrm>
            <a:off x="1692275" y="2162175"/>
            <a:ext cx="7127875" cy="8350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kumimoji="0" lang="zh-TW" altLang="en-US" sz="24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盡責幹部群 </a:t>
            </a:r>
            <a:r>
              <a:rPr kumimoji="0" lang="en-US" altLang="zh-TW" sz="24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(7)</a:t>
            </a:r>
            <a:endParaRPr kumimoji="0" lang="zh-TW" altLang="en-US" sz="2400" b="1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4586" name="標題 1"/>
          <p:cNvSpPr txBox="1">
            <a:spLocks/>
          </p:cNvSpPr>
          <p:nvPr/>
        </p:nvSpPr>
        <p:spPr bwMode="auto">
          <a:xfrm>
            <a:off x="1692275" y="3068638"/>
            <a:ext cx="7127875" cy="647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kumimoji="0" lang="zh-TW" altLang="en-US" sz="2400" b="1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健壯勇士群 </a:t>
            </a:r>
            <a:r>
              <a:rPr kumimoji="0" lang="en-US" altLang="zh-TW" sz="2400" b="1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(4)</a:t>
            </a:r>
            <a:endParaRPr kumimoji="0" lang="zh-TW" altLang="en-US" sz="2400" b="1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4587" name="標題 1"/>
          <p:cNvSpPr txBox="1">
            <a:spLocks/>
          </p:cNvSpPr>
          <p:nvPr/>
        </p:nvSpPr>
        <p:spPr bwMode="auto">
          <a:xfrm>
            <a:off x="1692275" y="3860800"/>
            <a:ext cx="7127875" cy="8350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kumimoji="0" lang="zh-TW" altLang="en-US" sz="2400" b="1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氣質出眾群 </a:t>
            </a:r>
            <a:r>
              <a:rPr kumimoji="0" lang="en-US" altLang="zh-TW" sz="2400" b="1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(7)</a:t>
            </a:r>
            <a:endParaRPr kumimoji="0" lang="zh-TW" altLang="en-US" sz="2400" b="1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4588" name="標題 1"/>
          <p:cNvSpPr txBox="1">
            <a:spLocks/>
          </p:cNvSpPr>
          <p:nvPr/>
        </p:nvSpPr>
        <p:spPr bwMode="auto">
          <a:xfrm>
            <a:off x="1692275" y="4643438"/>
            <a:ext cx="7127875" cy="8350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kumimoji="0" lang="zh-TW" altLang="en-US" sz="2400" b="1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無憂無慮群 </a:t>
            </a:r>
            <a:r>
              <a:rPr kumimoji="0" lang="en-US" altLang="zh-TW" sz="2400" b="1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(5)</a:t>
            </a:r>
            <a:endParaRPr kumimoji="0" lang="zh-TW" altLang="en-US" sz="2400" b="1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4589" name="標題 1"/>
          <p:cNvSpPr txBox="1">
            <a:spLocks/>
          </p:cNvSpPr>
          <p:nvPr/>
        </p:nvSpPr>
        <p:spPr bwMode="auto">
          <a:xfrm>
            <a:off x="1692275" y="5435600"/>
            <a:ext cx="7127875" cy="8350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kumimoji="0" lang="zh-TW" altLang="en-US" sz="2400" b="1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歡樂趣味群 </a:t>
            </a:r>
            <a:r>
              <a:rPr kumimoji="0" lang="en-US" altLang="zh-TW" sz="2400" b="1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(4)</a:t>
            </a:r>
            <a:endParaRPr kumimoji="0" lang="zh-TW" altLang="en-US" sz="2400" b="1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7" name="Picture 2" descr="https://scontent-tpe1-1.xx.fbcdn.net/v/t1.0-9/13466383_1224414440904946_6223952142143467130_n.jpg?oh=d61d7643906b4091c60f4e734d854b0c&amp;oe=585AB50B"/>
          <p:cNvPicPr>
            <a:picLocks noChangeAspect="1" noChangeArrowheads="1"/>
          </p:cNvPicPr>
          <p:nvPr/>
        </p:nvPicPr>
        <p:blipFill rotWithShape="1">
          <a:blip r:embed="rId9" cstate="print">
            <a:extLst/>
          </a:blip>
          <a:srcRect l="34777" t="24949" r="39140" b="21786"/>
          <a:stretch/>
        </p:blipFill>
        <p:spPr bwMode="auto">
          <a:xfrm>
            <a:off x="4123984" y="5554718"/>
            <a:ext cx="592032" cy="682594"/>
          </a:xfrm>
          <a:prstGeom prst="ellipse">
            <a:avLst/>
          </a:prstGeom>
          <a:ln>
            <a:noFill/>
          </a:ln>
          <a:effectLst/>
          <a:extLst/>
        </p:spPr>
      </p:pic>
      <p:pic>
        <p:nvPicPr>
          <p:cNvPr id="18" name="Picture 2" descr="https://scontent-tpe1-1.xx.fbcdn.net/v/t1.0-9/13466383_1224414440904946_6223952142143467130_n.jpg?oh=d61d7643906b4091c60f4e734d854b0c&amp;oe=585AB50B"/>
          <p:cNvPicPr>
            <a:picLocks noChangeAspect="1" noChangeArrowheads="1"/>
          </p:cNvPicPr>
          <p:nvPr/>
        </p:nvPicPr>
        <p:blipFill rotWithShape="1">
          <a:blip r:embed="rId10" cstate="print">
            <a:extLst/>
          </a:blip>
          <a:srcRect l="5028" t="10335" r="63539" b="23894"/>
          <a:stretch/>
        </p:blipFill>
        <p:spPr bwMode="auto">
          <a:xfrm>
            <a:off x="4087416" y="3025107"/>
            <a:ext cx="622853" cy="735806"/>
          </a:xfrm>
          <a:prstGeom prst="ellipse">
            <a:avLst/>
          </a:prstGeom>
          <a:ln>
            <a:noFill/>
          </a:ln>
          <a:effectLst/>
          <a:extLst/>
        </p:spPr>
      </p:pic>
      <p:pic>
        <p:nvPicPr>
          <p:cNvPr id="1028" name="Picture 4" descr="https://scontent-tpe1-1.xx.fbcdn.net/v/t1.0-9/1005804_1149261608420230_8240619425019875010_n.jpg?oh=f376dd323006ecbc4309a65f7f5999e4&amp;oe=58497F79"/>
          <p:cNvPicPr>
            <a:picLocks noChangeAspect="1" noChangeArrowheads="1"/>
          </p:cNvPicPr>
          <p:nvPr/>
        </p:nvPicPr>
        <p:blipFill rotWithShape="1">
          <a:blip r:embed="rId11" cstate="print">
            <a:extLst/>
          </a:blip>
          <a:srcRect l="38393" t="2919" r="40551" b="50000"/>
          <a:stretch/>
        </p:blipFill>
        <p:spPr bwMode="auto">
          <a:xfrm>
            <a:off x="4101412" y="3975940"/>
            <a:ext cx="637592" cy="677196"/>
          </a:xfrm>
          <a:prstGeom prst="ellipse">
            <a:avLst/>
          </a:prstGeom>
          <a:ln>
            <a:noFill/>
          </a:ln>
          <a:effectLst/>
          <a:extLst/>
        </p:spPr>
      </p:pic>
      <p:pic>
        <p:nvPicPr>
          <p:cNvPr id="1032" name="Picture 8" descr="https://scontent-tpe1-1.xx.fbcdn.net/v/t1.0-9/12814137_1149261311753593_1405782758606681006_n.jpg?oh=129e85e1ed74b6b7f3c13ee425986621&amp;oe=5811E2E9"/>
          <p:cNvPicPr>
            <a:picLocks noChangeAspect="1" noChangeArrowheads="1"/>
          </p:cNvPicPr>
          <p:nvPr/>
        </p:nvPicPr>
        <p:blipFill rotWithShape="1">
          <a:blip r:embed="rId12" cstate="print">
            <a:extLst/>
          </a:blip>
          <a:srcRect l="41281" t="7803" r="33207" b="33662"/>
          <a:stretch/>
        </p:blipFill>
        <p:spPr bwMode="auto">
          <a:xfrm>
            <a:off x="4788024" y="3975941"/>
            <a:ext cx="576064" cy="667728"/>
          </a:xfrm>
          <a:prstGeom prst="ellipse">
            <a:avLst/>
          </a:prstGeom>
          <a:ln>
            <a:noFill/>
          </a:ln>
          <a:effectLst/>
          <a:extLst/>
        </p:spPr>
      </p:pic>
      <p:pic>
        <p:nvPicPr>
          <p:cNvPr id="21" name="Picture 8" descr="https://scontent-tpe1-1.xx.fbcdn.net/v/t1.0-9/12814137_1149261311753593_1405782758606681006_n.jpg?oh=129e85e1ed74b6b7f3c13ee425986621&amp;oe=5811E2E9"/>
          <p:cNvPicPr>
            <a:picLocks noChangeAspect="1" noChangeArrowheads="1"/>
          </p:cNvPicPr>
          <p:nvPr/>
        </p:nvPicPr>
        <p:blipFill rotWithShape="1">
          <a:blip r:embed="rId13" cstate="print">
            <a:extLst/>
          </a:blip>
          <a:srcRect l="16069" t="11152" r="63784" b="39079"/>
          <a:stretch/>
        </p:blipFill>
        <p:spPr bwMode="auto">
          <a:xfrm>
            <a:off x="4110810" y="4797152"/>
            <a:ext cx="576063" cy="682038"/>
          </a:xfrm>
          <a:prstGeom prst="ellipse">
            <a:avLst/>
          </a:prstGeom>
          <a:ln>
            <a:noFill/>
          </a:ln>
          <a:effectLst/>
          <a:extLst/>
        </p:spPr>
      </p:pic>
      <p:pic>
        <p:nvPicPr>
          <p:cNvPr id="1034" name="Picture 10" descr="https://scontent-tpe1-1.xx.fbcdn.net/v/t1.0-9/12507471_1121073347905723_6541290351694658680_n.jpg?oh=30b6f301a268a440a7bc0e7efc776e8b&amp;oe=585D5B4B"/>
          <p:cNvPicPr>
            <a:picLocks noChangeAspect="1" noChangeArrowheads="1"/>
          </p:cNvPicPr>
          <p:nvPr/>
        </p:nvPicPr>
        <p:blipFill rotWithShape="1">
          <a:blip r:embed="rId14">
            <a:extLst/>
          </a:blip>
          <a:srcRect l="54251" t="42283" r="38679" b="40750"/>
          <a:stretch/>
        </p:blipFill>
        <p:spPr bwMode="auto">
          <a:xfrm>
            <a:off x="5508104" y="3975940"/>
            <a:ext cx="498888" cy="677195"/>
          </a:xfrm>
          <a:prstGeom prst="ellipse">
            <a:avLst/>
          </a:prstGeom>
          <a:ln>
            <a:noFill/>
          </a:ln>
          <a:effectLst/>
          <a:extLst/>
        </p:spPr>
      </p:pic>
      <p:pic>
        <p:nvPicPr>
          <p:cNvPr id="23" name="Picture 10" descr="https://scontent-tpe1-1.xx.fbcdn.net/v/t1.0-9/12507471_1121073347905723_6541290351694658680_n.jpg?oh=30b6f301a268a440a7bc0e7efc776e8b&amp;oe=585D5B4B"/>
          <p:cNvPicPr>
            <a:picLocks noChangeAspect="1" noChangeArrowheads="1"/>
          </p:cNvPicPr>
          <p:nvPr/>
        </p:nvPicPr>
        <p:blipFill rotWithShape="1">
          <a:blip r:embed="rId14">
            <a:extLst/>
          </a:blip>
          <a:srcRect l="4953" t="15816" r="86812" b="68367"/>
          <a:stretch/>
        </p:blipFill>
        <p:spPr bwMode="auto">
          <a:xfrm>
            <a:off x="4860032" y="2940905"/>
            <a:ext cx="585327" cy="820008"/>
          </a:xfrm>
          <a:prstGeom prst="ellipse">
            <a:avLst/>
          </a:prstGeom>
          <a:ln>
            <a:noFill/>
          </a:ln>
          <a:effectLst/>
          <a:extLst/>
        </p:spPr>
      </p:pic>
      <p:pic>
        <p:nvPicPr>
          <p:cNvPr id="24" name="Picture 10" descr="https://scontent-tpe1-1.xx.fbcdn.net/v/t1.0-9/12507471_1121073347905723_6541290351694658680_n.jpg?oh=30b6f301a268a440a7bc0e7efc776e8b&amp;oe=585D5B4B"/>
          <p:cNvPicPr>
            <a:picLocks noChangeAspect="1" noChangeArrowheads="1"/>
          </p:cNvPicPr>
          <p:nvPr/>
        </p:nvPicPr>
        <p:blipFill rotWithShape="1">
          <a:blip r:embed="rId14">
            <a:extLst/>
          </a:blip>
          <a:srcRect l="11262" t="37203" r="80987" b="50000"/>
          <a:stretch/>
        </p:blipFill>
        <p:spPr bwMode="auto">
          <a:xfrm>
            <a:off x="4860032" y="4835194"/>
            <a:ext cx="585327" cy="682038"/>
          </a:xfrm>
          <a:prstGeom prst="ellipse">
            <a:avLst/>
          </a:prstGeom>
          <a:ln>
            <a:noFill/>
          </a:ln>
          <a:effectLst/>
          <a:extLst/>
        </p:spPr>
      </p:pic>
      <p:pic>
        <p:nvPicPr>
          <p:cNvPr id="1036" name="Picture 12" descr="https://scontent-tpe1-1.xx.fbcdn.net/v/t1.0-9/10290151_1108989149114143_7595119796932660783_n.jpg?oh=2d591cb93a9345aa2a937730451643cc&amp;oe=58510F67"/>
          <p:cNvPicPr>
            <a:picLocks noChangeAspect="1" noChangeArrowheads="1"/>
          </p:cNvPicPr>
          <p:nvPr/>
        </p:nvPicPr>
        <p:blipFill rotWithShape="1">
          <a:blip r:embed="rId15">
            <a:extLst/>
          </a:blip>
          <a:srcRect l="28195" t="28929" r="61154" b="49873"/>
          <a:stretch/>
        </p:blipFill>
        <p:spPr bwMode="auto">
          <a:xfrm>
            <a:off x="5664053" y="5564499"/>
            <a:ext cx="671264" cy="710976"/>
          </a:xfrm>
          <a:prstGeom prst="ellipse">
            <a:avLst/>
          </a:prstGeom>
          <a:ln>
            <a:noFill/>
          </a:ln>
          <a:effectLst/>
          <a:extLst/>
        </p:spPr>
      </p:pic>
      <p:pic>
        <p:nvPicPr>
          <p:cNvPr id="26" name="Picture 12" descr="https://scontent-tpe1-1.xx.fbcdn.net/v/t1.0-9/10290151_1108989149114143_7595119796932660783_n.jpg?oh=2d591cb93a9345aa2a937730451643cc&amp;oe=58510F67"/>
          <p:cNvPicPr>
            <a:picLocks noChangeAspect="1" noChangeArrowheads="1"/>
          </p:cNvPicPr>
          <p:nvPr/>
        </p:nvPicPr>
        <p:blipFill rotWithShape="1">
          <a:blip r:embed="rId15">
            <a:extLst/>
          </a:blip>
          <a:srcRect l="34564" t="45790" r="56555" b="32596"/>
          <a:stretch/>
        </p:blipFill>
        <p:spPr bwMode="auto">
          <a:xfrm>
            <a:off x="5596441" y="4781357"/>
            <a:ext cx="559735" cy="697833"/>
          </a:xfrm>
          <a:prstGeom prst="ellipse">
            <a:avLst/>
          </a:prstGeom>
          <a:ln>
            <a:noFill/>
          </a:ln>
          <a:effectLst/>
          <a:extLst/>
        </p:spPr>
      </p:pic>
      <p:pic>
        <p:nvPicPr>
          <p:cNvPr id="27" name="Picture 12" descr="https://scontent-tpe1-1.xx.fbcdn.net/v/t1.0-9/10290151_1108989149114143_7595119796932660783_n.jpg?oh=2d591cb93a9345aa2a937730451643cc&amp;oe=58510F67"/>
          <p:cNvPicPr>
            <a:picLocks noChangeAspect="1" noChangeArrowheads="1"/>
          </p:cNvPicPr>
          <p:nvPr/>
        </p:nvPicPr>
        <p:blipFill rotWithShape="1">
          <a:blip r:embed="rId15">
            <a:extLst/>
          </a:blip>
          <a:srcRect l="47582" t="37974" r="39108" b="37544"/>
          <a:stretch/>
        </p:blipFill>
        <p:spPr bwMode="auto">
          <a:xfrm>
            <a:off x="4870750" y="5527552"/>
            <a:ext cx="720080" cy="709760"/>
          </a:xfrm>
          <a:prstGeom prst="ellipse">
            <a:avLst/>
          </a:prstGeom>
          <a:ln>
            <a:noFill/>
          </a:ln>
          <a:effectLst/>
          <a:extLst/>
        </p:spPr>
      </p:pic>
      <p:pic>
        <p:nvPicPr>
          <p:cNvPr id="28" name="Picture 12" descr="https://scontent-tpe1-1.xx.fbcdn.net/v/t1.0-9/10290151_1108989149114143_7595119796932660783_n.jpg?oh=2d591cb93a9345aa2a937730451643cc&amp;oe=58510F67"/>
          <p:cNvPicPr>
            <a:picLocks noChangeAspect="1" noChangeArrowheads="1"/>
          </p:cNvPicPr>
          <p:nvPr/>
        </p:nvPicPr>
        <p:blipFill rotWithShape="1">
          <a:blip r:embed="rId15">
            <a:extLst/>
          </a:blip>
          <a:srcRect l="19404" t="31349" r="69872" b="44656"/>
          <a:stretch/>
        </p:blipFill>
        <p:spPr bwMode="auto">
          <a:xfrm>
            <a:off x="6300192" y="4747368"/>
            <a:ext cx="608870" cy="709760"/>
          </a:xfrm>
          <a:prstGeom prst="ellipse">
            <a:avLst/>
          </a:prstGeom>
          <a:ln>
            <a:noFill/>
          </a:ln>
          <a:effectLst/>
          <a:extLst/>
        </p:spPr>
      </p:pic>
      <p:pic>
        <p:nvPicPr>
          <p:cNvPr id="1038" name="Picture 14" descr="https://scontent-tpe1-1.xx.fbcdn.net/v/t1.0-9/1380545_1108989115780813_3043191622905236472_n.jpg?oh=042af45270d36f64fa0c29b585d623cc&amp;oe=585DF861"/>
          <p:cNvPicPr>
            <a:picLocks noChangeAspect="1" noChangeArrowheads="1"/>
          </p:cNvPicPr>
          <p:nvPr/>
        </p:nvPicPr>
        <p:blipFill rotWithShape="1">
          <a:blip r:embed="rId16">
            <a:extLst/>
          </a:blip>
          <a:srcRect l="57333" t="45318" r="30976" b="27341"/>
          <a:stretch/>
        </p:blipFill>
        <p:spPr bwMode="auto">
          <a:xfrm>
            <a:off x="7524328" y="3975940"/>
            <a:ext cx="622852" cy="677196"/>
          </a:xfrm>
          <a:prstGeom prst="ellipse">
            <a:avLst/>
          </a:prstGeom>
          <a:ln>
            <a:noFill/>
          </a:ln>
          <a:effectLst/>
          <a:extLst/>
        </p:spPr>
      </p:pic>
      <p:pic>
        <p:nvPicPr>
          <p:cNvPr id="30" name="Picture 14" descr="https://scontent-tpe1-1.xx.fbcdn.net/v/t1.0-9/1380545_1108989115780813_3043191622905236472_n.jpg?oh=042af45270d36f64fa0c29b585d623cc&amp;oe=585DF861"/>
          <p:cNvPicPr>
            <a:picLocks noChangeAspect="1" noChangeArrowheads="1"/>
          </p:cNvPicPr>
          <p:nvPr/>
        </p:nvPicPr>
        <p:blipFill rotWithShape="1">
          <a:blip r:embed="rId16">
            <a:extLst/>
          </a:blip>
          <a:srcRect l="41538" t="33916" r="46273" b="37675"/>
          <a:stretch/>
        </p:blipFill>
        <p:spPr bwMode="auto">
          <a:xfrm>
            <a:off x="6804248" y="3975940"/>
            <a:ext cx="649357" cy="667728"/>
          </a:xfrm>
          <a:prstGeom prst="ellipse">
            <a:avLst/>
          </a:prstGeom>
          <a:ln>
            <a:noFill/>
          </a:ln>
          <a:effectLst/>
          <a:extLst/>
        </p:spPr>
      </p:pic>
      <p:pic>
        <p:nvPicPr>
          <p:cNvPr id="31" name="Picture 14" descr="https://scontent-tpe1-1.xx.fbcdn.net/v/t1.0-9/1380545_1108989115780813_3043191622905236472_n.jpg?oh=042af45270d36f64fa0c29b585d623cc&amp;oe=585DF861"/>
          <p:cNvPicPr>
            <a:picLocks noChangeAspect="1" noChangeArrowheads="1"/>
          </p:cNvPicPr>
          <p:nvPr/>
        </p:nvPicPr>
        <p:blipFill rotWithShape="1">
          <a:blip r:embed="rId16">
            <a:extLst/>
          </a:blip>
          <a:srcRect l="27531" t="9498" r="61323" b="71141"/>
          <a:stretch/>
        </p:blipFill>
        <p:spPr bwMode="auto">
          <a:xfrm>
            <a:off x="6084168" y="3975940"/>
            <a:ext cx="631967" cy="620914"/>
          </a:xfrm>
          <a:prstGeom prst="ellipse">
            <a:avLst/>
          </a:prstGeom>
          <a:ln>
            <a:noFill/>
          </a:ln>
          <a:effectLst/>
          <a:extLst/>
        </p:spPr>
      </p:pic>
      <p:pic>
        <p:nvPicPr>
          <p:cNvPr id="32" name="Picture 14" descr="https://scontent-tpe1-1.xx.fbcdn.net/v/t1.0-9/1380545_1108989115780813_3043191622905236472_n.jpg?oh=042af45270d36f64fa0c29b585d623cc&amp;oe=585DF861"/>
          <p:cNvPicPr>
            <a:picLocks noChangeAspect="1" noChangeArrowheads="1"/>
          </p:cNvPicPr>
          <p:nvPr/>
        </p:nvPicPr>
        <p:blipFill rotWithShape="1">
          <a:blip r:embed="rId16">
            <a:extLst/>
          </a:blip>
          <a:srcRect l="22385" t="34827" r="67357" b="42787"/>
          <a:stretch/>
        </p:blipFill>
        <p:spPr bwMode="auto">
          <a:xfrm>
            <a:off x="6405766" y="5530104"/>
            <a:ext cx="592871" cy="731822"/>
          </a:xfrm>
          <a:prstGeom prst="ellipse">
            <a:avLst/>
          </a:prstGeom>
          <a:ln>
            <a:noFill/>
          </a:ln>
          <a:effectLst/>
          <a:extLst/>
        </p:spPr>
      </p:pic>
      <p:pic>
        <p:nvPicPr>
          <p:cNvPr id="1040" name="Picture 16" descr="https://scontent-tpe1-1.xx.fbcdn.net/v/t1.0-9/12191049_1081845938495131_5223830256779055859_n.jpg?oh=ea3144f509176934af60e84e322a4b88&amp;oe=58587380"/>
          <p:cNvPicPr>
            <a:picLocks noChangeAspect="1" noChangeArrowheads="1"/>
          </p:cNvPicPr>
          <p:nvPr/>
        </p:nvPicPr>
        <p:blipFill rotWithShape="1">
          <a:blip r:embed="rId17">
            <a:extLst/>
          </a:blip>
          <a:srcRect l="62128" t="44948" r="29901" b="40933"/>
          <a:stretch/>
        </p:blipFill>
        <p:spPr bwMode="auto">
          <a:xfrm>
            <a:off x="5583881" y="3025106"/>
            <a:ext cx="644303" cy="720469"/>
          </a:xfrm>
          <a:prstGeom prst="ellipse">
            <a:avLst/>
          </a:prstGeom>
          <a:ln>
            <a:noFill/>
          </a:ln>
          <a:effectLst/>
          <a:extLst/>
        </p:spPr>
      </p:pic>
      <p:pic>
        <p:nvPicPr>
          <p:cNvPr id="34" name="Picture 2" descr="https://scontent-tpe1-1.xx.fbcdn.net/v/t1.0-9/946153_1121073164572408_1577388657951031340_n.jpg?oh=da852a8b05abbe1f0ef63ef31c58f325&amp;oe=581F6036"/>
          <p:cNvPicPr>
            <a:picLocks noChangeAspect="1" noChangeArrowheads="1"/>
          </p:cNvPicPr>
          <p:nvPr/>
        </p:nvPicPr>
        <p:blipFill rotWithShape="1">
          <a:blip r:embed="rId18">
            <a:extLst/>
          </a:blip>
          <a:srcRect l="56443" t="29094" r="33851" b="45945"/>
          <a:stretch/>
        </p:blipFill>
        <p:spPr bwMode="auto">
          <a:xfrm>
            <a:off x="4087416" y="2278258"/>
            <a:ext cx="576064" cy="662647"/>
          </a:xfrm>
          <a:prstGeom prst="ellipse">
            <a:avLst/>
          </a:prstGeom>
          <a:ln>
            <a:noFill/>
          </a:ln>
          <a:effectLst/>
          <a:extLst/>
        </p:spPr>
      </p:pic>
      <p:pic>
        <p:nvPicPr>
          <p:cNvPr id="35" name="Picture 2" descr="https://scontent-tpe1-1.xx.fbcdn.net/v/t1.0-9/1380545_1108989115780813_3043191622905236472_n.jpg?oh=3a9de0e861116d43324af1ee745d2a62&amp;oe=585DF861"/>
          <p:cNvPicPr>
            <a:picLocks noChangeAspect="1" noChangeArrowheads="1"/>
          </p:cNvPicPr>
          <p:nvPr/>
        </p:nvPicPr>
        <p:blipFill rotWithShape="1">
          <a:blip r:embed="rId16">
            <a:extLst/>
          </a:blip>
          <a:srcRect l="77174" t="11845" r="9545" b="62110"/>
          <a:stretch/>
        </p:blipFill>
        <p:spPr bwMode="auto">
          <a:xfrm>
            <a:off x="4739004" y="2204864"/>
            <a:ext cx="697092" cy="773195"/>
          </a:xfrm>
          <a:prstGeom prst="ellipse">
            <a:avLst/>
          </a:prstGeom>
          <a:ln>
            <a:noFill/>
          </a:ln>
          <a:effectLst/>
          <a:extLst/>
        </p:spPr>
      </p:pic>
      <p:pic>
        <p:nvPicPr>
          <p:cNvPr id="36" name="Picture 2" descr="https://scontent-tpe1-1.xx.fbcdn.net/v/t1.0-9/12075074_1093586230654435_7296682493940049557_n.jpg?oh=62d6e1ebb1389fd3fdfe860d3acdbeaf&amp;oe=581B59CF"/>
          <p:cNvPicPr>
            <a:picLocks noChangeAspect="1" noChangeArrowheads="1"/>
          </p:cNvPicPr>
          <p:nvPr/>
        </p:nvPicPr>
        <p:blipFill rotWithShape="1">
          <a:blip r:embed="rId19" cstate="print">
            <a:extLst/>
          </a:blip>
          <a:srcRect l="35958" t="5411" r="15282" b="59842"/>
          <a:stretch/>
        </p:blipFill>
        <p:spPr bwMode="auto">
          <a:xfrm>
            <a:off x="5530160" y="2204864"/>
            <a:ext cx="598792" cy="754385"/>
          </a:xfrm>
          <a:prstGeom prst="ellipse">
            <a:avLst/>
          </a:prstGeom>
          <a:ln>
            <a:noFill/>
          </a:ln>
          <a:effectLst/>
          <a:extLst/>
        </p:spPr>
      </p:pic>
      <p:pic>
        <p:nvPicPr>
          <p:cNvPr id="37" name="Picture 2" descr="https://scontent-tpe1-1.xx.fbcdn.net/v/t1.0-9/10290151_1108989149114143_7595119796932660783_n.jpg?oh=abb2505b1158fd2002da811a08b0bb4e&amp;oe=58510F67"/>
          <p:cNvPicPr>
            <a:picLocks noChangeAspect="1" noChangeArrowheads="1"/>
          </p:cNvPicPr>
          <p:nvPr/>
        </p:nvPicPr>
        <p:blipFill rotWithShape="1">
          <a:blip r:embed="rId15">
            <a:extLst/>
          </a:blip>
          <a:srcRect l="39543" t="25469" r="50301" b="53294"/>
          <a:stretch/>
        </p:blipFill>
        <p:spPr bwMode="auto">
          <a:xfrm>
            <a:off x="6205032" y="2204864"/>
            <a:ext cx="583112" cy="741525"/>
          </a:xfrm>
          <a:prstGeom prst="ellipse">
            <a:avLst/>
          </a:prstGeom>
          <a:ln>
            <a:noFill/>
          </a:ln>
          <a:effectLst/>
          <a:extLst/>
        </p:spPr>
      </p:pic>
      <p:pic>
        <p:nvPicPr>
          <p:cNvPr id="38" name="Picture 2" descr="https://scontent-tpe1-1.xx.fbcdn.net/v/t1.0-9/12063296_1071993222813736_7566987472634742849_n.jpg?oh=e3f556cfa1ceed5ea7956153bbda7edb&amp;oe=5823683D"/>
          <p:cNvPicPr>
            <a:picLocks noChangeAspect="1" noChangeArrowheads="1"/>
          </p:cNvPicPr>
          <p:nvPr/>
        </p:nvPicPr>
        <p:blipFill rotWithShape="1">
          <a:blip r:embed="rId20" cstate="print">
            <a:extLst/>
          </a:blip>
          <a:srcRect l="28549" t="16541" r="55045" b="53404"/>
          <a:stretch/>
        </p:blipFill>
        <p:spPr bwMode="auto">
          <a:xfrm>
            <a:off x="6876256" y="2274439"/>
            <a:ext cx="642009" cy="666466"/>
          </a:xfrm>
          <a:prstGeom prst="ellipse">
            <a:avLst/>
          </a:prstGeom>
          <a:ln>
            <a:noFill/>
          </a:ln>
          <a:effectLst/>
          <a:extLst/>
        </p:spPr>
      </p:pic>
      <p:pic>
        <p:nvPicPr>
          <p:cNvPr id="39" name="Picture 2" descr="https://scontent-tpe1-1.xx.fbcdn.net/v/t1.0-9/11895970_1050457061634019_6646320268180574878_n.jpg?oh=e87cef2d68aa1d450607430fb46d3dcb&amp;oe=5854AC68"/>
          <p:cNvPicPr>
            <a:picLocks noChangeAspect="1" noChangeArrowheads="1"/>
          </p:cNvPicPr>
          <p:nvPr/>
        </p:nvPicPr>
        <p:blipFill rotWithShape="1">
          <a:blip r:embed="rId21" cstate="print">
            <a:extLst/>
          </a:blip>
          <a:srcRect l="59568" t="27763" r="18870" b="34293"/>
          <a:stretch/>
        </p:blipFill>
        <p:spPr bwMode="auto">
          <a:xfrm>
            <a:off x="7596336" y="2233260"/>
            <a:ext cx="648072" cy="707645"/>
          </a:xfrm>
          <a:prstGeom prst="ellipse">
            <a:avLst/>
          </a:prstGeom>
          <a:ln>
            <a:noFill/>
          </a:ln>
          <a:effectLst/>
          <a:extLst/>
        </p:spPr>
      </p:pic>
      <p:pic>
        <p:nvPicPr>
          <p:cNvPr id="40" name="Picture 2" descr="https://scontent-tpe1-1.xx.fbcdn.net/v/t1.0-9/1380545_1108989115780813_3043191622905236472_n.jpg?oh=3a9de0e861116d43324af1ee745d2a62&amp;oe=585DF861"/>
          <p:cNvPicPr>
            <a:picLocks noChangeAspect="1" noChangeArrowheads="1"/>
          </p:cNvPicPr>
          <p:nvPr/>
        </p:nvPicPr>
        <p:blipFill rotWithShape="1">
          <a:blip r:embed="rId16">
            <a:extLst/>
          </a:blip>
          <a:srcRect l="61468" t="17128" r="25251" b="60143"/>
          <a:stretch/>
        </p:blipFill>
        <p:spPr bwMode="auto">
          <a:xfrm>
            <a:off x="8244408" y="2285317"/>
            <a:ext cx="599813" cy="655587"/>
          </a:xfrm>
          <a:prstGeom prst="ellipse">
            <a:avLst/>
          </a:prstGeom>
          <a:ln>
            <a:noFill/>
          </a:ln>
          <a:effectLst/>
          <a:extLst/>
        </p:spPr>
      </p:pic>
      <p:pic>
        <p:nvPicPr>
          <p:cNvPr id="1042" name="Picture 18" descr="https://scontent-tpe1-1.xx.fbcdn.net/v/t1.0-9/12063296_1071993222813736_7566987472634742849_n.jpg?oh=4c8997e03ab09da2a8b5aa03104fc0c6&amp;oe=584AF53D"/>
          <p:cNvPicPr>
            <a:picLocks noChangeAspect="1" noChangeArrowheads="1"/>
          </p:cNvPicPr>
          <p:nvPr/>
        </p:nvPicPr>
        <p:blipFill rotWithShape="1">
          <a:blip r:embed="rId20">
            <a:extLst/>
          </a:blip>
          <a:srcRect l="38521" r="49740" b="81525"/>
          <a:stretch/>
        </p:blipFill>
        <p:spPr bwMode="auto">
          <a:xfrm>
            <a:off x="6335317" y="3049758"/>
            <a:ext cx="733771" cy="667275"/>
          </a:xfrm>
          <a:prstGeom prst="ellipse">
            <a:avLst/>
          </a:prstGeom>
          <a:ln>
            <a:noFill/>
          </a:ln>
          <a:effectLst/>
          <a:extLst/>
        </p:spPr>
      </p:pic>
      <p:pic>
        <p:nvPicPr>
          <p:cNvPr id="1044" name="Picture 20" descr="https://scontent-tpe1-1.xx.fbcdn.net/v/t1.0-9/12191049_1081845938495131_5223830256779055859_n.jpg?oh=ea3144f509176934af60e84e322a4b88&amp;oe=58587380"/>
          <p:cNvPicPr>
            <a:picLocks noChangeAspect="1" noChangeArrowheads="1"/>
          </p:cNvPicPr>
          <p:nvPr/>
        </p:nvPicPr>
        <p:blipFill rotWithShape="1">
          <a:blip r:embed="rId17">
            <a:extLst/>
          </a:blip>
          <a:srcRect l="74006" t="46952" r="12427" b="23743"/>
          <a:stretch/>
        </p:blipFill>
        <p:spPr bwMode="auto">
          <a:xfrm>
            <a:off x="6983912" y="4781357"/>
            <a:ext cx="637644" cy="748747"/>
          </a:xfrm>
          <a:prstGeom prst="ellipse">
            <a:avLst/>
          </a:prstGeom>
          <a:ln>
            <a:noFill/>
          </a:ln>
          <a:effectLst/>
          <a:extLst/>
        </p:spPr>
      </p:pic>
      <p:pic>
        <p:nvPicPr>
          <p:cNvPr id="1046" name="Picture 22" descr="https://scontent-tpe1-1.xx.fbcdn.net/v/t1.0-9/12189016_1081845921828466_8455460642821137172_n.jpg?oh=41d892b148b4b5d6c0664024ccfd3cb8&amp;oe=5852DDE0"/>
          <p:cNvPicPr>
            <a:picLocks noChangeAspect="1" noChangeArrowheads="1"/>
          </p:cNvPicPr>
          <p:nvPr/>
        </p:nvPicPr>
        <p:blipFill rotWithShape="1">
          <a:blip r:embed="rId22">
            <a:extLst/>
          </a:blip>
          <a:srcRect l="61584" t="22400" r="29275" b="61685"/>
          <a:stretch/>
        </p:blipFill>
        <p:spPr bwMode="auto">
          <a:xfrm>
            <a:off x="8161651" y="3934033"/>
            <a:ext cx="658822" cy="709635"/>
          </a:xfrm>
          <a:prstGeom prst="ellipse">
            <a:avLst/>
          </a:prstGeom>
          <a:ln>
            <a:noFill/>
          </a:ln>
          <a:effectLst/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圖片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/>
          </a:blip>
          <a:srcRect l="42613" r="22247" b="37500"/>
          <a:stretch/>
        </p:blipFill>
        <p:spPr bwMode="auto">
          <a:xfrm>
            <a:off x="251520" y="2736304"/>
            <a:ext cx="1052736" cy="1052736"/>
          </a:xfrm>
          <a:prstGeom prst="ellipse">
            <a:avLst/>
          </a:prstGeom>
          <a:ln>
            <a:noFill/>
          </a:ln>
          <a:effectLst/>
          <a:extLst/>
        </p:spPr>
      </p:pic>
      <p:sp>
        <p:nvSpPr>
          <p:cNvPr id="7" name="圓角矩形圖說文字 6">
            <a:hlinkClick r:id="rId4"/>
          </p:cNvPr>
          <p:cNvSpPr/>
          <p:nvPr/>
        </p:nvSpPr>
        <p:spPr>
          <a:xfrm>
            <a:off x="1619250" y="2955925"/>
            <a:ext cx="6481763" cy="612775"/>
          </a:xfrm>
          <a:prstGeom prst="wedgeRoundRectCallout">
            <a:avLst>
              <a:gd name="adj1" fmla="val -55264"/>
              <a:gd name="adj2" fmla="val -40112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2800" b="1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167063" y="2997200"/>
            <a:ext cx="3384550" cy="57626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班級網頁</a:t>
            </a:r>
            <a:endParaRPr lang="zh-TW" altLang="en-US" b="1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圖片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/>
          </a:blip>
          <a:srcRect l="42613" r="22247" b="37500"/>
          <a:stretch/>
        </p:blipFill>
        <p:spPr bwMode="auto">
          <a:xfrm>
            <a:off x="179512" y="792088"/>
            <a:ext cx="1052736" cy="1052736"/>
          </a:xfrm>
          <a:prstGeom prst="ellipse">
            <a:avLst/>
          </a:prstGeom>
          <a:ln>
            <a:noFill/>
          </a:ln>
          <a:effectLst/>
          <a:extLst/>
        </p:spPr>
      </p:pic>
      <p:sp>
        <p:nvSpPr>
          <p:cNvPr id="7" name="圓角矩形圖說文字 6"/>
          <p:cNvSpPr/>
          <p:nvPr/>
        </p:nvSpPr>
        <p:spPr>
          <a:xfrm>
            <a:off x="1547813" y="1012825"/>
            <a:ext cx="6480175" cy="611188"/>
          </a:xfrm>
          <a:prstGeom prst="wedgeRoundRectCallout">
            <a:avLst>
              <a:gd name="adj1" fmla="val -55264"/>
              <a:gd name="adj2" fmla="val -40112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2800" b="1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/>
          </a:blip>
          <a:srcRect l="42613" r="22247" b="37500"/>
          <a:stretch/>
        </p:blipFill>
        <p:spPr bwMode="auto">
          <a:xfrm>
            <a:off x="195859" y="2060848"/>
            <a:ext cx="1052736" cy="1052736"/>
          </a:xfrm>
          <a:prstGeom prst="ellipse">
            <a:avLst/>
          </a:prstGeom>
          <a:ln>
            <a:noFill/>
          </a:ln>
          <a:effectLst/>
          <a:extLst/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47813" y="1052513"/>
            <a:ext cx="6480175" cy="5762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學校暨班級重要行事</a:t>
            </a:r>
            <a:endParaRPr lang="zh-TW" altLang="en-US" b="1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圓角矩形 2"/>
          <p:cNvSpPr/>
          <p:nvPr/>
        </p:nvSpPr>
        <p:spPr>
          <a:xfrm>
            <a:off x="1547664" y="1896245"/>
            <a:ext cx="1224136" cy="55603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r>
            <a:r>
              <a:rPr kumimoji="0"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</a:p>
        </p:txBody>
      </p:sp>
      <p:sp>
        <p:nvSpPr>
          <p:cNvPr id="9" name="圓角矩形 8"/>
          <p:cNvSpPr/>
          <p:nvPr/>
        </p:nvSpPr>
        <p:spPr>
          <a:xfrm>
            <a:off x="1547664" y="2759367"/>
            <a:ext cx="1224136" cy="55603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kumimoji="0"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</a:p>
        </p:txBody>
      </p:sp>
      <p:sp>
        <p:nvSpPr>
          <p:cNvPr id="10" name="圓角矩形 9"/>
          <p:cNvSpPr/>
          <p:nvPr/>
        </p:nvSpPr>
        <p:spPr>
          <a:xfrm>
            <a:off x="1547664" y="3549774"/>
            <a:ext cx="1224136" cy="55603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11</a:t>
            </a:r>
            <a:r>
              <a:rPr kumimoji="0"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</a:p>
        </p:txBody>
      </p:sp>
      <p:sp>
        <p:nvSpPr>
          <p:cNvPr id="11" name="圓角矩形 10"/>
          <p:cNvSpPr/>
          <p:nvPr/>
        </p:nvSpPr>
        <p:spPr>
          <a:xfrm>
            <a:off x="1547664" y="4313287"/>
            <a:ext cx="1224136" cy="55603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12</a:t>
            </a:r>
            <a:r>
              <a:rPr kumimoji="0"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</a:p>
        </p:txBody>
      </p:sp>
      <p:sp>
        <p:nvSpPr>
          <p:cNvPr id="12" name="圓角矩形 11"/>
          <p:cNvSpPr/>
          <p:nvPr/>
        </p:nvSpPr>
        <p:spPr>
          <a:xfrm>
            <a:off x="1560835" y="5063164"/>
            <a:ext cx="1224136" cy="55603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kumimoji="0"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</a:p>
        </p:txBody>
      </p:sp>
      <p:sp>
        <p:nvSpPr>
          <p:cNvPr id="13" name="矩形 12"/>
          <p:cNvSpPr/>
          <p:nvPr/>
        </p:nvSpPr>
        <p:spPr>
          <a:xfrm>
            <a:off x="2916238" y="1773238"/>
            <a:ext cx="5903912" cy="81438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r>
              <a:rPr kumimoji="0"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班親會</a:t>
            </a:r>
            <a:r>
              <a:rPr kumimoji="0" lang="en-US" altLang="zh-TW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: 9/8(</a:t>
            </a:r>
            <a:r>
              <a:rPr kumimoji="0"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四</a:t>
            </a:r>
            <a:r>
              <a:rPr kumimoji="0" lang="en-US" altLang="zh-TW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  <a:p>
            <a:r>
              <a:rPr kumimoji="0"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補班補課</a:t>
            </a:r>
            <a:r>
              <a:rPr kumimoji="0" lang="en-US" altLang="zh-TW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: 9/10(</a:t>
            </a:r>
            <a:r>
              <a:rPr kumimoji="0"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六</a:t>
            </a:r>
            <a:r>
              <a:rPr kumimoji="0" lang="en-US" altLang="zh-TW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  <a:p>
            <a:r>
              <a:rPr kumimoji="0" lang="zh-TW" altLang="en-US" b="1">
                <a:solidFill>
                  <a:srgbClr val="CC0000"/>
                </a:solidFill>
                <a:latin typeface="標楷體" pitchFamily="65" charset="-120"/>
                <a:ea typeface="標楷體" pitchFamily="65" charset="-120"/>
              </a:rPr>
              <a:t>中秋節放假</a:t>
            </a:r>
            <a:r>
              <a:rPr kumimoji="0" lang="en-US" altLang="zh-TW" b="1">
                <a:solidFill>
                  <a:srgbClr val="CC0000"/>
                </a:solidFill>
                <a:latin typeface="標楷體" pitchFamily="65" charset="-120"/>
                <a:ea typeface="標楷體" pitchFamily="65" charset="-120"/>
              </a:rPr>
              <a:t>: 9/15(</a:t>
            </a:r>
            <a:r>
              <a:rPr kumimoji="0" lang="zh-TW" altLang="en-US" b="1">
                <a:solidFill>
                  <a:srgbClr val="CC0000"/>
                </a:solidFill>
                <a:latin typeface="標楷體" pitchFamily="65" charset="-120"/>
                <a:ea typeface="標楷體" pitchFamily="65" charset="-120"/>
              </a:rPr>
              <a:t>四</a:t>
            </a:r>
            <a:r>
              <a:rPr kumimoji="0" lang="en-US" altLang="zh-TW" b="1">
                <a:solidFill>
                  <a:srgbClr val="CC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kumimoji="0" lang="zh-TW" altLang="en-US" b="1">
                <a:solidFill>
                  <a:srgbClr val="CC0000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kumimoji="0" lang="en-US" altLang="zh-TW" b="1">
                <a:solidFill>
                  <a:srgbClr val="CC0000"/>
                </a:solidFill>
                <a:latin typeface="標楷體" pitchFamily="65" charset="-120"/>
                <a:ea typeface="標楷體" pitchFamily="65" charset="-120"/>
              </a:rPr>
              <a:t>9/16(</a:t>
            </a:r>
            <a:r>
              <a:rPr kumimoji="0" lang="zh-TW" altLang="en-US" b="1">
                <a:solidFill>
                  <a:srgbClr val="CC0000"/>
                </a:solidFill>
                <a:latin typeface="標楷體" pitchFamily="65" charset="-120"/>
                <a:ea typeface="標楷體" pitchFamily="65" charset="-120"/>
              </a:rPr>
              <a:t>五</a:t>
            </a:r>
            <a:r>
              <a:rPr kumimoji="0" lang="en-US" altLang="zh-TW" b="1">
                <a:solidFill>
                  <a:srgbClr val="CC0000"/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</p:txBody>
      </p:sp>
      <p:sp>
        <p:nvSpPr>
          <p:cNvPr id="14" name="矩形 13"/>
          <p:cNvSpPr/>
          <p:nvPr/>
        </p:nvSpPr>
        <p:spPr>
          <a:xfrm>
            <a:off x="2916238" y="2613025"/>
            <a:ext cx="5903912" cy="7445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r>
              <a:rPr kumimoji="0" lang="zh-TW" altLang="en-US" b="1">
                <a:solidFill>
                  <a:srgbClr val="CC0000"/>
                </a:solidFill>
                <a:latin typeface="標楷體" pitchFamily="65" charset="-120"/>
                <a:ea typeface="標楷體" pitchFamily="65" charset="-120"/>
              </a:rPr>
              <a:t>國慶日放假</a:t>
            </a:r>
            <a:r>
              <a:rPr kumimoji="0" lang="en-US" altLang="zh-TW" b="1">
                <a:solidFill>
                  <a:srgbClr val="CC0000"/>
                </a:solidFill>
                <a:latin typeface="標楷體" pitchFamily="65" charset="-120"/>
                <a:ea typeface="標楷體" pitchFamily="65" charset="-120"/>
              </a:rPr>
              <a:t>: 10/10(</a:t>
            </a:r>
            <a:r>
              <a:rPr kumimoji="0" lang="zh-TW" altLang="en-US" b="1">
                <a:solidFill>
                  <a:srgbClr val="CC0000"/>
                </a:solidFill>
                <a:latin typeface="標楷體" pitchFamily="65" charset="-120"/>
                <a:ea typeface="標楷體" pitchFamily="65" charset="-120"/>
              </a:rPr>
              <a:t>一</a:t>
            </a:r>
            <a:r>
              <a:rPr kumimoji="0" lang="en-US" altLang="zh-TW" b="1">
                <a:solidFill>
                  <a:srgbClr val="CC0000"/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  <a:p>
            <a:r>
              <a:rPr kumimoji="0" lang="zh-TW" altLang="en-US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全市科學園遊會 </a:t>
            </a:r>
            <a:r>
              <a:rPr kumimoji="0" lang="en-US" altLang="zh-TW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10/28(</a:t>
            </a:r>
            <a:r>
              <a:rPr kumimoji="0" lang="zh-TW" altLang="en-US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五</a:t>
            </a:r>
            <a:r>
              <a:rPr kumimoji="0" lang="en-US" altLang="zh-TW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)-10/29(</a:t>
            </a:r>
            <a:r>
              <a:rPr kumimoji="0" lang="zh-TW" altLang="en-US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六</a:t>
            </a:r>
            <a:r>
              <a:rPr kumimoji="0" lang="en-US" altLang="zh-TW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</p:txBody>
      </p:sp>
      <p:sp>
        <p:nvSpPr>
          <p:cNvPr id="15" name="矩形 14"/>
          <p:cNvSpPr/>
          <p:nvPr/>
        </p:nvSpPr>
        <p:spPr>
          <a:xfrm>
            <a:off x="2916238" y="3378200"/>
            <a:ext cx="5903912" cy="77152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r>
              <a:rPr kumimoji="0" lang="zh-TW" altLang="en-US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期中評量週：</a:t>
            </a:r>
            <a:r>
              <a:rPr kumimoji="0" lang="en-US" altLang="zh-TW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11/8</a:t>
            </a:r>
            <a:r>
              <a:rPr kumimoji="0" lang="zh-TW" altLang="en-US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（二）～</a:t>
            </a:r>
            <a:r>
              <a:rPr kumimoji="0" lang="en-US" altLang="zh-TW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11/11</a:t>
            </a:r>
            <a:r>
              <a:rPr kumimoji="0" lang="zh-TW" altLang="en-US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（五）</a:t>
            </a:r>
          </a:p>
          <a:p>
            <a:r>
              <a:rPr kumimoji="0" lang="zh-TW" altLang="en-US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校慶橘子節：</a:t>
            </a:r>
            <a:r>
              <a:rPr kumimoji="0" lang="en-US" altLang="zh-TW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11/19</a:t>
            </a:r>
            <a:r>
              <a:rPr kumimoji="0" lang="zh-TW" altLang="en-US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（六）；</a:t>
            </a:r>
            <a:r>
              <a:rPr kumimoji="0" lang="en-US" altLang="zh-TW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11/21</a:t>
            </a:r>
            <a:r>
              <a:rPr kumimoji="0" lang="zh-TW" altLang="en-US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（一）補假</a:t>
            </a:r>
          </a:p>
        </p:txBody>
      </p:sp>
      <p:sp>
        <p:nvSpPr>
          <p:cNvPr id="16" name="矩形 15"/>
          <p:cNvSpPr/>
          <p:nvPr/>
        </p:nvSpPr>
        <p:spPr>
          <a:xfrm>
            <a:off x="2927350" y="4170363"/>
            <a:ext cx="5892800" cy="77152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r>
              <a:rPr kumimoji="0" lang="en-US" altLang="zh-TW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12/30(</a:t>
            </a:r>
            <a:r>
              <a:rPr kumimoji="0"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五</a:t>
            </a:r>
            <a:r>
              <a:rPr kumimoji="0" lang="en-US" altLang="zh-TW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kumimoji="0"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歲末祈福</a:t>
            </a:r>
          </a:p>
        </p:txBody>
      </p:sp>
      <p:sp>
        <p:nvSpPr>
          <p:cNvPr id="17" name="矩形 16"/>
          <p:cNvSpPr/>
          <p:nvPr/>
        </p:nvSpPr>
        <p:spPr>
          <a:xfrm>
            <a:off x="2933700" y="4981575"/>
            <a:ext cx="5886450" cy="7524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r>
              <a:rPr kumimoji="0" lang="zh-TW" altLang="en-US" b="1">
                <a:solidFill>
                  <a:srgbClr val="CC0000"/>
                </a:solidFill>
                <a:latin typeface="標楷體" pitchFamily="65" charset="-120"/>
                <a:ea typeface="標楷體" pitchFamily="65" charset="-120"/>
              </a:rPr>
              <a:t>元旦放假</a:t>
            </a:r>
            <a:r>
              <a:rPr kumimoji="0" lang="en-US" altLang="zh-TW" b="1">
                <a:solidFill>
                  <a:srgbClr val="CC0000"/>
                </a:solidFill>
                <a:latin typeface="標楷體" pitchFamily="65" charset="-120"/>
                <a:ea typeface="標楷體" pitchFamily="65" charset="-120"/>
              </a:rPr>
              <a:t>:1/1(</a:t>
            </a:r>
            <a:r>
              <a:rPr kumimoji="0" lang="zh-TW" altLang="en-US" b="1">
                <a:solidFill>
                  <a:srgbClr val="CC0000"/>
                </a:solidFill>
                <a:latin typeface="標楷體" pitchFamily="65" charset="-120"/>
                <a:ea typeface="標楷體" pitchFamily="65" charset="-120"/>
              </a:rPr>
              <a:t>一</a:t>
            </a:r>
            <a:r>
              <a:rPr kumimoji="0" lang="en-US" altLang="zh-TW" b="1">
                <a:solidFill>
                  <a:srgbClr val="CC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kumimoji="0" lang="zh-TW" altLang="en-US" b="1">
                <a:solidFill>
                  <a:srgbClr val="CC0000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kumimoji="0" lang="en-US" altLang="zh-TW" b="1">
                <a:solidFill>
                  <a:srgbClr val="CC0000"/>
                </a:solidFill>
                <a:latin typeface="標楷體" pitchFamily="65" charset="-120"/>
                <a:ea typeface="標楷體" pitchFamily="65" charset="-120"/>
              </a:rPr>
              <a:t>1/2(</a:t>
            </a:r>
            <a:r>
              <a:rPr kumimoji="0" lang="zh-TW" altLang="en-US" b="1">
                <a:solidFill>
                  <a:srgbClr val="CC0000"/>
                </a:solidFill>
                <a:latin typeface="標楷體" pitchFamily="65" charset="-120"/>
                <a:ea typeface="標楷體" pitchFamily="65" charset="-120"/>
              </a:rPr>
              <a:t>二</a:t>
            </a:r>
            <a:r>
              <a:rPr kumimoji="0" lang="en-US" altLang="zh-TW" b="1">
                <a:solidFill>
                  <a:srgbClr val="CC0000"/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  <a:p>
            <a:r>
              <a:rPr kumimoji="0" lang="zh-TW" altLang="en-US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期末評量週：</a:t>
            </a:r>
            <a:r>
              <a:rPr kumimoji="0" lang="en-US" altLang="zh-TW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1/17</a:t>
            </a:r>
            <a:r>
              <a:rPr kumimoji="0" lang="zh-TW" altLang="en-US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（二）～</a:t>
            </a:r>
            <a:r>
              <a:rPr kumimoji="0" lang="en-US" altLang="zh-TW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1/20</a:t>
            </a:r>
            <a:r>
              <a:rPr kumimoji="0" lang="zh-TW" altLang="en-US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（五）</a:t>
            </a:r>
          </a:p>
          <a:p>
            <a:r>
              <a:rPr kumimoji="0" lang="zh-TW" altLang="en-US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學期結束：</a:t>
            </a:r>
            <a:r>
              <a:rPr kumimoji="0" lang="en-US" altLang="zh-TW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1/20</a:t>
            </a:r>
            <a:r>
              <a:rPr kumimoji="0" lang="zh-TW" altLang="en-US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（五）；寒假開始：</a:t>
            </a:r>
            <a:r>
              <a:rPr kumimoji="0" lang="en-US" altLang="zh-TW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1/21</a:t>
            </a:r>
            <a:r>
              <a:rPr kumimoji="0" lang="zh-TW" altLang="en-US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（六）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圖片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/>
          </a:blip>
          <a:srcRect l="42613" r="22247" b="37500"/>
          <a:stretch/>
        </p:blipFill>
        <p:spPr bwMode="auto">
          <a:xfrm>
            <a:off x="251520" y="2736304"/>
            <a:ext cx="1052736" cy="1052736"/>
          </a:xfrm>
          <a:prstGeom prst="ellipse">
            <a:avLst/>
          </a:prstGeom>
          <a:ln>
            <a:noFill/>
          </a:ln>
          <a:effectLst/>
          <a:extLst/>
        </p:spPr>
      </p:pic>
      <p:sp>
        <p:nvSpPr>
          <p:cNvPr id="7" name="圓角矩形圖說文字 6"/>
          <p:cNvSpPr/>
          <p:nvPr/>
        </p:nvSpPr>
        <p:spPr>
          <a:xfrm>
            <a:off x="1619250" y="2955925"/>
            <a:ext cx="6481763" cy="612775"/>
          </a:xfrm>
          <a:prstGeom prst="wedgeRoundRectCallout">
            <a:avLst>
              <a:gd name="adj1" fmla="val -55264"/>
              <a:gd name="adj2" fmla="val -40112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2800" b="1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167063" y="2997200"/>
            <a:ext cx="3384550" cy="57626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費用說明</a:t>
            </a:r>
            <a:endParaRPr lang="zh-TW" altLang="en-US" b="1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796" name="Group 148"/>
          <p:cNvGraphicFramePr>
            <a:graphicFrameLocks noGrp="1"/>
          </p:cNvGraphicFramePr>
          <p:nvPr/>
        </p:nvGraphicFramePr>
        <p:xfrm>
          <a:off x="179388" y="115888"/>
          <a:ext cx="8785225" cy="6665912"/>
        </p:xfrm>
        <a:graphic>
          <a:graphicData uri="http://schemas.openxmlformats.org/drawingml/2006/table">
            <a:tbl>
              <a:tblPr/>
              <a:tblGrid>
                <a:gridCol w="1152525"/>
                <a:gridCol w="936625"/>
                <a:gridCol w="719137"/>
                <a:gridCol w="2305050"/>
                <a:gridCol w="2016125"/>
                <a:gridCol w="792163"/>
                <a:gridCol w="863600"/>
              </a:tblGrid>
              <a:tr h="320675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收入</a:t>
                      </a: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5480" marR="354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支出</a:t>
                      </a: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5480" marR="354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18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 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5480" marR="354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項目</a:t>
                      </a: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5480" marR="354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每生單價</a:t>
                      </a: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5480" marR="354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總金額</a:t>
                      </a: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5480" marR="354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細項</a:t>
                      </a: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5480" marR="354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每生單價</a:t>
                      </a: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5480" marR="354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總金額</a:t>
                      </a: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5480" marR="354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19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上學期餘額</a:t>
                      </a: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5480" marR="354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 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5480" marR="354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$693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5480" marR="354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九宮格</a:t>
                      </a: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(12</a:t>
                      </a: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格</a:t>
                      </a: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)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5480" marR="354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 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5480" marR="354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$35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5480" marR="354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20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期初繳費</a:t>
                      </a: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5480" marR="354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$500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5480" marR="354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$13500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5480" marR="354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九宮格</a:t>
                      </a: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(15</a:t>
                      </a: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格</a:t>
                      </a: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)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5480" marR="354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 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5480" marR="354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$35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5480" marR="354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20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 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5480" marR="354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 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5480" marR="354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 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5480" marR="354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紅點、綠點</a:t>
                      </a: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5480" marR="354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 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5480" marR="354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$76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5480" marR="354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20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 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5480" marR="354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 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5480" marR="354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 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5480" marR="354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製版費</a:t>
                      </a: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5480" marR="354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 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5480" marR="354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$378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5480" marR="354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92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 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5480" marR="354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 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5480" marR="354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 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5480" marR="354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美勞材料</a:t>
                      </a: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1(</a:t>
                      </a: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冰棒棍</a:t>
                      </a: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)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5480" marR="354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$15(27</a:t>
                      </a: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人</a:t>
                      </a: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)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5480" marR="354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$420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5480" marR="354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20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 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5480" marR="354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 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5480" marR="354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 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5480" marR="354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美勞材料</a:t>
                      </a: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5480" marR="354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$110(27</a:t>
                      </a: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人</a:t>
                      </a: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)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5480" marR="354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$2970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5480" marR="354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20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 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5480" marR="354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 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5480" marR="354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 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5480" marR="354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美勞材料</a:t>
                      </a: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3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5480" marR="354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 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5480" marR="354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$3375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5480" marR="354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19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 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5480" marR="354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 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5480" marR="354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 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5480" marR="354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直行本</a:t>
                      </a: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5480" marR="354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$8(27</a:t>
                      </a: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人</a:t>
                      </a: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)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5480" marR="354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$216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5480" marR="354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 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5480" marR="354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 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5480" marR="354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 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5480" marR="354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國語甲乙本</a:t>
                      </a: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(</a:t>
                      </a: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含解答本、運費</a:t>
                      </a: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)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5480" marR="354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$30(27</a:t>
                      </a: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人</a:t>
                      </a: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)($100+$60)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5480" marR="354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$970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5480" marR="354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20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 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5480" marR="354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 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5480" marR="354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 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5480" marR="354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數學作業簿</a:t>
                      </a: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5480" marR="354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$35(27</a:t>
                      </a: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人</a:t>
                      </a: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)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5480" marR="354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$945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5480" marR="354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19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 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5480" marR="354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 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5480" marR="354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 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5480" marR="354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家庭聯絡簿</a:t>
                      </a: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5480" marR="354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$30(27</a:t>
                      </a: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人</a:t>
                      </a: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)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5480" marR="354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$810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5480" marR="354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20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 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5480" marR="354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 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5480" marR="354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 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5480" marR="354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自然重點複習</a:t>
                      </a: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5480" marR="354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$42(27</a:t>
                      </a: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人</a:t>
                      </a: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)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5480" marR="354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$1134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5480" marR="354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20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 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5480" marR="354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 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5480" marR="354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 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5480" marR="354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廁所清潔費</a:t>
                      </a: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5480" marR="354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$110(27</a:t>
                      </a: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人</a:t>
                      </a: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)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5480" marR="354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$2970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5480" marR="354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20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 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5480" marR="354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 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5480" marR="354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 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5480" marR="354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英語作業簿</a:t>
                      </a: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5480" marR="354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$10(27</a:t>
                      </a: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人</a:t>
                      </a: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)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5480" marR="354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$270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5480" marR="354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20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 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5480" marR="354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 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5480" marR="354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 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5480" marR="354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法院參觀車資</a:t>
                      </a: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5480" marR="354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 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5480" marR="354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$1000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5480" marR="354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19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 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5480" marR="354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 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5480" marR="354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 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5480" marR="354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影印卡</a:t>
                      </a: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5480" marR="354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 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5480" marR="354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$600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5480" marR="354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20675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總收入</a:t>
                      </a: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5480" marR="354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總支出</a:t>
                      </a: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5480" marR="354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餘額</a:t>
                      </a: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5480" marR="354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20675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$14193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5480" marR="354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$15334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5480" marR="354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$-1741</a:t>
                      </a:r>
                      <a:endParaRPr kumimoji="0" lang="zh-TW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5480" marR="354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2" name="矩形 11"/>
          <p:cNvSpPr/>
          <p:nvPr/>
        </p:nvSpPr>
        <p:spPr>
          <a:xfrm>
            <a:off x="8018463" y="5589588"/>
            <a:ext cx="1125537" cy="5762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3600" b="1" dirty="0">
                <a:solidFill>
                  <a:srgbClr val="FF0000"/>
                </a:solidFill>
              </a:rPr>
              <a:t>負的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圖片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/>
          </a:blip>
          <a:srcRect l="42613" r="22247" b="37500"/>
          <a:stretch/>
        </p:blipFill>
        <p:spPr bwMode="auto">
          <a:xfrm>
            <a:off x="179512" y="792088"/>
            <a:ext cx="1052736" cy="1052736"/>
          </a:xfrm>
          <a:prstGeom prst="ellipse">
            <a:avLst/>
          </a:prstGeom>
          <a:ln>
            <a:noFill/>
          </a:ln>
          <a:effectLst/>
          <a:extLst/>
        </p:spPr>
      </p:pic>
      <p:sp>
        <p:nvSpPr>
          <p:cNvPr id="7" name="圓角矩形圖說文字 6"/>
          <p:cNvSpPr/>
          <p:nvPr/>
        </p:nvSpPr>
        <p:spPr>
          <a:xfrm>
            <a:off x="1547813" y="1012825"/>
            <a:ext cx="6480175" cy="611188"/>
          </a:xfrm>
          <a:prstGeom prst="wedgeRoundRectCallout">
            <a:avLst>
              <a:gd name="adj1" fmla="val -55264"/>
              <a:gd name="adj2" fmla="val -40112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2800" b="1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/>
          </a:blip>
          <a:srcRect l="42613" r="22247" b="37500"/>
          <a:stretch/>
        </p:blipFill>
        <p:spPr bwMode="auto">
          <a:xfrm>
            <a:off x="195859" y="2060848"/>
            <a:ext cx="1052736" cy="1052736"/>
          </a:xfrm>
          <a:prstGeom prst="ellipse">
            <a:avLst/>
          </a:prstGeom>
          <a:ln>
            <a:noFill/>
          </a:ln>
          <a:effectLst/>
          <a:extLst/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095625" y="1052513"/>
            <a:ext cx="3384550" cy="5762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費用說明</a:t>
            </a:r>
            <a:endParaRPr lang="zh-TW" altLang="en-US" b="1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29861" name="Group 165"/>
          <p:cNvGraphicFramePr>
            <a:graphicFrameLocks noGrp="1"/>
          </p:cNvGraphicFramePr>
          <p:nvPr/>
        </p:nvGraphicFramePr>
        <p:xfrm>
          <a:off x="1403350" y="1700213"/>
          <a:ext cx="7632700" cy="4043362"/>
        </p:xfrm>
        <a:graphic>
          <a:graphicData uri="http://schemas.openxmlformats.org/drawingml/2006/table">
            <a:tbl>
              <a:tblPr/>
              <a:tblGrid>
                <a:gridCol w="2016125"/>
                <a:gridCol w="2089150"/>
                <a:gridCol w="1727200"/>
                <a:gridCol w="1800225"/>
              </a:tblGrid>
              <a:tr h="271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款項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金額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款項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金額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104</a:t>
                      </a: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下學期餘額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$</a:t>
                      </a:r>
                      <a:r>
                        <a:rPr kumimoji="0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 </a:t>
                      </a: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-1741</a:t>
                      </a: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A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 </a:t>
                      </a: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(</a:t>
                      </a: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每生</a:t>
                      </a: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$ 65 )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數學</a:t>
                      </a: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8 </a:t>
                      </a: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格本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$8 (</a:t>
                      </a: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每生</a:t>
                      </a: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)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14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書套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$ 380 (</a:t>
                      </a: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每生</a:t>
                      </a: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$ 14 )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數學</a:t>
                      </a: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10 </a:t>
                      </a: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格本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$8 (</a:t>
                      </a: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每生</a:t>
                      </a: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)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國語學思達講義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$ 756 (</a:t>
                      </a: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每生</a:t>
                      </a: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$ 27)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數學作業簿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$41 (</a:t>
                      </a: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每生</a:t>
                      </a: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)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15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數學學思達講義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$ 868 (</a:t>
                      </a: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每生</a:t>
                      </a: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$ 31)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英語作業簿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$10 (</a:t>
                      </a: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每生</a:t>
                      </a: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)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14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藝術深耕馬賽克磚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$50</a:t>
                      </a: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 </a:t>
                      </a: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(</a:t>
                      </a: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每生</a:t>
                      </a: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)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自然重點複習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$49 (</a:t>
                      </a: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每生</a:t>
                      </a: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15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廁所清潔費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$110</a:t>
                      </a: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 </a:t>
                      </a: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(</a:t>
                      </a: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每生</a:t>
                      </a: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)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美勞材料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$100 (</a:t>
                      </a: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每生</a:t>
                      </a: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)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國語直行</a:t>
                      </a: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(</a:t>
                      </a: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格子</a:t>
                      </a: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)</a:t>
                      </a: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本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$8 (</a:t>
                      </a: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每生</a:t>
                      </a: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)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青春啟航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$60 (</a:t>
                      </a: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每生</a:t>
                      </a: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14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國語新北甲乙本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$30 (</a:t>
                      </a: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每生</a:t>
                      </a: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運動會白手套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$20 (</a:t>
                      </a: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每生</a:t>
                      </a: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14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家庭聯絡簿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$30 (</a:t>
                      </a: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每生</a:t>
                      </a: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)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29749" name="Rectangle 56"/>
          <p:cNvSpPr>
            <a:spLocks noChangeArrowheads="1"/>
          </p:cNvSpPr>
          <p:nvPr/>
        </p:nvSpPr>
        <p:spPr bwMode="auto">
          <a:xfrm>
            <a:off x="1187450" y="5876925"/>
            <a:ext cx="626427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zh-TW" altLang="en-US" sz="2400" b="1">
                <a:solidFill>
                  <a:srgbClr val="CC0000"/>
                </a:solidFill>
                <a:latin typeface="標楷體" pitchFamily="65" charset="-120"/>
                <a:ea typeface="標楷體" pitchFamily="65" charset="-120"/>
              </a:rPr>
              <a:t>總支出</a:t>
            </a:r>
            <a:r>
              <a:rPr lang="en-US" altLang="zh-TW" sz="2400" b="1">
                <a:solidFill>
                  <a:srgbClr val="CC0000"/>
                </a:solidFill>
                <a:latin typeface="標楷體" pitchFamily="65" charset="-120"/>
                <a:ea typeface="標楷體" pitchFamily="65" charset="-120"/>
              </a:rPr>
              <a:t>: </a:t>
            </a:r>
            <a:r>
              <a:rPr lang="zh-TW" altLang="en-US" sz="2400" b="1">
                <a:solidFill>
                  <a:srgbClr val="CC0000"/>
                </a:solidFill>
                <a:latin typeface="標楷體" pitchFamily="65" charset="-120"/>
                <a:ea typeface="標楷體" pitchFamily="65" charset="-120"/>
              </a:rPr>
              <a:t>約每生 </a:t>
            </a:r>
            <a:r>
              <a:rPr lang="en-US" altLang="zh-TW" sz="2400" b="1">
                <a:solidFill>
                  <a:srgbClr val="CC0000"/>
                </a:solidFill>
                <a:latin typeface="標楷體" pitchFamily="65" charset="-120"/>
                <a:ea typeface="標楷體" pitchFamily="65" charset="-120"/>
              </a:rPr>
              <a:t>$662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圖片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/>
          </a:blip>
          <a:srcRect l="42613" r="22247" b="37500"/>
          <a:stretch/>
        </p:blipFill>
        <p:spPr bwMode="auto">
          <a:xfrm>
            <a:off x="179512" y="792088"/>
            <a:ext cx="1052736" cy="1052736"/>
          </a:xfrm>
          <a:prstGeom prst="ellipse">
            <a:avLst/>
          </a:prstGeom>
          <a:ln>
            <a:noFill/>
          </a:ln>
          <a:effectLst/>
          <a:extLst/>
        </p:spPr>
      </p:pic>
      <p:sp>
        <p:nvSpPr>
          <p:cNvPr id="7" name="圓角矩形圖說文字 6"/>
          <p:cNvSpPr/>
          <p:nvPr/>
        </p:nvSpPr>
        <p:spPr>
          <a:xfrm>
            <a:off x="1547813" y="1012825"/>
            <a:ext cx="6480175" cy="611188"/>
          </a:xfrm>
          <a:prstGeom prst="wedgeRoundRectCallout">
            <a:avLst>
              <a:gd name="adj1" fmla="val -55264"/>
              <a:gd name="adj2" fmla="val -40112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2800" b="1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/>
          </a:blip>
          <a:srcRect l="42613" r="22247" b="37500"/>
          <a:stretch/>
        </p:blipFill>
        <p:spPr bwMode="auto">
          <a:xfrm>
            <a:off x="195859" y="2060848"/>
            <a:ext cx="1052736" cy="1052736"/>
          </a:xfrm>
          <a:prstGeom prst="ellipse">
            <a:avLst/>
          </a:prstGeom>
          <a:ln>
            <a:noFill/>
          </a:ln>
          <a:effectLst/>
          <a:extLst/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095625" y="1052513"/>
            <a:ext cx="3384550" cy="5762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畢旅說明</a:t>
            </a:r>
            <a:endParaRPr lang="zh-TW" altLang="en-US" b="1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0726" name="Picture 2"/>
          <p:cNvPicPr>
            <a:picLocks noChangeAspect="1" noChangeArrowheads="1"/>
          </p:cNvPicPr>
          <p:nvPr/>
        </p:nvPicPr>
        <p:blipFill>
          <a:blip r:embed="rId4"/>
          <a:srcRect l="12801" t="40234" r="11670" b="19922"/>
          <a:stretch>
            <a:fillRect/>
          </a:stretch>
        </p:blipFill>
        <p:spPr bwMode="auto">
          <a:xfrm>
            <a:off x="1403350" y="2060575"/>
            <a:ext cx="7561263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圖片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/>
          </a:blip>
          <a:srcRect l="42613" r="22247" b="37500"/>
          <a:stretch/>
        </p:blipFill>
        <p:spPr bwMode="auto">
          <a:xfrm>
            <a:off x="179512" y="792088"/>
            <a:ext cx="1052736" cy="1052736"/>
          </a:xfrm>
          <a:prstGeom prst="ellipse">
            <a:avLst/>
          </a:prstGeom>
          <a:ln>
            <a:noFill/>
          </a:ln>
          <a:effectLst/>
          <a:extLst/>
        </p:spPr>
      </p:pic>
      <p:sp>
        <p:nvSpPr>
          <p:cNvPr id="7" name="圓角矩形圖說文字 6"/>
          <p:cNvSpPr/>
          <p:nvPr/>
        </p:nvSpPr>
        <p:spPr>
          <a:xfrm>
            <a:off x="1547813" y="1012825"/>
            <a:ext cx="6480175" cy="611188"/>
          </a:xfrm>
          <a:prstGeom prst="wedgeRoundRectCallout">
            <a:avLst>
              <a:gd name="adj1" fmla="val -55264"/>
              <a:gd name="adj2" fmla="val -40112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2800" b="1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/>
          </a:blip>
          <a:srcRect l="42613" r="22247" b="37500"/>
          <a:stretch/>
        </p:blipFill>
        <p:spPr bwMode="auto">
          <a:xfrm>
            <a:off x="195859" y="2060848"/>
            <a:ext cx="1052736" cy="1052736"/>
          </a:xfrm>
          <a:prstGeom prst="ellipse">
            <a:avLst/>
          </a:prstGeom>
          <a:ln>
            <a:noFill/>
          </a:ln>
          <a:effectLst/>
          <a:extLst/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095625" y="1052513"/>
            <a:ext cx="3384550" cy="5762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畢旅說明</a:t>
            </a:r>
            <a:endParaRPr lang="zh-TW" altLang="en-US" b="1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1750" name="Picture 2"/>
          <p:cNvPicPr>
            <a:picLocks noChangeAspect="1" noChangeArrowheads="1"/>
          </p:cNvPicPr>
          <p:nvPr/>
        </p:nvPicPr>
        <p:blipFill>
          <a:blip r:embed="rId4"/>
          <a:srcRect l="12633" t="32617" r="11670" b="31836"/>
          <a:stretch>
            <a:fillRect/>
          </a:stretch>
        </p:blipFill>
        <p:spPr bwMode="auto">
          <a:xfrm>
            <a:off x="1403350" y="2133600"/>
            <a:ext cx="7489825" cy="319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http://3.bp.blogspot.com/-rMDQSpUG8Gw/UZYb2kueTFI/AAAAAAAACkU/BvFELCjZRRw/s1600/20130506-IMG_7246.jpg"/>
          <p:cNvPicPr>
            <a:picLocks noChangeAspect="1" noChangeArrowheads="1"/>
          </p:cNvPicPr>
          <p:nvPr/>
        </p:nvPicPr>
        <p:blipFill>
          <a:blip r:embed="rId2"/>
          <a:srcRect l="7944" t="7542" r="8131" b="5811"/>
          <a:stretch>
            <a:fillRect/>
          </a:stretch>
        </p:blipFill>
        <p:spPr bwMode="auto">
          <a:xfrm>
            <a:off x="0" y="0"/>
            <a:ext cx="91535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五邊形 3"/>
          <p:cNvSpPr/>
          <p:nvPr/>
        </p:nvSpPr>
        <p:spPr>
          <a:xfrm>
            <a:off x="0" y="981075"/>
            <a:ext cx="7885113" cy="5040313"/>
          </a:xfrm>
          <a:prstGeom prst="homePlate">
            <a:avLst>
              <a:gd name="adj" fmla="val 28366"/>
            </a:avLst>
          </a:prstGeom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pic>
        <p:nvPicPr>
          <p:cNvPr id="14339" name="Picture 4" descr="http://psylab.idv.tw/personnel/cjhong/paintings/Painter/ex-color%20tree.jpg"/>
          <p:cNvPicPr>
            <a:picLocks noChangeAspect="1" noChangeArrowheads="1"/>
          </p:cNvPicPr>
          <p:nvPr/>
        </p:nvPicPr>
        <p:blipFill>
          <a:blip r:embed="rId3"/>
          <a:srcRect l="17050" t="9808" r="26726" b="6123"/>
          <a:stretch>
            <a:fillRect/>
          </a:stretch>
        </p:blipFill>
        <p:spPr bwMode="auto">
          <a:xfrm>
            <a:off x="12700" y="2060575"/>
            <a:ext cx="2744788" cy="333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內容版面配置區 2"/>
          <p:cNvSpPr>
            <a:spLocks noGrp="1"/>
          </p:cNvSpPr>
          <p:nvPr>
            <p:ph idx="1"/>
          </p:nvPr>
        </p:nvSpPr>
        <p:spPr>
          <a:xfrm>
            <a:off x="323850" y="2060575"/>
            <a:ext cx="6048375" cy="3744913"/>
          </a:xfrm>
        </p:spPr>
        <p:txBody>
          <a:bodyPr/>
          <a:lstStyle/>
          <a:p>
            <a:pPr marL="0" indent="0" algn="ctr" eaLnBrk="1" hangingPunct="1">
              <a:lnSpc>
                <a:spcPts val="3200"/>
              </a:lnSpc>
              <a:buFont typeface="Arial" charset="0"/>
              <a:buNone/>
            </a:pPr>
            <a:r>
              <a:rPr lang="zh-TW" altLang="en-US" sz="2400" b="1" smtClean="0">
                <a:solidFill>
                  <a:srgbClr val="333399"/>
                </a:solidFill>
                <a:latin typeface="標楷體" pitchFamily="65" charset="-120"/>
                <a:ea typeface="標楷體" pitchFamily="65" charset="-120"/>
              </a:rPr>
              <a:t>          ★ 班級特色與群組</a:t>
            </a:r>
          </a:p>
          <a:p>
            <a:pPr marL="0" indent="0" eaLnBrk="1" hangingPunct="1">
              <a:lnSpc>
                <a:spcPts val="3200"/>
              </a:lnSpc>
              <a:buFont typeface="Arial" charset="0"/>
              <a:buNone/>
            </a:pPr>
            <a:r>
              <a:rPr lang="zh-TW" altLang="en-US" sz="2400" b="1" smtClean="0">
                <a:solidFill>
                  <a:srgbClr val="333399"/>
                </a:solidFill>
                <a:latin typeface="標楷體" pitchFamily="65" charset="-120"/>
                <a:ea typeface="標楷體" pitchFamily="65" charset="-120"/>
              </a:rPr>
              <a:t>                ★ 班級幹部回顧</a:t>
            </a:r>
          </a:p>
          <a:p>
            <a:pPr marL="0" indent="0" eaLnBrk="1" hangingPunct="1">
              <a:lnSpc>
                <a:spcPts val="3200"/>
              </a:lnSpc>
              <a:buFont typeface="Arial" charset="0"/>
              <a:buNone/>
            </a:pPr>
            <a:r>
              <a:rPr lang="zh-TW" altLang="en-US" sz="2400" b="1" smtClean="0">
                <a:solidFill>
                  <a:srgbClr val="333399"/>
                </a:solidFill>
                <a:latin typeface="標楷體" pitchFamily="65" charset="-120"/>
                <a:ea typeface="標楷體" pitchFamily="65" charset="-120"/>
              </a:rPr>
              <a:t>                ★ 學校暨班級重要行事</a:t>
            </a:r>
          </a:p>
          <a:p>
            <a:pPr marL="0" indent="0" eaLnBrk="1" hangingPunct="1">
              <a:lnSpc>
                <a:spcPts val="3200"/>
              </a:lnSpc>
              <a:buFont typeface="Arial" charset="0"/>
              <a:buNone/>
            </a:pPr>
            <a:r>
              <a:rPr lang="zh-TW" altLang="en-US" sz="2400" b="1" smtClean="0">
                <a:solidFill>
                  <a:srgbClr val="333399"/>
                </a:solidFill>
                <a:latin typeface="標楷體" pitchFamily="65" charset="-120"/>
                <a:ea typeface="標楷體" pitchFamily="65" charset="-120"/>
              </a:rPr>
              <a:t>                ★ 費用說明                         </a:t>
            </a:r>
          </a:p>
          <a:p>
            <a:pPr marL="0" indent="0" eaLnBrk="1" hangingPunct="1">
              <a:lnSpc>
                <a:spcPts val="3200"/>
              </a:lnSpc>
              <a:buFont typeface="Arial" charset="0"/>
              <a:buNone/>
            </a:pPr>
            <a:r>
              <a:rPr lang="zh-TW" altLang="en-US" sz="2400" b="1" smtClean="0">
                <a:solidFill>
                  <a:srgbClr val="333399"/>
                </a:solidFill>
                <a:latin typeface="標楷體" pitchFamily="65" charset="-120"/>
                <a:ea typeface="標楷體" pitchFamily="65" charset="-120"/>
              </a:rPr>
              <a:t>                ★ 畢旅說明</a:t>
            </a:r>
          </a:p>
          <a:p>
            <a:pPr marL="0" indent="0" eaLnBrk="1" hangingPunct="1">
              <a:lnSpc>
                <a:spcPts val="3200"/>
              </a:lnSpc>
              <a:buFont typeface="Arial" charset="0"/>
              <a:buNone/>
            </a:pPr>
            <a:r>
              <a:rPr lang="zh-TW" altLang="en-US" sz="2400" b="1" smtClean="0">
                <a:solidFill>
                  <a:srgbClr val="333399"/>
                </a:solidFill>
                <a:latin typeface="標楷體" pitchFamily="65" charset="-120"/>
                <a:ea typeface="標楷體" pitchFamily="65" charset="-120"/>
              </a:rPr>
              <a:t>                ★ 課程介紹</a:t>
            </a:r>
          </a:p>
          <a:p>
            <a:pPr marL="0" indent="0" eaLnBrk="1" hangingPunct="1">
              <a:lnSpc>
                <a:spcPts val="3200"/>
              </a:lnSpc>
              <a:buFont typeface="Arial" charset="0"/>
              <a:buNone/>
            </a:pPr>
            <a:r>
              <a:rPr lang="zh-TW" altLang="en-US" sz="2400" b="1" smtClean="0">
                <a:solidFill>
                  <a:srgbClr val="333399"/>
                </a:solidFill>
                <a:latin typeface="標楷體" pitchFamily="65" charset="-120"/>
                <a:ea typeface="標楷體" pitchFamily="65" charset="-120"/>
              </a:rPr>
              <a:t>                ★ 學思達議題</a:t>
            </a:r>
          </a:p>
          <a:p>
            <a:pPr marL="0" indent="0" eaLnBrk="1" hangingPunct="1">
              <a:lnSpc>
                <a:spcPts val="3200"/>
              </a:lnSpc>
              <a:buFont typeface="Arial" charset="0"/>
              <a:buNone/>
            </a:pPr>
            <a:r>
              <a:rPr lang="zh-TW" altLang="en-US" sz="2400" b="1" smtClean="0">
                <a:solidFill>
                  <a:srgbClr val="333399"/>
                </a:solidFill>
                <a:latin typeface="標楷體" pitchFamily="65" charset="-120"/>
                <a:ea typeface="標楷體" pitchFamily="65" charset="-120"/>
              </a:rPr>
              <a:t>                ★ 討論與問答</a:t>
            </a:r>
          </a:p>
        </p:txBody>
      </p:sp>
      <p:sp>
        <p:nvSpPr>
          <p:cNvPr id="5" name="五邊形 4"/>
          <p:cNvSpPr/>
          <p:nvPr/>
        </p:nvSpPr>
        <p:spPr>
          <a:xfrm flipH="1">
            <a:off x="6012160" y="3068960"/>
            <a:ext cx="3131840" cy="864096"/>
          </a:xfrm>
          <a:prstGeom prst="homePlat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3200" dirty="0">
                <a:latin typeface="Cooper Black" panose="0208090404030B020404" pitchFamily="18" charset="0"/>
              </a:rPr>
              <a:t>INVITATION</a:t>
            </a:r>
            <a:endParaRPr kumimoji="0" lang="zh-TW" altLang="en-US" sz="3200" dirty="0">
              <a:latin typeface="Cooper Black" panose="0208090404030B0204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79388" y="1125538"/>
            <a:ext cx="6192837" cy="71913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32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105</a:t>
            </a:r>
            <a:r>
              <a:rPr kumimoji="0" lang="zh-TW" altLang="en-US" sz="32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學年  六年</a:t>
            </a:r>
            <a:r>
              <a:rPr kumimoji="0" lang="en-US" altLang="zh-TW" sz="32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r>
              <a:rPr kumimoji="0" lang="zh-TW" altLang="en-US" sz="32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班 班親會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圖片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/>
          </a:blip>
          <a:srcRect l="42613" r="22247" b="37500"/>
          <a:stretch/>
        </p:blipFill>
        <p:spPr bwMode="auto">
          <a:xfrm>
            <a:off x="179512" y="792088"/>
            <a:ext cx="1052736" cy="1052736"/>
          </a:xfrm>
          <a:prstGeom prst="ellipse">
            <a:avLst/>
          </a:prstGeom>
          <a:ln>
            <a:noFill/>
          </a:ln>
          <a:effectLst/>
          <a:extLst/>
        </p:spPr>
      </p:pic>
      <p:sp>
        <p:nvSpPr>
          <p:cNvPr id="7" name="圓角矩形圖說文字 6"/>
          <p:cNvSpPr/>
          <p:nvPr/>
        </p:nvSpPr>
        <p:spPr>
          <a:xfrm>
            <a:off x="1547813" y="1012825"/>
            <a:ext cx="6480175" cy="611188"/>
          </a:xfrm>
          <a:prstGeom prst="wedgeRoundRectCallout">
            <a:avLst>
              <a:gd name="adj1" fmla="val -55264"/>
              <a:gd name="adj2" fmla="val -40112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2800" b="1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/>
          </a:blip>
          <a:srcRect l="42613" r="22247" b="37500"/>
          <a:stretch/>
        </p:blipFill>
        <p:spPr bwMode="auto">
          <a:xfrm>
            <a:off x="195859" y="2060848"/>
            <a:ext cx="1052736" cy="1052736"/>
          </a:xfrm>
          <a:prstGeom prst="ellipse">
            <a:avLst/>
          </a:prstGeom>
          <a:ln>
            <a:noFill/>
          </a:ln>
          <a:effectLst/>
          <a:extLst/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095625" y="1052513"/>
            <a:ext cx="3384550" cy="5762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畢旅說明</a:t>
            </a:r>
            <a:endParaRPr lang="zh-TW" altLang="en-US" b="1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2774" name="Picture 2"/>
          <p:cNvPicPr>
            <a:picLocks noChangeAspect="1" noChangeArrowheads="1"/>
          </p:cNvPicPr>
          <p:nvPr/>
        </p:nvPicPr>
        <p:blipFill>
          <a:blip r:embed="rId4"/>
          <a:srcRect l="12801" t="33789" r="11377" b="33105"/>
          <a:stretch>
            <a:fillRect/>
          </a:stretch>
        </p:blipFill>
        <p:spPr bwMode="auto">
          <a:xfrm>
            <a:off x="1547813" y="2133600"/>
            <a:ext cx="7396162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圖片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/>
          </a:blip>
          <a:srcRect l="42613" r="22247" b="37500"/>
          <a:stretch/>
        </p:blipFill>
        <p:spPr bwMode="auto">
          <a:xfrm>
            <a:off x="179512" y="792088"/>
            <a:ext cx="1052736" cy="1052736"/>
          </a:xfrm>
          <a:prstGeom prst="ellipse">
            <a:avLst/>
          </a:prstGeom>
          <a:ln>
            <a:noFill/>
          </a:ln>
          <a:effectLst/>
          <a:extLst/>
        </p:spPr>
      </p:pic>
      <p:sp>
        <p:nvSpPr>
          <p:cNvPr id="7" name="圓角矩形圖說文字 6"/>
          <p:cNvSpPr/>
          <p:nvPr/>
        </p:nvSpPr>
        <p:spPr>
          <a:xfrm>
            <a:off x="1547813" y="1012825"/>
            <a:ext cx="6480175" cy="611188"/>
          </a:xfrm>
          <a:prstGeom prst="wedgeRoundRectCallout">
            <a:avLst>
              <a:gd name="adj1" fmla="val -55264"/>
              <a:gd name="adj2" fmla="val -40112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2800" b="1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/>
          </a:blip>
          <a:srcRect l="42613" r="22247" b="37500"/>
          <a:stretch/>
        </p:blipFill>
        <p:spPr bwMode="auto">
          <a:xfrm>
            <a:off x="195859" y="2060848"/>
            <a:ext cx="1052736" cy="1052736"/>
          </a:xfrm>
          <a:prstGeom prst="ellipse">
            <a:avLst/>
          </a:prstGeom>
          <a:ln>
            <a:noFill/>
          </a:ln>
          <a:effectLst/>
          <a:extLst/>
        </p:spPr>
      </p:pic>
      <p:sp>
        <p:nvSpPr>
          <p:cNvPr id="2" name="標題 1"/>
          <p:cNvSpPr>
            <a:spLocks noGrp="1"/>
          </p:cNvSpPr>
          <p:nvPr>
            <p:ph type="ctrTitle" idx="4294967295"/>
          </p:nvPr>
        </p:nvSpPr>
        <p:spPr>
          <a:xfrm>
            <a:off x="3095625" y="1052513"/>
            <a:ext cx="3384550" cy="5762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畢旅說明</a:t>
            </a:r>
            <a:endParaRPr lang="zh-TW" altLang="en-US" b="1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6327" name="Picture 2"/>
          <p:cNvPicPr>
            <a:picLocks noChangeAspect="1" noChangeArrowheads="1"/>
          </p:cNvPicPr>
          <p:nvPr/>
        </p:nvPicPr>
        <p:blipFill>
          <a:blip r:embed="rId4"/>
          <a:srcRect l="12801" t="22527" r="11816" b="49406"/>
          <a:stretch>
            <a:fillRect/>
          </a:stretch>
        </p:blipFill>
        <p:spPr bwMode="auto">
          <a:xfrm>
            <a:off x="1476375" y="2492375"/>
            <a:ext cx="7488238" cy="266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圖片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/>
          </a:blip>
          <a:srcRect l="42613" r="22247" b="37500"/>
          <a:stretch/>
        </p:blipFill>
        <p:spPr bwMode="auto">
          <a:xfrm>
            <a:off x="179512" y="792088"/>
            <a:ext cx="1052736" cy="1052736"/>
          </a:xfrm>
          <a:prstGeom prst="ellipse">
            <a:avLst/>
          </a:prstGeom>
          <a:ln>
            <a:noFill/>
          </a:ln>
          <a:effectLst/>
          <a:extLst/>
        </p:spPr>
      </p:pic>
      <p:sp>
        <p:nvSpPr>
          <p:cNvPr id="7" name="圓角矩形圖說文字 6"/>
          <p:cNvSpPr/>
          <p:nvPr/>
        </p:nvSpPr>
        <p:spPr>
          <a:xfrm>
            <a:off x="1547813" y="1012825"/>
            <a:ext cx="6480175" cy="611188"/>
          </a:xfrm>
          <a:prstGeom prst="wedgeRoundRectCallout">
            <a:avLst>
              <a:gd name="adj1" fmla="val -55264"/>
              <a:gd name="adj2" fmla="val -40112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2800" b="1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/>
          </a:blip>
          <a:srcRect l="42613" r="22247" b="37500"/>
          <a:stretch/>
        </p:blipFill>
        <p:spPr bwMode="auto">
          <a:xfrm>
            <a:off x="195859" y="2060848"/>
            <a:ext cx="1052736" cy="1052736"/>
          </a:xfrm>
          <a:prstGeom prst="ellipse">
            <a:avLst/>
          </a:prstGeom>
          <a:ln>
            <a:noFill/>
          </a:ln>
          <a:effectLst/>
          <a:extLst/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095625" y="1052513"/>
            <a:ext cx="3384550" cy="5762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畢旅說明</a:t>
            </a:r>
            <a:endParaRPr lang="zh-TW" altLang="en-US" b="1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3798" name="Picture 2"/>
          <p:cNvPicPr>
            <a:picLocks noChangeAspect="1" noChangeArrowheads="1"/>
          </p:cNvPicPr>
          <p:nvPr/>
        </p:nvPicPr>
        <p:blipFill>
          <a:blip r:embed="rId4"/>
          <a:srcRect l="12801" t="51828" r="11816" b="9634"/>
          <a:stretch>
            <a:fillRect/>
          </a:stretch>
        </p:blipFill>
        <p:spPr bwMode="auto">
          <a:xfrm>
            <a:off x="1476375" y="1916113"/>
            <a:ext cx="7416800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0" name="Picture 2"/>
          <p:cNvPicPr>
            <a:picLocks noChangeAspect="1" noChangeArrowheads="1"/>
          </p:cNvPicPr>
          <p:nvPr/>
        </p:nvPicPr>
        <p:blipFill>
          <a:blip r:embed="rId5"/>
          <a:srcRect l="13037" t="28172" r="12563" b="57188"/>
          <a:stretch>
            <a:fillRect/>
          </a:stretch>
        </p:blipFill>
        <p:spPr bwMode="auto">
          <a:xfrm>
            <a:off x="1476375" y="4437063"/>
            <a:ext cx="74168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圖片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/>
          </a:blip>
          <a:srcRect l="42613" r="22247" b="37500"/>
          <a:stretch/>
        </p:blipFill>
        <p:spPr bwMode="auto">
          <a:xfrm>
            <a:off x="179512" y="792088"/>
            <a:ext cx="1052736" cy="1052736"/>
          </a:xfrm>
          <a:prstGeom prst="ellipse">
            <a:avLst/>
          </a:prstGeom>
          <a:ln>
            <a:noFill/>
          </a:ln>
          <a:effectLst/>
          <a:extLst/>
        </p:spPr>
      </p:pic>
      <p:sp>
        <p:nvSpPr>
          <p:cNvPr id="7" name="圓角矩形圖說文字 6"/>
          <p:cNvSpPr/>
          <p:nvPr/>
        </p:nvSpPr>
        <p:spPr>
          <a:xfrm>
            <a:off x="1547813" y="1012825"/>
            <a:ext cx="6480175" cy="611188"/>
          </a:xfrm>
          <a:prstGeom prst="wedgeRoundRectCallout">
            <a:avLst>
              <a:gd name="adj1" fmla="val -55264"/>
              <a:gd name="adj2" fmla="val -40112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2800" b="1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/>
          </a:blip>
          <a:srcRect l="42613" r="22247" b="37500"/>
          <a:stretch/>
        </p:blipFill>
        <p:spPr bwMode="auto">
          <a:xfrm>
            <a:off x="195859" y="2060848"/>
            <a:ext cx="1052736" cy="1052736"/>
          </a:xfrm>
          <a:prstGeom prst="ellipse">
            <a:avLst/>
          </a:prstGeom>
          <a:ln>
            <a:noFill/>
          </a:ln>
          <a:effectLst/>
          <a:extLst/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095625" y="1052513"/>
            <a:ext cx="3384550" cy="5762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畢旅說明</a:t>
            </a:r>
            <a:endParaRPr lang="zh-TW" altLang="en-US" b="1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4822" name="Picture 2"/>
          <p:cNvPicPr>
            <a:picLocks noChangeAspect="1" noChangeArrowheads="1"/>
          </p:cNvPicPr>
          <p:nvPr/>
        </p:nvPicPr>
        <p:blipFill>
          <a:blip r:embed="rId4"/>
          <a:srcRect l="13037" t="43849" r="11084" b="16406"/>
          <a:stretch>
            <a:fillRect/>
          </a:stretch>
        </p:blipFill>
        <p:spPr bwMode="auto">
          <a:xfrm>
            <a:off x="1476375" y="2349500"/>
            <a:ext cx="7416800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圖片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/>
          </a:blip>
          <a:srcRect l="42613" r="22247" b="37500"/>
          <a:stretch/>
        </p:blipFill>
        <p:spPr bwMode="auto">
          <a:xfrm>
            <a:off x="179512" y="792088"/>
            <a:ext cx="1052736" cy="1052736"/>
          </a:xfrm>
          <a:prstGeom prst="ellipse">
            <a:avLst/>
          </a:prstGeom>
          <a:ln>
            <a:noFill/>
          </a:ln>
          <a:effectLst/>
          <a:extLst/>
        </p:spPr>
      </p:pic>
      <p:sp>
        <p:nvSpPr>
          <p:cNvPr id="7" name="圓角矩形圖說文字 6"/>
          <p:cNvSpPr/>
          <p:nvPr/>
        </p:nvSpPr>
        <p:spPr>
          <a:xfrm>
            <a:off x="1547813" y="1012825"/>
            <a:ext cx="6480175" cy="611188"/>
          </a:xfrm>
          <a:prstGeom prst="wedgeRoundRectCallout">
            <a:avLst>
              <a:gd name="adj1" fmla="val -55264"/>
              <a:gd name="adj2" fmla="val -40112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2800" b="1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/>
          </a:blip>
          <a:srcRect l="42613" r="22247" b="37500"/>
          <a:stretch/>
        </p:blipFill>
        <p:spPr bwMode="auto">
          <a:xfrm>
            <a:off x="195859" y="2060848"/>
            <a:ext cx="1052736" cy="1052736"/>
          </a:xfrm>
          <a:prstGeom prst="ellipse">
            <a:avLst/>
          </a:prstGeom>
          <a:ln>
            <a:noFill/>
          </a:ln>
          <a:effectLst/>
          <a:extLst/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627313" y="1052513"/>
            <a:ext cx="4608512" cy="5762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班級特色課程介紹</a:t>
            </a:r>
            <a:endParaRPr lang="zh-TW" altLang="en-US" b="1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9" name="表格 8"/>
          <p:cNvGraphicFramePr>
            <a:graphicFrameLocks noGrp="1"/>
          </p:cNvGraphicFramePr>
          <p:nvPr/>
        </p:nvGraphicFramePr>
        <p:xfrm>
          <a:off x="1557338" y="2185988"/>
          <a:ext cx="7118350" cy="341153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79761"/>
                <a:gridCol w="1779761"/>
                <a:gridCol w="1779761"/>
                <a:gridCol w="1779761"/>
              </a:tblGrid>
              <a:tr h="52243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國語</a:t>
                      </a:r>
                      <a:endParaRPr lang="zh-TW" altLang="en-US" sz="3600" b="1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數學</a:t>
                      </a:r>
                      <a:endParaRPr lang="zh-TW" altLang="en-US" sz="3600" b="1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健體</a:t>
                      </a:r>
                      <a:endParaRPr lang="zh-TW" altLang="en-US" sz="3600" b="1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綜合</a:t>
                      </a:r>
                      <a:endParaRPr lang="zh-TW" altLang="en-US" sz="3600" b="1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solidFill>
                      <a:srgbClr val="CCFF99"/>
                    </a:solidFill>
                  </a:tcPr>
                </a:tc>
              </a:tr>
              <a:tr h="277202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華康行楷體W5" pitchFamily="65" charset="-120"/>
                          <a:ea typeface="華康行楷體W5" pitchFamily="65" charset="-120"/>
                        </a:rPr>
                        <a:t>翻轉國語</a:t>
                      </a:r>
                      <a:endParaRPr lang="zh-TW" altLang="en-US" sz="2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華康行楷體W5" pitchFamily="65" charset="-120"/>
                        <a:ea typeface="華康行楷體W5" pitchFamily="65" charset="-12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solidFill>
                            <a:srgbClr val="C00000"/>
                          </a:solidFill>
                          <a:latin typeface="華康行楷體W5" pitchFamily="65" charset="-120"/>
                          <a:ea typeface="華康行楷體W5" pitchFamily="65" charset="-120"/>
                        </a:rPr>
                        <a:t>翻轉數學</a:t>
                      </a:r>
                      <a:endParaRPr lang="zh-TW" altLang="en-US" sz="2400" b="1" dirty="0">
                        <a:solidFill>
                          <a:srgbClr val="C00000"/>
                        </a:solidFill>
                        <a:latin typeface="華康行楷體W5" pitchFamily="65" charset="-120"/>
                        <a:ea typeface="華康行楷體W5" pitchFamily="65" charset="-12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b="1" dirty="0" smtClean="0">
                          <a:solidFill>
                            <a:srgbClr val="008080"/>
                          </a:solidFill>
                          <a:latin typeface="華康行楷體W5" pitchFamily="65" charset="-120"/>
                          <a:ea typeface="華康行楷體W5" pitchFamily="65" charset="-120"/>
                        </a:rPr>
                        <a:t>拼一份品德品一份幸福</a:t>
                      </a:r>
                      <a:endParaRPr lang="zh-TW" altLang="en-US" sz="2400" b="1" dirty="0">
                        <a:solidFill>
                          <a:srgbClr val="008080"/>
                        </a:solidFill>
                        <a:latin typeface="華康行楷體W5" pitchFamily="65" charset="-120"/>
                        <a:ea typeface="華康行楷體W5" pitchFamily="65" charset="-12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35863" name="Picture 2" descr="http://static.dnnsharp.com/icons/hand35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80288" y="3716338"/>
            <a:ext cx="863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64" name="Picture 4" descr="http://static.dnnsharp.com/icons/hand35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979613" y="3400425"/>
            <a:ext cx="900112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65" name="Picture 4" descr="http://static.dnnsharp.com/icons/hand35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87788" y="3400425"/>
            <a:ext cx="900112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3686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36867" name="Picture 6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/>
          <a:srcRect l="12935" t="22417" r="62646" b="16389"/>
          <a:stretch>
            <a:fillRect/>
          </a:stretch>
        </p:blipFill>
        <p:spPr bwMode="auto">
          <a:xfrm>
            <a:off x="0" y="0"/>
            <a:ext cx="45005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7"/>
          <p:cNvPicPr>
            <a:picLocks noChangeAspect="1" noChangeArrowheads="1"/>
          </p:cNvPicPr>
          <p:nvPr/>
        </p:nvPicPr>
        <p:blipFill>
          <a:blip r:embed="rId3"/>
          <a:srcRect l="38130" t="22417" r="37451" b="16389"/>
          <a:stretch>
            <a:fillRect/>
          </a:stretch>
        </p:blipFill>
        <p:spPr bwMode="auto">
          <a:xfrm>
            <a:off x="4643438" y="0"/>
            <a:ext cx="45005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2" descr="「箭頭」的圖片搜尋結果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27988" y="5961063"/>
            <a:ext cx="1116012" cy="89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圖片 11" descr="https://pixabay.com/static/uploads/photo/2014/04/02/10/14/jigsaw-puzzle-303195_640.png">
            <a:hlinkClick r:id="rId2" action="ppaction://hlinksldjump"/>
          </p:cNvPr>
          <p:cNvPicPr/>
          <p:nvPr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2568177" y="4088483"/>
            <a:ext cx="4010381" cy="2428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圖片 12" descr="https://pixabay.com/static/uploads/photo/2014/04/02/10/14/jigsaw-puzzle-303195_640.png">
            <a:hlinkClick r:id="rId4" action="ppaction://hlinksldjump"/>
          </p:cNvPr>
          <p:cNvPicPr/>
          <p:nvPr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2640550" y="151440"/>
            <a:ext cx="3867755" cy="26186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圖片 13" descr="https://pixabay.com/static/uploads/photo/2014/04/02/10/14/jigsaw-puzzle-303195_640.png">
            <a:hlinkClick r:id="rId5" action="ppaction://hlinksldjump"/>
          </p:cNvPr>
          <p:cNvPicPr/>
          <p:nvPr/>
        </p:nvPicPr>
        <p:blipFill>
          <a:blip r:embed="rId6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 rot="16200000">
            <a:off x="360641" y="2183163"/>
            <a:ext cx="3174763" cy="27831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圖片 14" descr="https://pixabay.com/static/uploads/photo/2014/04/02/10/14/jigsaw-puzzle-303195_640.png">
            <a:hlinkClick r:id="rId7" action="ppaction://hlinksldjump"/>
          </p:cNvPr>
          <p:cNvPicPr/>
          <p:nvPr/>
        </p:nvPicPr>
        <p:blipFill>
          <a:blip r:embed="rId8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 rot="5400000">
            <a:off x="5572716" y="2293668"/>
            <a:ext cx="3034149" cy="2775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93" name="圖片 15" descr="https://pixabay.com/static/uploads/photo/2014/04/02/10/14/jigsaw-puzzle-303195_640.png">
            <a:hlinkClick r:id="rId9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27313" y="2133600"/>
            <a:ext cx="3887787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4" name="矩形 16"/>
          <p:cNvSpPr>
            <a:spLocks noChangeArrowheads="1"/>
          </p:cNvSpPr>
          <p:nvPr/>
        </p:nvSpPr>
        <p:spPr bwMode="auto">
          <a:xfrm>
            <a:off x="3348038" y="692150"/>
            <a:ext cx="2376487" cy="1296988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ts val="3500"/>
              </a:lnSpc>
            </a:pPr>
            <a:r>
              <a:rPr kumimoji="0" lang="zh-TW" altLang="en-US" sz="2800" b="1">
                <a:solidFill>
                  <a:srgbClr val="C00000"/>
                </a:solidFill>
                <a:latin typeface="Calibri" pitchFamily="34" charset="0"/>
                <a:ea typeface="標楷體" pitchFamily="65" charset="-120"/>
                <a:cs typeface="Times New Roman" pitchFamily="18" charset="0"/>
              </a:rPr>
              <a:t>幸福告白</a:t>
            </a:r>
            <a:endParaRPr kumimoji="0" lang="zh-TW" altLang="en-US" sz="2800">
              <a:latin typeface="Calibri" pitchFamily="34" charset="0"/>
              <a:ea typeface="標楷體" pitchFamily="65" charset="-120"/>
              <a:cs typeface="Times New Roman" pitchFamily="18" charset="0"/>
            </a:endParaRPr>
          </a:p>
          <a:p>
            <a:pPr algn="ctr">
              <a:lnSpc>
                <a:spcPts val="3500"/>
              </a:lnSpc>
            </a:pPr>
            <a:r>
              <a:rPr kumimoji="0" lang="zh-TW" altLang="en-US" sz="2800" b="1">
                <a:solidFill>
                  <a:srgbClr val="C00000"/>
                </a:solidFill>
                <a:latin typeface="Calibri" pitchFamily="34" charset="0"/>
                <a:ea typeface="標楷體" pitchFamily="65" charset="-120"/>
                <a:cs typeface="Times New Roman" pitchFamily="18" charset="0"/>
              </a:rPr>
              <a:t>品父愛</a:t>
            </a:r>
            <a:endParaRPr kumimoji="0" lang="zh-TW" altLang="en-US" sz="2800">
              <a:latin typeface="Calibri" pitchFamily="34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37895" name="矩形 17"/>
          <p:cNvSpPr>
            <a:spLocks noChangeArrowheads="1"/>
          </p:cNvSpPr>
          <p:nvPr/>
        </p:nvSpPr>
        <p:spPr bwMode="auto">
          <a:xfrm>
            <a:off x="1116013" y="2924175"/>
            <a:ext cx="1727200" cy="1296988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ts val="3500"/>
              </a:lnSpc>
            </a:pPr>
            <a:r>
              <a:rPr kumimoji="0" lang="zh-TW" altLang="en-US" sz="2800" b="1">
                <a:solidFill>
                  <a:srgbClr val="0070C0"/>
                </a:solidFill>
                <a:latin typeface="Calibri" pitchFamily="34" charset="0"/>
                <a:ea typeface="標楷體" pitchFamily="65" charset="-120"/>
                <a:cs typeface="Times New Roman" pitchFamily="18" charset="0"/>
              </a:rPr>
              <a:t>幸福郵件</a:t>
            </a:r>
            <a:endParaRPr kumimoji="0" lang="zh-TW" altLang="en-US" sz="2800">
              <a:latin typeface="Calibri" pitchFamily="34" charset="0"/>
              <a:ea typeface="標楷體" pitchFamily="65" charset="-120"/>
              <a:cs typeface="Times New Roman" pitchFamily="18" charset="0"/>
            </a:endParaRPr>
          </a:p>
          <a:p>
            <a:pPr algn="ctr">
              <a:lnSpc>
                <a:spcPts val="3500"/>
              </a:lnSpc>
            </a:pPr>
            <a:r>
              <a:rPr kumimoji="0" lang="zh-TW" altLang="en-US" sz="2800" b="1">
                <a:solidFill>
                  <a:srgbClr val="0070C0"/>
                </a:solidFill>
                <a:latin typeface="Calibri" pitchFamily="34" charset="0"/>
                <a:ea typeface="標楷體" pitchFamily="65" charset="-120"/>
                <a:cs typeface="Times New Roman" pitchFamily="18" charset="0"/>
              </a:rPr>
              <a:t>品母慈</a:t>
            </a:r>
            <a:endParaRPr kumimoji="0" lang="zh-TW" altLang="en-US" sz="2800">
              <a:latin typeface="Calibri" pitchFamily="34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37896" name="矩形 18"/>
          <p:cNvSpPr>
            <a:spLocks noChangeArrowheads="1"/>
          </p:cNvSpPr>
          <p:nvPr/>
        </p:nvSpPr>
        <p:spPr bwMode="auto">
          <a:xfrm>
            <a:off x="6299200" y="2924175"/>
            <a:ext cx="1657350" cy="136842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ts val="3500"/>
              </a:lnSpc>
            </a:pPr>
            <a:r>
              <a:rPr kumimoji="0" lang="zh-TW" altLang="en-US" sz="2800" b="1">
                <a:solidFill>
                  <a:srgbClr val="E36C0A"/>
                </a:solidFill>
                <a:latin typeface="Calibri" pitchFamily="34" charset="0"/>
                <a:ea typeface="標楷體" pitchFamily="65" charset="-120"/>
                <a:cs typeface="Times New Roman" pitchFamily="18" charset="0"/>
              </a:rPr>
              <a:t>幸福新生</a:t>
            </a:r>
            <a:endParaRPr kumimoji="0" lang="zh-TW" altLang="en-US" sz="2800">
              <a:latin typeface="Calibri" pitchFamily="34" charset="0"/>
              <a:ea typeface="標楷體" pitchFamily="65" charset="-120"/>
              <a:cs typeface="Times New Roman" pitchFamily="18" charset="0"/>
            </a:endParaRPr>
          </a:p>
          <a:p>
            <a:pPr algn="ctr">
              <a:lnSpc>
                <a:spcPts val="3500"/>
              </a:lnSpc>
            </a:pPr>
            <a:r>
              <a:rPr kumimoji="0" lang="zh-TW" altLang="en-US" sz="2800" b="1">
                <a:solidFill>
                  <a:srgbClr val="E36C0A"/>
                </a:solidFill>
                <a:latin typeface="Calibri" pitchFamily="34" charset="0"/>
                <a:ea typeface="標楷體" pitchFamily="65" charset="-120"/>
                <a:cs typeface="Times New Roman" pitchFamily="18" charset="0"/>
              </a:rPr>
              <a:t>品心安</a:t>
            </a:r>
            <a:endParaRPr kumimoji="0" lang="zh-TW" altLang="en-US" sz="2800">
              <a:latin typeface="Calibri" pitchFamily="34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37897" name="矩形 19"/>
          <p:cNvSpPr>
            <a:spLocks noChangeArrowheads="1"/>
          </p:cNvSpPr>
          <p:nvPr/>
        </p:nvSpPr>
        <p:spPr bwMode="auto">
          <a:xfrm>
            <a:off x="3348038" y="4652963"/>
            <a:ext cx="2376487" cy="122396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ts val="3500"/>
              </a:lnSpc>
            </a:pPr>
            <a:r>
              <a:rPr kumimoji="0" lang="zh-TW" altLang="en-US" sz="2800" b="1">
                <a:solidFill>
                  <a:srgbClr val="007635"/>
                </a:solidFill>
                <a:latin typeface="Calibri" pitchFamily="34" charset="0"/>
                <a:ea typeface="標楷體" pitchFamily="65" charset="-120"/>
                <a:cs typeface="Times New Roman" pitchFamily="18" charset="0"/>
              </a:rPr>
              <a:t>幸福社區</a:t>
            </a:r>
            <a:endParaRPr kumimoji="0" lang="zh-TW" altLang="en-US" sz="2800">
              <a:latin typeface="Calibri" pitchFamily="34" charset="0"/>
              <a:ea typeface="標楷體" pitchFamily="65" charset="-120"/>
              <a:cs typeface="Times New Roman" pitchFamily="18" charset="0"/>
            </a:endParaRPr>
          </a:p>
          <a:p>
            <a:pPr algn="ctr">
              <a:lnSpc>
                <a:spcPts val="3500"/>
              </a:lnSpc>
            </a:pPr>
            <a:r>
              <a:rPr kumimoji="0" lang="zh-TW" altLang="en-US" sz="2800" b="1">
                <a:solidFill>
                  <a:srgbClr val="007635"/>
                </a:solidFill>
                <a:latin typeface="Calibri" pitchFamily="34" charset="0"/>
                <a:ea typeface="標楷體" pitchFamily="65" charset="-120"/>
                <a:cs typeface="Times New Roman" pitchFamily="18" charset="0"/>
              </a:rPr>
              <a:t>品實踐</a:t>
            </a:r>
            <a:endParaRPr kumimoji="0" lang="zh-TW" altLang="en-US" sz="2800">
              <a:latin typeface="Calibri" pitchFamily="34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37898" name="矩形 20"/>
          <p:cNvSpPr>
            <a:spLocks noChangeArrowheads="1"/>
          </p:cNvSpPr>
          <p:nvPr/>
        </p:nvSpPr>
        <p:spPr bwMode="auto">
          <a:xfrm>
            <a:off x="3348038" y="2781300"/>
            <a:ext cx="2376487" cy="12954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ts val="4000"/>
              </a:lnSpc>
            </a:pPr>
            <a:r>
              <a:rPr kumimoji="0" lang="zh-TW" altLang="en-US" sz="2800" b="1">
                <a:latin typeface="Calibri" pitchFamily="34" charset="0"/>
                <a:ea typeface="標楷體" pitchFamily="65" charset="-120"/>
                <a:cs typeface="Times New Roman" pitchFamily="18" charset="0"/>
              </a:rPr>
              <a:t>品一份幸福</a:t>
            </a:r>
          </a:p>
          <a:p>
            <a:pPr algn="ctr">
              <a:lnSpc>
                <a:spcPts val="4000"/>
              </a:lnSpc>
            </a:pPr>
            <a:r>
              <a:rPr kumimoji="0" lang="zh-TW" altLang="en-US" sz="2800" b="1">
                <a:latin typeface="Calibri" pitchFamily="34" charset="0"/>
                <a:ea typeface="標楷體" pitchFamily="65" charset="-120"/>
                <a:cs typeface="Times New Roman" pitchFamily="18" charset="0"/>
              </a:rPr>
              <a:t>拚一份品德</a:t>
            </a:r>
            <a:endParaRPr kumimoji="0" lang="zh-TW" altLang="en-US" sz="2800">
              <a:latin typeface="Calibri" pitchFamily="34" charset="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37899" name="Picture 2" descr="「箭頭」的圖片搜尋結果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596188" y="5541963"/>
            <a:ext cx="1225550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2843213" y="260350"/>
            <a:ext cx="6121400" cy="2808288"/>
          </a:xfrm>
          <a:prstGeom prst="rect">
            <a:avLst/>
          </a:prstGeom>
          <a:solidFill>
            <a:srgbClr val="DDF4FF"/>
          </a:solidFill>
          <a:ln w="9525" algn="ctr">
            <a:noFill/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kumimoji="0" lang="zh-TW" altLang="en-US" sz="2400" b="1">
                <a:solidFill>
                  <a:srgbClr val="002060"/>
                </a:solidFill>
                <a:latin typeface="Calibri" pitchFamily="34" charset="0"/>
                <a:ea typeface="標楷體" pitchFamily="65" charset="-120"/>
                <a:cs typeface="Times New Roman" pitchFamily="18" charset="0"/>
              </a:rPr>
              <a:t>幸福郵件</a:t>
            </a:r>
            <a:r>
              <a:rPr kumimoji="0" lang="en-US" altLang="zh-TW" sz="2400" b="1">
                <a:solidFill>
                  <a:srgbClr val="002060"/>
                </a:solidFill>
                <a:latin typeface="Calibri" pitchFamily="34" charset="0"/>
                <a:ea typeface="標楷體" pitchFamily="65" charset="-120"/>
                <a:cs typeface="Times New Roman" pitchFamily="18" charset="0"/>
              </a:rPr>
              <a:t>—</a:t>
            </a:r>
            <a:r>
              <a:rPr kumimoji="0" lang="zh-TW" altLang="en-US" sz="2400" b="1">
                <a:solidFill>
                  <a:srgbClr val="002060"/>
                </a:solidFill>
                <a:latin typeface="Calibri" pitchFamily="34" charset="0"/>
                <a:ea typeface="標楷體" pitchFamily="65" charset="-120"/>
                <a:cs typeface="Times New Roman" pitchFamily="18" charset="0"/>
              </a:rPr>
              <a:t>品母愛</a:t>
            </a:r>
            <a:r>
              <a:rPr kumimoji="0" lang="en-US" altLang="zh-TW" sz="2400" b="1">
                <a:solidFill>
                  <a:srgbClr val="002060"/>
                </a:solidFill>
                <a:latin typeface="Calibri" pitchFamily="34" charset="0"/>
                <a:ea typeface="標楷體" pitchFamily="65" charset="-120"/>
                <a:cs typeface="Times New Roman" pitchFamily="18" charset="0"/>
              </a:rPr>
              <a:t>—</a:t>
            </a:r>
            <a:r>
              <a:rPr kumimoji="0" lang="zh-TW" altLang="en-US" sz="2400" b="1">
                <a:solidFill>
                  <a:srgbClr val="002060"/>
                </a:solidFill>
                <a:latin typeface="Calibri" pitchFamily="34" charset="0"/>
                <a:ea typeface="標楷體" pitchFamily="65" charset="-120"/>
                <a:cs typeface="Times New Roman" pitchFamily="18" charset="0"/>
              </a:rPr>
              <a:t>孝親尊長</a:t>
            </a:r>
            <a:endParaRPr kumimoji="0" lang="zh-TW" altLang="en-US" sz="2400">
              <a:solidFill>
                <a:srgbClr val="000000"/>
              </a:solidFill>
              <a:latin typeface="Calibri" pitchFamily="34" charset="0"/>
              <a:ea typeface="標楷體" pitchFamily="65" charset="-120"/>
              <a:cs typeface="Times New Roman" pitchFamily="18" charset="0"/>
            </a:endParaRPr>
          </a:p>
          <a:p>
            <a:pPr algn="ctr">
              <a:defRPr/>
            </a:pPr>
            <a:r>
              <a:rPr kumimoji="0" lang="zh-TW" altLang="en-US" sz="2400" b="1">
                <a:solidFill>
                  <a:srgbClr val="0070C0"/>
                </a:solidFill>
                <a:latin typeface="Calibri" pitchFamily="34" charset="0"/>
                <a:ea typeface="標楷體" pitchFamily="65" charset="-120"/>
                <a:cs typeface="Times New Roman" pitchFamily="18" charset="0"/>
              </a:rPr>
              <a:t>母親節日，延伸課程，</a:t>
            </a:r>
          </a:p>
          <a:p>
            <a:pPr algn="ctr">
              <a:defRPr/>
            </a:pPr>
            <a:r>
              <a:rPr kumimoji="0" lang="zh-TW" altLang="en-US" sz="2400" b="1">
                <a:solidFill>
                  <a:srgbClr val="0070C0"/>
                </a:solidFill>
                <a:latin typeface="Calibri" pitchFamily="34" charset="0"/>
                <a:ea typeface="標楷體" pitchFamily="65" charset="-120"/>
                <a:cs typeface="Times New Roman" pitchFamily="18" charset="0"/>
              </a:rPr>
              <a:t>實踐幸福，拼出品德。</a:t>
            </a:r>
            <a:endParaRPr kumimoji="0" lang="en-US" altLang="zh-TW" sz="2400" b="1">
              <a:solidFill>
                <a:srgbClr val="000000"/>
              </a:solidFill>
              <a:latin typeface="Calibri" pitchFamily="34" charset="0"/>
              <a:ea typeface="標楷體" pitchFamily="65" charset="-120"/>
              <a:cs typeface="Times New Roman" pitchFamily="18" charset="0"/>
            </a:endParaRPr>
          </a:p>
          <a:p>
            <a:pPr>
              <a:defRPr/>
            </a:pPr>
            <a:r>
              <a:rPr kumimoji="0" lang="zh-TW" altLang="en-US" sz="2200" b="1">
                <a:solidFill>
                  <a:srgbClr val="000000"/>
                </a:solidFill>
                <a:latin typeface="Calibri" pitchFamily="34" charset="0"/>
                <a:ea typeface="標楷體" pitchFamily="65" charset="-120"/>
                <a:cs typeface="Times New Roman" pitchFamily="18" charset="0"/>
              </a:rPr>
              <a:t>課程實施</a:t>
            </a:r>
            <a:r>
              <a:rPr kumimoji="0" lang="en-US" altLang="zh-TW" sz="2200" b="1">
                <a:solidFill>
                  <a:srgbClr val="000000"/>
                </a:solidFill>
                <a:latin typeface="Calibri" pitchFamily="34" charset="0"/>
                <a:ea typeface="標楷體" pitchFamily="65" charset="-120"/>
                <a:cs typeface="Times New Roman" pitchFamily="18" charset="0"/>
              </a:rPr>
              <a:t>:</a:t>
            </a:r>
            <a:endParaRPr kumimoji="0" lang="zh-TW" altLang="zh-TW" sz="2200">
              <a:solidFill>
                <a:srgbClr val="000000"/>
              </a:solidFill>
              <a:latin typeface="Calibri" pitchFamily="34" charset="0"/>
              <a:ea typeface="標楷體" pitchFamily="65" charset="-120"/>
              <a:cs typeface="Times New Roman" pitchFamily="18" charset="0"/>
            </a:endParaRPr>
          </a:p>
          <a:p>
            <a:pPr>
              <a:defRPr/>
            </a:pPr>
            <a:r>
              <a:rPr kumimoji="0" lang="zh-TW" altLang="en-US" sz="2200">
                <a:solidFill>
                  <a:srgbClr val="000000"/>
                </a:solidFill>
                <a:latin typeface="Calibri" pitchFamily="34" charset="0"/>
                <a:ea typeface="標楷體" pitchFamily="65" charset="-120"/>
                <a:cs typeface="Times New Roman" pitchFamily="18" charset="0"/>
              </a:rPr>
              <a:t>         透過明信片的製作，鼓勵孩子寫下對母親的愛，再將這份愛傳送到母親的手上，並且也鼓勵母親給予回饋，將愛勇敢說出</a:t>
            </a:r>
          </a:p>
        </p:txBody>
      </p:sp>
      <p:pic>
        <p:nvPicPr>
          <p:cNvPr id="14" name="圖片 13" descr="https://pixabay.com/static/uploads/photo/2014/04/02/10/14/jigsaw-puzzle-303195_640.png"/>
          <p:cNvPicPr/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 rot="16200000">
            <a:off x="-188634" y="201963"/>
            <a:ext cx="3174763" cy="2783157"/>
          </a:xfrm>
          <a:prstGeom prst="rect">
            <a:avLst/>
          </a:prstGeom>
          <a:noFill/>
          <a:ln>
            <a:noFill/>
          </a:ln>
        </p:spPr>
      </p:pic>
      <p:sp>
        <p:nvSpPr>
          <p:cNvPr id="38915" name="矩形 17"/>
          <p:cNvSpPr>
            <a:spLocks noChangeArrowheads="1"/>
          </p:cNvSpPr>
          <p:nvPr/>
        </p:nvSpPr>
        <p:spPr bwMode="auto">
          <a:xfrm>
            <a:off x="566738" y="942975"/>
            <a:ext cx="1727200" cy="1296988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ts val="3500"/>
              </a:lnSpc>
            </a:pPr>
            <a:r>
              <a:rPr kumimoji="0" lang="zh-TW" altLang="en-US" sz="2800" b="1">
                <a:solidFill>
                  <a:srgbClr val="0070C0"/>
                </a:solidFill>
                <a:latin typeface="Calibri" pitchFamily="34" charset="0"/>
                <a:ea typeface="標楷體" pitchFamily="65" charset="-120"/>
                <a:cs typeface="Times New Roman" pitchFamily="18" charset="0"/>
              </a:rPr>
              <a:t>幸福郵件</a:t>
            </a:r>
            <a:endParaRPr kumimoji="0" lang="zh-TW" altLang="en-US" sz="2800">
              <a:latin typeface="Calibri" pitchFamily="34" charset="0"/>
              <a:ea typeface="標楷體" pitchFamily="65" charset="-120"/>
              <a:cs typeface="Times New Roman" pitchFamily="18" charset="0"/>
            </a:endParaRPr>
          </a:p>
          <a:p>
            <a:pPr algn="ctr">
              <a:lnSpc>
                <a:spcPts val="3500"/>
              </a:lnSpc>
            </a:pPr>
            <a:r>
              <a:rPr kumimoji="0" lang="zh-TW" altLang="en-US" sz="2800" b="1">
                <a:solidFill>
                  <a:srgbClr val="0070C0"/>
                </a:solidFill>
                <a:latin typeface="Calibri" pitchFamily="34" charset="0"/>
                <a:ea typeface="標楷體" pitchFamily="65" charset="-120"/>
                <a:cs typeface="Times New Roman" pitchFamily="18" charset="0"/>
              </a:rPr>
              <a:t>品母慈</a:t>
            </a:r>
            <a:endParaRPr kumimoji="0" lang="zh-TW" altLang="en-US" sz="2800">
              <a:latin typeface="Calibri" pitchFamily="34" charset="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38916" name="Picture 7" descr="13119091_1192963414050049_2636778970160912344_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0425" y="3429000"/>
            <a:ext cx="2952750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9" descr="13177243_1192963464050044_3198416234538793333_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3429000"/>
            <a:ext cx="3155950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8" name="Picture 11" descr="13151596_1192963427383381_5190494623104646179_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35375" y="3429000"/>
            <a:ext cx="2160588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9" name="Picture 2" descr="「箭頭」的圖片搜尋結果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885113" y="5805488"/>
            <a:ext cx="1054100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7" descr="「question」的圖片搜尋結果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037013"/>
            <a:ext cx="9144000" cy="280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8" name="矩形 1"/>
          <p:cNvSpPr>
            <a:spLocks noChangeArrowheads="1"/>
          </p:cNvSpPr>
          <p:nvPr/>
        </p:nvSpPr>
        <p:spPr bwMode="auto">
          <a:xfrm>
            <a:off x="3995738" y="404813"/>
            <a:ext cx="4897437" cy="3600450"/>
          </a:xfrm>
          <a:prstGeom prst="rect">
            <a:avLst/>
          </a:prstGeom>
          <a:solidFill>
            <a:srgbClr val="FFE5F2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kumimoji="0" lang="zh-TW" altLang="en-US" sz="2400" b="1">
                <a:solidFill>
                  <a:srgbClr val="C00000"/>
                </a:solidFill>
                <a:latin typeface="Calibri" pitchFamily="34" charset="0"/>
                <a:ea typeface="標楷體" pitchFamily="65" charset="-120"/>
                <a:cs typeface="Times New Roman" pitchFamily="18" charset="0"/>
              </a:rPr>
              <a:t>幸福告白，品父愛</a:t>
            </a:r>
            <a:r>
              <a:rPr kumimoji="0" lang="en-US" altLang="zh-TW" sz="2400" b="1">
                <a:solidFill>
                  <a:srgbClr val="C00000"/>
                </a:solidFill>
                <a:latin typeface="Calibri" pitchFamily="34" charset="0"/>
                <a:ea typeface="標楷體" pitchFamily="65" charset="-120"/>
                <a:cs typeface="Times New Roman" pitchFamily="18" charset="0"/>
              </a:rPr>
              <a:t>—</a:t>
            </a:r>
            <a:r>
              <a:rPr kumimoji="0" lang="zh-TW" altLang="en-US" sz="2400" b="1">
                <a:solidFill>
                  <a:srgbClr val="C00000"/>
                </a:solidFill>
                <a:latin typeface="Calibri" pitchFamily="34" charset="0"/>
                <a:ea typeface="標楷體" pitchFamily="65" charset="-120"/>
                <a:cs typeface="Times New Roman" pitchFamily="18" charset="0"/>
              </a:rPr>
              <a:t>孝親尊長</a:t>
            </a:r>
            <a:endParaRPr kumimoji="0" lang="en-US" altLang="zh-TW" sz="2400" b="1">
              <a:solidFill>
                <a:srgbClr val="C00000"/>
              </a:solidFill>
              <a:latin typeface="Calibri" pitchFamily="34" charset="0"/>
              <a:ea typeface="標楷體" pitchFamily="65" charset="-120"/>
              <a:cs typeface="Times New Roman" pitchFamily="18" charset="0"/>
            </a:endParaRPr>
          </a:p>
          <a:p>
            <a:pPr algn="ctr"/>
            <a:endParaRPr kumimoji="0" lang="zh-TW" altLang="en-US" sz="2400">
              <a:latin typeface="Calibri" pitchFamily="34" charset="0"/>
              <a:ea typeface="標楷體" pitchFamily="65" charset="-120"/>
              <a:cs typeface="Times New Roman" pitchFamily="18" charset="0"/>
            </a:endParaRPr>
          </a:p>
          <a:p>
            <a:pPr algn="ctr"/>
            <a:r>
              <a:rPr kumimoji="0" lang="zh-TW" altLang="en-US" sz="2400" b="1">
                <a:solidFill>
                  <a:srgbClr val="FF0066"/>
                </a:solidFill>
                <a:latin typeface="Calibri" pitchFamily="34" charset="0"/>
                <a:ea typeface="標楷體" pitchFamily="65" charset="-120"/>
                <a:cs typeface="Times New Roman" pitchFamily="18" charset="0"/>
              </a:rPr>
              <a:t>父親節日，延伸課程，</a:t>
            </a:r>
          </a:p>
          <a:p>
            <a:pPr algn="ctr"/>
            <a:r>
              <a:rPr kumimoji="0" lang="zh-TW" altLang="en-US" sz="2400" b="1">
                <a:solidFill>
                  <a:srgbClr val="FF0066"/>
                </a:solidFill>
                <a:latin typeface="Calibri" pitchFamily="34" charset="0"/>
                <a:ea typeface="標楷體" pitchFamily="65" charset="-120"/>
                <a:cs typeface="Times New Roman" pitchFamily="18" charset="0"/>
              </a:rPr>
              <a:t>實踐幸福，拼出品德。</a:t>
            </a:r>
            <a:endParaRPr kumimoji="0" lang="zh-TW" altLang="en-US" sz="2400">
              <a:latin typeface="Calibri" pitchFamily="34" charset="0"/>
              <a:ea typeface="標楷體" pitchFamily="65" charset="-120"/>
              <a:cs typeface="Times New Roman" pitchFamily="18" charset="0"/>
            </a:endParaRPr>
          </a:p>
          <a:p>
            <a:endParaRPr kumimoji="0" lang="en-US" altLang="zh-TW" sz="2400" b="1">
              <a:latin typeface="Calibri" pitchFamily="34" charset="0"/>
              <a:ea typeface="標楷體" pitchFamily="65" charset="-120"/>
              <a:cs typeface="Times New Roman" pitchFamily="18" charset="0"/>
            </a:endParaRPr>
          </a:p>
          <a:p>
            <a:r>
              <a:rPr kumimoji="0" lang="zh-TW" altLang="en-US" sz="2200" b="1">
                <a:latin typeface="Calibri" pitchFamily="34" charset="0"/>
                <a:ea typeface="標楷體" pitchFamily="65" charset="-120"/>
                <a:cs typeface="Times New Roman" pitchFamily="18" charset="0"/>
              </a:rPr>
              <a:t>課程實施</a:t>
            </a:r>
            <a:r>
              <a:rPr kumimoji="0" lang="en-US" altLang="zh-TW" sz="2200" b="1">
                <a:latin typeface="Calibri" pitchFamily="34" charset="0"/>
                <a:ea typeface="標楷體" pitchFamily="65" charset="-120"/>
                <a:cs typeface="Times New Roman" pitchFamily="18" charset="0"/>
              </a:rPr>
              <a:t>:</a:t>
            </a:r>
            <a:endParaRPr kumimoji="0" lang="zh-TW" altLang="zh-TW" sz="2200">
              <a:latin typeface="Calibri" pitchFamily="34" charset="0"/>
              <a:ea typeface="標楷體" pitchFamily="65" charset="-120"/>
              <a:cs typeface="Times New Roman" pitchFamily="18" charset="0"/>
            </a:endParaRPr>
          </a:p>
          <a:p>
            <a:r>
              <a:rPr kumimoji="0" lang="zh-TW" altLang="en-US" sz="2200">
                <a:latin typeface="Calibri" pitchFamily="34" charset="0"/>
                <a:ea typeface="標楷體" pitchFamily="65" charset="-120"/>
                <a:cs typeface="Times New Roman" pitchFamily="18" charset="0"/>
              </a:rPr>
              <a:t>         透過告白影片，說出對父親的愛與感謝；導師協助錄製影片，再將影片燒錄寄回家，讓父親知道並且給予回饋</a:t>
            </a:r>
          </a:p>
        </p:txBody>
      </p:sp>
      <p:pic>
        <p:nvPicPr>
          <p:cNvPr id="39939" name="Picture 2" descr="「箭頭」的圖片搜尋結果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12088" y="5764213"/>
            <a:ext cx="1125537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圖片 12" descr="https://pixabay.com/static/uploads/photo/2014/04/02/10/14/jigsaw-puzzle-303195_640.png"/>
          <p:cNvPicPr/>
          <p:nvPr/>
        </p:nvPicPr>
        <p:blipFill>
          <a:blip r:embed="rId5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192625" y="878515"/>
            <a:ext cx="3867755" cy="2618621"/>
          </a:xfrm>
          <a:prstGeom prst="rect">
            <a:avLst/>
          </a:prstGeom>
          <a:noFill/>
          <a:ln>
            <a:noFill/>
          </a:ln>
        </p:spPr>
      </p:pic>
      <p:sp>
        <p:nvSpPr>
          <p:cNvPr id="39941" name="矩形 16"/>
          <p:cNvSpPr>
            <a:spLocks noChangeArrowheads="1"/>
          </p:cNvSpPr>
          <p:nvPr/>
        </p:nvSpPr>
        <p:spPr bwMode="auto">
          <a:xfrm>
            <a:off x="900113" y="1419225"/>
            <a:ext cx="2376487" cy="1296988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ts val="3500"/>
              </a:lnSpc>
            </a:pPr>
            <a:r>
              <a:rPr kumimoji="0" lang="zh-TW" altLang="en-US" sz="2800" b="1">
                <a:solidFill>
                  <a:srgbClr val="C00000"/>
                </a:solidFill>
                <a:latin typeface="Calibri" pitchFamily="34" charset="0"/>
                <a:ea typeface="標楷體" pitchFamily="65" charset="-120"/>
                <a:cs typeface="Times New Roman" pitchFamily="18" charset="0"/>
              </a:rPr>
              <a:t>幸福告白</a:t>
            </a:r>
            <a:endParaRPr kumimoji="0" lang="zh-TW" altLang="en-US" sz="2800">
              <a:latin typeface="Calibri" pitchFamily="34" charset="0"/>
              <a:ea typeface="標楷體" pitchFamily="65" charset="-120"/>
              <a:cs typeface="Times New Roman" pitchFamily="18" charset="0"/>
            </a:endParaRPr>
          </a:p>
          <a:p>
            <a:pPr algn="ctr">
              <a:lnSpc>
                <a:spcPts val="3500"/>
              </a:lnSpc>
            </a:pPr>
            <a:r>
              <a:rPr kumimoji="0" lang="zh-TW" altLang="en-US" sz="2800" b="1">
                <a:solidFill>
                  <a:srgbClr val="C00000"/>
                </a:solidFill>
                <a:latin typeface="Calibri" pitchFamily="34" charset="0"/>
                <a:ea typeface="標楷體" pitchFamily="65" charset="-120"/>
                <a:cs typeface="Times New Roman" pitchFamily="18" charset="0"/>
              </a:rPr>
              <a:t>品父愛</a:t>
            </a:r>
            <a:endParaRPr kumimoji="0" lang="zh-TW" altLang="en-US" sz="2800">
              <a:latin typeface="Calibri" pitchFamily="34" charset="0"/>
              <a:ea typeface="標楷體" pitchFamily="65" charset="-12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3132138" y="404813"/>
            <a:ext cx="5832475" cy="3744912"/>
          </a:xfrm>
          <a:prstGeom prst="rect">
            <a:avLst/>
          </a:prstGeom>
          <a:solidFill>
            <a:srgbClr val="FEEB9C"/>
          </a:solidFill>
          <a:ln w="9525" algn="ctr">
            <a:noFill/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kumimoji="0" lang="zh-TW" altLang="en-US" sz="2400" b="1">
                <a:solidFill>
                  <a:srgbClr val="FF0000"/>
                </a:solidFill>
                <a:latin typeface="Calibri" pitchFamily="34" charset="0"/>
                <a:ea typeface="標楷體" pitchFamily="65" charset="-120"/>
                <a:cs typeface="Times New Roman" pitchFamily="18" charset="0"/>
              </a:rPr>
              <a:t>幸福新生</a:t>
            </a:r>
            <a:r>
              <a:rPr kumimoji="0" lang="en-US" altLang="zh-TW" sz="2400" b="1">
                <a:solidFill>
                  <a:srgbClr val="FF0000"/>
                </a:solidFill>
                <a:latin typeface="Calibri" pitchFamily="34" charset="0"/>
                <a:ea typeface="標楷體" pitchFamily="65" charset="-120"/>
                <a:cs typeface="Times New Roman" pitchFamily="18" charset="0"/>
              </a:rPr>
              <a:t>—</a:t>
            </a:r>
            <a:r>
              <a:rPr kumimoji="0" lang="zh-TW" altLang="en-US" sz="2400" b="1">
                <a:solidFill>
                  <a:srgbClr val="FF0000"/>
                </a:solidFill>
                <a:latin typeface="Calibri" pitchFamily="34" charset="0"/>
                <a:ea typeface="標楷體" pitchFamily="65" charset="-120"/>
                <a:cs typeface="Times New Roman" pitchFamily="18" charset="0"/>
              </a:rPr>
              <a:t>品心安</a:t>
            </a:r>
            <a:r>
              <a:rPr kumimoji="0" lang="en-US" altLang="zh-TW" sz="2400" b="1">
                <a:solidFill>
                  <a:srgbClr val="FF0000"/>
                </a:solidFill>
                <a:latin typeface="Calibri" pitchFamily="34" charset="0"/>
                <a:ea typeface="標楷體" pitchFamily="65" charset="-120"/>
                <a:cs typeface="Times New Roman" pitchFamily="18" charset="0"/>
              </a:rPr>
              <a:t>—</a:t>
            </a:r>
            <a:r>
              <a:rPr kumimoji="0" lang="zh-TW" altLang="en-US" sz="2400" b="1">
                <a:solidFill>
                  <a:srgbClr val="FF0000"/>
                </a:solidFill>
                <a:latin typeface="Calibri" pitchFamily="34" charset="0"/>
                <a:ea typeface="標楷體" pitchFamily="65" charset="-120"/>
                <a:cs typeface="Times New Roman" pitchFamily="18" charset="0"/>
              </a:rPr>
              <a:t>行善關懷</a:t>
            </a:r>
            <a:endParaRPr kumimoji="0" lang="en-US" altLang="zh-TW" sz="2400" b="1">
              <a:solidFill>
                <a:srgbClr val="FF0000"/>
              </a:solidFill>
              <a:latin typeface="Calibri" pitchFamily="34" charset="0"/>
              <a:ea typeface="標楷體" pitchFamily="65" charset="-120"/>
              <a:cs typeface="Times New Roman" pitchFamily="18" charset="0"/>
            </a:endParaRPr>
          </a:p>
          <a:p>
            <a:pPr algn="ctr">
              <a:defRPr/>
            </a:pPr>
            <a:endParaRPr kumimoji="0" lang="zh-TW" altLang="en-US" sz="2400">
              <a:solidFill>
                <a:srgbClr val="000000"/>
              </a:solidFill>
              <a:latin typeface="Calibri" pitchFamily="34" charset="0"/>
              <a:ea typeface="標楷體" pitchFamily="65" charset="-120"/>
              <a:cs typeface="Times New Roman" pitchFamily="18" charset="0"/>
            </a:endParaRPr>
          </a:p>
          <a:p>
            <a:pPr algn="ctr">
              <a:defRPr/>
            </a:pPr>
            <a:r>
              <a:rPr kumimoji="0" lang="zh-TW" altLang="en-US" sz="2400" b="1">
                <a:solidFill>
                  <a:srgbClr val="FF6600"/>
                </a:solidFill>
                <a:latin typeface="Calibri" pitchFamily="34" charset="0"/>
                <a:ea typeface="標楷體" pitchFamily="65" charset="-120"/>
                <a:cs typeface="Times New Roman" pitchFamily="18" charset="0"/>
              </a:rPr>
              <a:t>協助新生，延伸課程，</a:t>
            </a:r>
          </a:p>
          <a:p>
            <a:pPr algn="ctr">
              <a:defRPr/>
            </a:pPr>
            <a:r>
              <a:rPr kumimoji="0" lang="zh-TW" altLang="en-US" sz="2400" b="1">
                <a:solidFill>
                  <a:srgbClr val="FF6600"/>
                </a:solidFill>
                <a:latin typeface="Calibri" pitchFamily="34" charset="0"/>
                <a:ea typeface="標楷體" pitchFamily="65" charset="-120"/>
                <a:cs typeface="Times New Roman" pitchFamily="18" charset="0"/>
              </a:rPr>
              <a:t>實踐幸福，拼出品德。</a:t>
            </a:r>
            <a:endParaRPr kumimoji="0" lang="zh-TW" altLang="en-US" sz="2400">
              <a:solidFill>
                <a:srgbClr val="000000"/>
              </a:solidFill>
              <a:latin typeface="Calibri" pitchFamily="34" charset="0"/>
              <a:ea typeface="標楷體" pitchFamily="65" charset="-120"/>
              <a:cs typeface="Times New Roman" pitchFamily="18" charset="0"/>
            </a:endParaRPr>
          </a:p>
          <a:p>
            <a:pPr>
              <a:defRPr/>
            </a:pPr>
            <a:endParaRPr kumimoji="0" lang="en-US" altLang="zh-TW" sz="2800" b="1">
              <a:solidFill>
                <a:srgbClr val="000000"/>
              </a:solidFill>
              <a:latin typeface="Calibri" pitchFamily="34" charset="0"/>
              <a:ea typeface="標楷體" pitchFamily="65" charset="-120"/>
              <a:cs typeface="Times New Roman" pitchFamily="18" charset="0"/>
            </a:endParaRPr>
          </a:p>
          <a:p>
            <a:pPr>
              <a:defRPr/>
            </a:pPr>
            <a:r>
              <a:rPr kumimoji="0" lang="zh-TW" altLang="en-US" sz="2200" b="1">
                <a:solidFill>
                  <a:srgbClr val="000000"/>
                </a:solidFill>
                <a:latin typeface="Calibri" pitchFamily="34" charset="0"/>
                <a:ea typeface="標楷體" pitchFamily="65" charset="-120"/>
                <a:cs typeface="Times New Roman" pitchFamily="18" charset="0"/>
              </a:rPr>
              <a:t>課程實施</a:t>
            </a:r>
            <a:r>
              <a:rPr kumimoji="0" lang="en-US" altLang="zh-TW" sz="2200" b="1">
                <a:solidFill>
                  <a:srgbClr val="000000"/>
                </a:solidFill>
                <a:latin typeface="Calibri" pitchFamily="34" charset="0"/>
                <a:ea typeface="標楷體" pitchFamily="65" charset="-120"/>
                <a:cs typeface="Times New Roman" pitchFamily="18" charset="0"/>
              </a:rPr>
              <a:t>:</a:t>
            </a:r>
            <a:endParaRPr kumimoji="0" lang="zh-TW" altLang="zh-TW" sz="2200">
              <a:solidFill>
                <a:srgbClr val="000000"/>
              </a:solidFill>
              <a:latin typeface="Calibri" pitchFamily="34" charset="0"/>
              <a:ea typeface="標楷體" pitchFamily="65" charset="-120"/>
              <a:cs typeface="Times New Roman" pitchFamily="18" charset="0"/>
            </a:endParaRPr>
          </a:p>
          <a:p>
            <a:pPr>
              <a:defRPr/>
            </a:pPr>
            <a:r>
              <a:rPr kumimoji="0" lang="zh-TW" altLang="en-US" sz="2200">
                <a:solidFill>
                  <a:srgbClr val="000000"/>
                </a:solidFill>
                <a:latin typeface="Calibri" pitchFamily="34" charset="0"/>
                <a:ea typeface="標楷體" pitchFamily="65" charset="-120"/>
                <a:cs typeface="Times New Roman" pitchFamily="18" charset="0"/>
              </a:rPr>
              <a:t>         透過訪談策略，協助小一新生與家長，促使早點適應學校的生活環境跟建立規律感，亦使家長多點安心。而家長來自各行各業與生活背景，對孩子學習所產生的焦慮也有所不同。</a:t>
            </a:r>
          </a:p>
        </p:txBody>
      </p:sp>
      <p:pic>
        <p:nvPicPr>
          <p:cNvPr id="40962" name="Picture 2" descr="「箭頭」的圖片搜尋結果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40650" y="5734050"/>
            <a:ext cx="1125538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圖片 14" descr="https://pixabay.com/static/uploads/photo/2014/04/02/10/14/jigsaw-puzzle-303195_640.png"/>
          <p:cNvPicPr/>
          <p:nvPr/>
        </p:nvPicPr>
        <p:blipFill>
          <a:blip r:embed="rId4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 rot="5400000">
            <a:off x="129178" y="1044305"/>
            <a:ext cx="3034149" cy="2775649"/>
          </a:xfrm>
          <a:prstGeom prst="rect">
            <a:avLst/>
          </a:prstGeom>
          <a:noFill/>
          <a:ln>
            <a:noFill/>
          </a:ln>
        </p:spPr>
      </p:pic>
      <p:sp>
        <p:nvSpPr>
          <p:cNvPr id="40964" name="矩形 18"/>
          <p:cNvSpPr>
            <a:spLocks noChangeArrowheads="1"/>
          </p:cNvSpPr>
          <p:nvPr/>
        </p:nvSpPr>
        <p:spPr bwMode="auto">
          <a:xfrm>
            <a:off x="855663" y="1674813"/>
            <a:ext cx="1657350" cy="136842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ts val="3500"/>
              </a:lnSpc>
            </a:pPr>
            <a:r>
              <a:rPr kumimoji="0" lang="zh-TW" altLang="en-US" sz="2800" b="1">
                <a:solidFill>
                  <a:srgbClr val="E36C0A"/>
                </a:solidFill>
                <a:latin typeface="Calibri" pitchFamily="34" charset="0"/>
                <a:ea typeface="標楷體" pitchFamily="65" charset="-120"/>
                <a:cs typeface="Times New Roman" pitchFamily="18" charset="0"/>
              </a:rPr>
              <a:t>幸福新生</a:t>
            </a:r>
            <a:endParaRPr kumimoji="0" lang="zh-TW" altLang="en-US" sz="2800">
              <a:latin typeface="Calibri" pitchFamily="34" charset="0"/>
              <a:ea typeface="標楷體" pitchFamily="65" charset="-120"/>
              <a:cs typeface="Times New Roman" pitchFamily="18" charset="0"/>
            </a:endParaRPr>
          </a:p>
          <a:p>
            <a:pPr algn="ctr">
              <a:lnSpc>
                <a:spcPts val="3500"/>
              </a:lnSpc>
            </a:pPr>
            <a:r>
              <a:rPr kumimoji="0" lang="zh-TW" altLang="en-US" sz="2800" b="1">
                <a:solidFill>
                  <a:srgbClr val="E36C0A"/>
                </a:solidFill>
                <a:latin typeface="Calibri" pitchFamily="34" charset="0"/>
                <a:ea typeface="標楷體" pitchFamily="65" charset="-120"/>
                <a:cs typeface="Times New Roman" pitchFamily="18" charset="0"/>
              </a:rPr>
              <a:t>品心安</a:t>
            </a:r>
            <a:endParaRPr kumimoji="0" lang="zh-TW" altLang="en-US" sz="2800">
              <a:latin typeface="Calibri" pitchFamily="34" charset="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40965" name="Picture 7" descr="「小一新生」的圖片搜尋結果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149725"/>
            <a:ext cx="7740650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圖片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/>
          </a:blip>
          <a:srcRect l="42613" r="22247" b="37500"/>
          <a:stretch/>
        </p:blipFill>
        <p:spPr bwMode="auto">
          <a:xfrm>
            <a:off x="179512" y="908720"/>
            <a:ext cx="1052736" cy="1052736"/>
          </a:xfrm>
          <a:prstGeom prst="ellipse">
            <a:avLst/>
          </a:prstGeom>
          <a:ln>
            <a:noFill/>
          </a:ln>
          <a:effectLst/>
          <a:extLst/>
        </p:spPr>
      </p:pic>
      <p:sp>
        <p:nvSpPr>
          <p:cNvPr id="7" name="圓角矩形圖說文字 6"/>
          <p:cNvSpPr/>
          <p:nvPr/>
        </p:nvSpPr>
        <p:spPr>
          <a:xfrm>
            <a:off x="1547813" y="1128713"/>
            <a:ext cx="6480175" cy="612775"/>
          </a:xfrm>
          <a:prstGeom prst="wedgeRoundRectCallout">
            <a:avLst>
              <a:gd name="adj1" fmla="val -55264"/>
              <a:gd name="adj2" fmla="val -40112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2800" b="1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/>
          </a:blip>
          <a:srcRect l="42613" r="22247" b="37500"/>
          <a:stretch/>
        </p:blipFill>
        <p:spPr bwMode="auto">
          <a:xfrm>
            <a:off x="195859" y="2182330"/>
            <a:ext cx="1052736" cy="1052736"/>
          </a:xfrm>
          <a:prstGeom prst="ellipse">
            <a:avLst/>
          </a:prstGeom>
          <a:ln>
            <a:noFill/>
          </a:ln>
          <a:effectLst/>
          <a:extLst/>
        </p:spPr>
      </p:pic>
      <p:sp>
        <p:nvSpPr>
          <p:cNvPr id="9" name="圓角矩形圖說文字 8"/>
          <p:cNvSpPr/>
          <p:nvPr/>
        </p:nvSpPr>
        <p:spPr>
          <a:xfrm>
            <a:off x="1547813" y="2060575"/>
            <a:ext cx="6480175" cy="3455988"/>
          </a:xfrm>
          <a:prstGeom prst="wedgeRoundRectCallout">
            <a:avLst>
              <a:gd name="adj1" fmla="val -54992"/>
              <a:gd name="adj2" fmla="val -38318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4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當孩子一早起床，期待上學</a:t>
            </a:r>
            <a:endParaRPr kumimoji="0" lang="en-US" altLang="zh-TW" sz="2400" b="1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4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當孩子一進教室，開始自律</a:t>
            </a:r>
            <a:endParaRPr kumimoji="0" lang="en-US" altLang="zh-TW" sz="2400" b="1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4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當孩子一上課程，開始歡笑</a:t>
            </a:r>
            <a:endParaRPr kumimoji="0" lang="en-US" altLang="zh-TW" sz="2400" b="1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4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當孩子學習課程，專心無比</a:t>
            </a:r>
            <a:endParaRPr kumimoji="0" lang="en-US" altLang="zh-TW" sz="2400" b="1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4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當孩子下課休息，不覺浮躁</a:t>
            </a:r>
            <a:endParaRPr kumimoji="0" lang="en-US" altLang="zh-TW" sz="2400" b="1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4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當孩子走出教室，氣質呈現</a:t>
            </a:r>
            <a:endParaRPr kumimoji="0" lang="en-US" altLang="zh-TW" sz="2400" b="1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zh-TW" sz="2400" b="1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400" b="1" dirty="0">
                <a:solidFill>
                  <a:srgbClr val="00808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班上的孩子，就像是</a:t>
            </a:r>
            <a:r>
              <a:rPr kumimoji="0" lang="en-US" altLang="zh-TW" sz="2400" b="1" dirty="0">
                <a:solidFill>
                  <a:srgbClr val="00808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line</a:t>
            </a:r>
            <a:r>
              <a:rPr kumimoji="0" lang="zh-TW" altLang="en-US" sz="2400" b="1" dirty="0">
                <a:solidFill>
                  <a:srgbClr val="00808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的群組</a:t>
            </a:r>
            <a:endParaRPr kumimoji="0" lang="en-US" altLang="zh-TW" sz="2400" b="1" dirty="0">
              <a:solidFill>
                <a:srgbClr val="00808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400" b="1" dirty="0">
                <a:solidFill>
                  <a:srgbClr val="00808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每個群組皆有自己的特色</a:t>
            </a:r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916238" y="1147763"/>
            <a:ext cx="3743325" cy="5746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班級特色與群組</a:t>
            </a:r>
            <a:endParaRPr lang="zh-TW" altLang="en-US" b="1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矩形 1"/>
          <p:cNvSpPr>
            <a:spLocks noChangeArrowheads="1"/>
          </p:cNvSpPr>
          <p:nvPr/>
        </p:nvSpPr>
        <p:spPr bwMode="auto">
          <a:xfrm>
            <a:off x="4211638" y="260350"/>
            <a:ext cx="4752975" cy="3744913"/>
          </a:xfrm>
          <a:prstGeom prst="rect">
            <a:avLst/>
          </a:prstGeom>
          <a:solidFill>
            <a:srgbClr val="D5FFD5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kumimoji="0" lang="zh-TW" altLang="en-US" sz="2400" b="1">
                <a:solidFill>
                  <a:srgbClr val="004C22"/>
                </a:solidFill>
                <a:latin typeface="Calibri" pitchFamily="34" charset="0"/>
                <a:ea typeface="標楷體" pitchFamily="65" charset="-120"/>
                <a:cs typeface="Times New Roman" pitchFamily="18" charset="0"/>
              </a:rPr>
              <a:t>幸福社區</a:t>
            </a:r>
            <a:r>
              <a:rPr kumimoji="0" lang="en-US" altLang="zh-TW" sz="2400" b="1">
                <a:solidFill>
                  <a:srgbClr val="004C22"/>
                </a:solidFill>
                <a:latin typeface="Calibri" pitchFamily="34" charset="0"/>
                <a:ea typeface="標楷體" pitchFamily="65" charset="-120"/>
                <a:cs typeface="Times New Roman" pitchFamily="18" charset="0"/>
              </a:rPr>
              <a:t>—</a:t>
            </a:r>
            <a:r>
              <a:rPr kumimoji="0" lang="zh-TW" altLang="en-US" sz="2400" b="1">
                <a:solidFill>
                  <a:srgbClr val="004C22"/>
                </a:solidFill>
                <a:latin typeface="Calibri" pitchFamily="34" charset="0"/>
                <a:ea typeface="標楷體" pitchFamily="65" charset="-120"/>
                <a:cs typeface="Times New Roman" pitchFamily="18" charset="0"/>
              </a:rPr>
              <a:t>品實踐</a:t>
            </a:r>
            <a:r>
              <a:rPr kumimoji="0" lang="en-US" altLang="zh-TW" sz="2400" b="1">
                <a:solidFill>
                  <a:srgbClr val="004C22"/>
                </a:solidFill>
                <a:latin typeface="Calibri" pitchFamily="34" charset="0"/>
                <a:ea typeface="標楷體" pitchFamily="65" charset="-120"/>
                <a:cs typeface="Times New Roman" pitchFamily="18" charset="0"/>
              </a:rPr>
              <a:t>—</a:t>
            </a:r>
            <a:r>
              <a:rPr kumimoji="0" lang="zh-TW" altLang="en-US" sz="2400" b="1">
                <a:solidFill>
                  <a:srgbClr val="004C22"/>
                </a:solidFill>
                <a:latin typeface="Calibri" pitchFamily="34" charset="0"/>
                <a:ea typeface="標楷體" pitchFamily="65" charset="-120"/>
                <a:cs typeface="Times New Roman" pitchFamily="18" charset="0"/>
              </a:rPr>
              <a:t>行善關懷</a:t>
            </a:r>
            <a:endParaRPr kumimoji="0" lang="zh-TW" altLang="en-US" sz="2400">
              <a:latin typeface="Calibri" pitchFamily="34" charset="0"/>
              <a:ea typeface="標楷體" pitchFamily="65" charset="-120"/>
              <a:cs typeface="Times New Roman" pitchFamily="18" charset="0"/>
            </a:endParaRPr>
          </a:p>
          <a:p>
            <a:pPr algn="ctr"/>
            <a:endParaRPr kumimoji="0" lang="en-US" altLang="zh-TW" sz="2400" b="1">
              <a:solidFill>
                <a:srgbClr val="009900"/>
              </a:solidFill>
              <a:latin typeface="Calibri" pitchFamily="34" charset="0"/>
              <a:ea typeface="標楷體" pitchFamily="65" charset="-120"/>
              <a:cs typeface="Times New Roman" pitchFamily="18" charset="0"/>
            </a:endParaRPr>
          </a:p>
          <a:p>
            <a:pPr algn="ctr"/>
            <a:r>
              <a:rPr kumimoji="0" lang="zh-TW" altLang="en-US" sz="2400" b="1">
                <a:solidFill>
                  <a:srgbClr val="009900"/>
                </a:solidFill>
                <a:latin typeface="Calibri" pitchFamily="34" charset="0"/>
                <a:ea typeface="標楷體" pitchFamily="65" charset="-120"/>
                <a:cs typeface="Times New Roman" pitchFamily="18" charset="0"/>
              </a:rPr>
              <a:t>社區服務，延伸課程，</a:t>
            </a:r>
          </a:p>
          <a:p>
            <a:pPr algn="ctr"/>
            <a:r>
              <a:rPr kumimoji="0" lang="zh-TW" altLang="en-US" sz="2400" b="1">
                <a:solidFill>
                  <a:srgbClr val="009900"/>
                </a:solidFill>
                <a:latin typeface="Calibri" pitchFamily="34" charset="0"/>
                <a:ea typeface="標楷體" pitchFamily="65" charset="-120"/>
                <a:cs typeface="Times New Roman" pitchFamily="18" charset="0"/>
              </a:rPr>
              <a:t>實踐幸福，拼出品德。</a:t>
            </a:r>
            <a:endParaRPr kumimoji="0" lang="zh-TW" altLang="en-US" sz="2400">
              <a:latin typeface="Calibri" pitchFamily="34" charset="0"/>
              <a:ea typeface="標楷體" pitchFamily="65" charset="-120"/>
              <a:cs typeface="Times New Roman" pitchFamily="18" charset="0"/>
            </a:endParaRPr>
          </a:p>
          <a:p>
            <a:endParaRPr kumimoji="0" lang="en-US" altLang="zh-TW" sz="2400" b="1">
              <a:latin typeface="Calibri" pitchFamily="34" charset="0"/>
              <a:ea typeface="標楷體" pitchFamily="65" charset="-120"/>
              <a:cs typeface="Times New Roman" pitchFamily="18" charset="0"/>
            </a:endParaRPr>
          </a:p>
          <a:p>
            <a:r>
              <a:rPr kumimoji="0" lang="zh-TW" altLang="en-US" sz="2200" b="1">
                <a:latin typeface="Calibri" pitchFamily="34" charset="0"/>
                <a:ea typeface="標楷體" pitchFamily="65" charset="-120"/>
                <a:cs typeface="Times New Roman" pitchFamily="18" charset="0"/>
              </a:rPr>
              <a:t>課程實施</a:t>
            </a:r>
            <a:r>
              <a:rPr kumimoji="0" lang="en-US" altLang="zh-TW" sz="2200" b="1">
                <a:latin typeface="Calibri" pitchFamily="34" charset="0"/>
                <a:ea typeface="標楷體" pitchFamily="65" charset="-120"/>
                <a:cs typeface="Times New Roman" pitchFamily="18" charset="0"/>
              </a:rPr>
              <a:t>:</a:t>
            </a:r>
            <a:endParaRPr kumimoji="0" lang="zh-TW" altLang="zh-TW" sz="2200">
              <a:latin typeface="Calibri" pitchFamily="34" charset="0"/>
              <a:ea typeface="標楷體" pitchFamily="65" charset="-120"/>
              <a:cs typeface="Times New Roman" pitchFamily="18" charset="0"/>
            </a:endParaRPr>
          </a:p>
          <a:p>
            <a:r>
              <a:rPr kumimoji="0" lang="zh-TW" altLang="en-US" sz="2200">
                <a:latin typeface="Calibri" pitchFamily="34" charset="0"/>
                <a:ea typeface="標楷體" pitchFamily="65" charset="-120"/>
                <a:cs typeface="Times New Roman" pitchFamily="18" charset="0"/>
              </a:rPr>
              <a:t>         透過行動與服務，使學生從校園的行善關懷，走入社區與社會中實踐，並將自己日行一善的行為記錄下來，給自己評價再向同學分享。</a:t>
            </a:r>
          </a:p>
        </p:txBody>
      </p:sp>
      <p:pic>
        <p:nvPicPr>
          <p:cNvPr id="41986" name="Picture 2" descr="「箭頭」的圖片搜尋結果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67625" y="5589588"/>
            <a:ext cx="1198563" cy="96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圖片 11" descr="https://pixabay.com/static/uploads/photo/2014/04/02/10/14/jigsaw-puzzle-303195_640.png"/>
          <p:cNvPicPr/>
          <p:nvPr/>
        </p:nvPicPr>
        <p:blipFill>
          <a:blip r:embed="rId4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263127" y="769020"/>
            <a:ext cx="4010381" cy="2428672"/>
          </a:xfrm>
          <a:prstGeom prst="rect">
            <a:avLst/>
          </a:prstGeom>
          <a:noFill/>
          <a:ln>
            <a:noFill/>
          </a:ln>
        </p:spPr>
      </p:pic>
      <p:sp>
        <p:nvSpPr>
          <p:cNvPr id="41988" name="矩形 19"/>
          <p:cNvSpPr>
            <a:spLocks noChangeArrowheads="1"/>
          </p:cNvSpPr>
          <p:nvPr/>
        </p:nvSpPr>
        <p:spPr bwMode="auto">
          <a:xfrm>
            <a:off x="1042988" y="1333500"/>
            <a:ext cx="2376487" cy="122396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ts val="3500"/>
              </a:lnSpc>
            </a:pPr>
            <a:r>
              <a:rPr kumimoji="0" lang="zh-TW" altLang="en-US" sz="2800" b="1">
                <a:solidFill>
                  <a:srgbClr val="007635"/>
                </a:solidFill>
                <a:latin typeface="Calibri" pitchFamily="34" charset="0"/>
                <a:ea typeface="標楷體" pitchFamily="65" charset="-120"/>
                <a:cs typeface="Times New Roman" pitchFamily="18" charset="0"/>
              </a:rPr>
              <a:t>幸福社區</a:t>
            </a:r>
            <a:endParaRPr kumimoji="0" lang="zh-TW" altLang="en-US" sz="2800">
              <a:latin typeface="Calibri" pitchFamily="34" charset="0"/>
              <a:ea typeface="標楷體" pitchFamily="65" charset="-120"/>
              <a:cs typeface="Times New Roman" pitchFamily="18" charset="0"/>
            </a:endParaRPr>
          </a:p>
          <a:p>
            <a:pPr algn="ctr">
              <a:lnSpc>
                <a:spcPts val="3500"/>
              </a:lnSpc>
            </a:pPr>
            <a:r>
              <a:rPr kumimoji="0" lang="zh-TW" altLang="en-US" sz="2800" b="1">
                <a:solidFill>
                  <a:srgbClr val="007635"/>
                </a:solidFill>
                <a:latin typeface="Calibri" pitchFamily="34" charset="0"/>
                <a:ea typeface="標楷體" pitchFamily="65" charset="-120"/>
                <a:cs typeface="Times New Roman" pitchFamily="18" charset="0"/>
              </a:rPr>
              <a:t>品實踐</a:t>
            </a:r>
            <a:endParaRPr kumimoji="0" lang="zh-TW" altLang="en-US" sz="2800">
              <a:latin typeface="Calibri" pitchFamily="34" charset="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41989" name="Picture 7" descr="圖片搜尋結果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16013" y="4221163"/>
            <a:ext cx="3124200" cy="241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0" name="Picture 9" descr="圖片搜尋結果"/>
          <p:cNvPicPr>
            <a:picLocks noChangeAspect="1" noChangeArrowheads="1"/>
          </p:cNvPicPr>
          <p:nvPr/>
        </p:nvPicPr>
        <p:blipFill>
          <a:blip r:embed="rId6"/>
          <a:srcRect r="18353"/>
          <a:stretch>
            <a:fillRect/>
          </a:stretch>
        </p:blipFill>
        <p:spPr bwMode="auto">
          <a:xfrm>
            <a:off x="4716463" y="4221163"/>
            <a:ext cx="2881312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圖片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/>
          </a:blip>
          <a:srcRect l="42613" r="22247" b="37500"/>
          <a:stretch/>
        </p:blipFill>
        <p:spPr bwMode="auto">
          <a:xfrm>
            <a:off x="179512" y="792088"/>
            <a:ext cx="864096" cy="864096"/>
          </a:xfrm>
          <a:prstGeom prst="ellipse">
            <a:avLst/>
          </a:prstGeom>
          <a:ln>
            <a:noFill/>
          </a:ln>
          <a:effectLst/>
          <a:extLst/>
        </p:spPr>
      </p:pic>
      <p:sp>
        <p:nvSpPr>
          <p:cNvPr id="7" name="圓角矩形圖說文字 6"/>
          <p:cNvSpPr/>
          <p:nvPr/>
        </p:nvSpPr>
        <p:spPr>
          <a:xfrm>
            <a:off x="1547813" y="1012825"/>
            <a:ext cx="6480175" cy="611188"/>
          </a:xfrm>
          <a:prstGeom prst="wedgeRoundRectCallout">
            <a:avLst>
              <a:gd name="adj1" fmla="val -55264"/>
              <a:gd name="adj2" fmla="val -40112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2800" b="1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/>
          </a:blip>
          <a:srcRect l="42613" r="22247" b="37500"/>
          <a:stretch/>
        </p:blipFill>
        <p:spPr bwMode="auto">
          <a:xfrm>
            <a:off x="179512" y="1930524"/>
            <a:ext cx="850404" cy="850404"/>
          </a:xfrm>
          <a:prstGeom prst="ellipse">
            <a:avLst/>
          </a:prstGeom>
          <a:ln>
            <a:noFill/>
          </a:ln>
          <a:effectLst/>
          <a:extLst/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095625" y="1052513"/>
            <a:ext cx="3384550" cy="5762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學習新議題</a:t>
            </a:r>
            <a:endParaRPr lang="zh-TW" altLang="en-US" b="1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圓角矩形圖說文字 8"/>
          <p:cNvSpPr/>
          <p:nvPr/>
        </p:nvSpPr>
        <p:spPr>
          <a:xfrm>
            <a:off x="1576388" y="2060575"/>
            <a:ext cx="4148137" cy="647700"/>
          </a:xfrm>
          <a:prstGeom prst="wedgeRoundRectCallout">
            <a:avLst>
              <a:gd name="adj1" fmla="val -55264"/>
              <a:gd name="adj2" fmla="val -40112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4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學習新議題，您知道多少呢</a:t>
            </a:r>
            <a:r>
              <a:rPr kumimoji="0" lang="en-US" altLang="zh-TW" sz="24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endParaRPr kumimoji="0" lang="zh-TW" altLang="en-US" sz="24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圓角矩形圖說文字 9"/>
          <p:cNvSpPr/>
          <p:nvPr/>
        </p:nvSpPr>
        <p:spPr>
          <a:xfrm>
            <a:off x="1585913" y="3068638"/>
            <a:ext cx="2063750" cy="647700"/>
          </a:xfrm>
          <a:prstGeom prst="wedgeRoundRectCallout">
            <a:avLst>
              <a:gd name="adj1" fmla="val -55264"/>
              <a:gd name="adj2" fmla="val -40112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4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何謂學思達</a:t>
            </a:r>
            <a:r>
              <a:rPr kumimoji="0" lang="en-US" altLang="zh-TW" sz="24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endParaRPr kumimoji="0" lang="zh-TW" altLang="en-US" sz="20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圓角矩形圖說文字 10"/>
          <p:cNvSpPr/>
          <p:nvPr/>
        </p:nvSpPr>
        <p:spPr>
          <a:xfrm>
            <a:off x="1547813" y="4076700"/>
            <a:ext cx="3600450" cy="647700"/>
          </a:xfrm>
          <a:prstGeom prst="wedgeRoundRectCallout">
            <a:avLst>
              <a:gd name="adj1" fmla="val -55264"/>
              <a:gd name="adj2" fmla="val -40112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4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學思達該如運用在班上</a:t>
            </a:r>
            <a:r>
              <a:rPr kumimoji="0" lang="en-US" altLang="zh-TW" sz="24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endParaRPr kumimoji="0" lang="zh-TW" altLang="en-US" sz="20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" name="圓角矩形圖說文字 11"/>
          <p:cNvSpPr/>
          <p:nvPr/>
        </p:nvSpPr>
        <p:spPr>
          <a:xfrm>
            <a:off x="1547813" y="5084763"/>
            <a:ext cx="3600450" cy="647700"/>
          </a:xfrm>
          <a:prstGeom prst="wedgeRoundRectCallout">
            <a:avLst>
              <a:gd name="adj1" fmla="val -55264"/>
              <a:gd name="adj2" fmla="val -40112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4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學思達能帶給學生什麼</a:t>
            </a:r>
            <a:r>
              <a:rPr kumimoji="0" lang="en-US" altLang="zh-TW" sz="24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endParaRPr kumimoji="0" lang="zh-TW" altLang="en-US" sz="20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/>
          </a:blip>
          <a:srcRect l="42613" r="22247" b="37500"/>
          <a:stretch/>
        </p:blipFill>
        <p:spPr bwMode="auto">
          <a:xfrm>
            <a:off x="183171" y="2928603"/>
            <a:ext cx="860437" cy="860437"/>
          </a:xfrm>
          <a:prstGeom prst="ellipse">
            <a:avLst/>
          </a:prstGeom>
          <a:ln>
            <a:noFill/>
          </a:ln>
          <a:effectLst/>
          <a:extLst/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/>
          </a:blip>
          <a:srcRect l="42613" r="22247" b="37500"/>
          <a:stretch/>
        </p:blipFill>
        <p:spPr bwMode="auto">
          <a:xfrm>
            <a:off x="172556" y="3933056"/>
            <a:ext cx="857360" cy="857360"/>
          </a:xfrm>
          <a:prstGeom prst="ellipse">
            <a:avLst/>
          </a:prstGeom>
          <a:ln>
            <a:noFill/>
          </a:ln>
          <a:effectLst/>
          <a:extLst/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/>
          </a:blip>
          <a:srcRect l="42613" r="22247" b="37500"/>
          <a:stretch/>
        </p:blipFill>
        <p:spPr bwMode="auto">
          <a:xfrm>
            <a:off x="196934" y="4904327"/>
            <a:ext cx="857360" cy="857360"/>
          </a:xfrm>
          <a:prstGeom prst="ellipse">
            <a:avLst/>
          </a:prstGeom>
          <a:ln>
            <a:noFill/>
          </a:ln>
          <a:effectLst/>
          <a:extLst/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7">
            <a:extLst/>
          </a:blip>
          <a:srcRect l="39567" t="67043" r="52732" b="17944"/>
          <a:stretch/>
        </p:blipFill>
        <p:spPr bwMode="auto">
          <a:xfrm>
            <a:off x="6948264" y="3448422"/>
            <a:ext cx="1944216" cy="2130981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圖片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/>
          </a:blip>
          <a:srcRect l="42613" r="22247" b="37500"/>
          <a:stretch/>
        </p:blipFill>
        <p:spPr bwMode="auto">
          <a:xfrm>
            <a:off x="179512" y="792088"/>
            <a:ext cx="1052736" cy="1052736"/>
          </a:xfrm>
          <a:prstGeom prst="ellipse">
            <a:avLst/>
          </a:prstGeom>
          <a:ln>
            <a:noFill/>
          </a:ln>
          <a:effectLst/>
          <a:extLst/>
        </p:spPr>
      </p:pic>
      <p:sp>
        <p:nvSpPr>
          <p:cNvPr id="7" name="圓角矩形圖說文字 6"/>
          <p:cNvSpPr/>
          <p:nvPr/>
        </p:nvSpPr>
        <p:spPr>
          <a:xfrm>
            <a:off x="1547813" y="1012825"/>
            <a:ext cx="6480175" cy="611188"/>
          </a:xfrm>
          <a:prstGeom prst="wedgeRoundRectCallout">
            <a:avLst>
              <a:gd name="adj1" fmla="val -55264"/>
              <a:gd name="adj2" fmla="val -40112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2800" b="1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/>
          </a:blip>
          <a:srcRect l="42613" r="22247" b="37500"/>
          <a:stretch/>
        </p:blipFill>
        <p:spPr bwMode="auto">
          <a:xfrm>
            <a:off x="195859" y="2060848"/>
            <a:ext cx="1052736" cy="1052736"/>
          </a:xfrm>
          <a:prstGeom prst="ellipse">
            <a:avLst/>
          </a:prstGeom>
          <a:ln>
            <a:noFill/>
          </a:ln>
          <a:effectLst/>
          <a:extLst/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095625" y="1052513"/>
            <a:ext cx="3384550" cy="5762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學思達議題</a:t>
            </a:r>
            <a:endParaRPr lang="zh-TW" altLang="en-US" b="1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圓角矩形圖說文字 8"/>
          <p:cNvSpPr/>
          <p:nvPr/>
        </p:nvSpPr>
        <p:spPr>
          <a:xfrm>
            <a:off x="1576388" y="1844675"/>
            <a:ext cx="7243762" cy="3652838"/>
          </a:xfrm>
          <a:prstGeom prst="wedgeRoundRectCallout">
            <a:avLst>
              <a:gd name="adj1" fmla="val -55264"/>
              <a:gd name="adj2" fmla="val -40112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4000" b="1" dirty="0">
                <a:solidFill>
                  <a:srgbClr val="2C4D7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「思學達」</a:t>
            </a:r>
            <a:endParaRPr kumimoji="0" lang="en-US" altLang="zh-TW" sz="4000" b="1" dirty="0">
              <a:solidFill>
                <a:srgbClr val="2C4D76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zh-TW" sz="3200" b="1" dirty="0">
              <a:solidFill>
                <a:srgbClr val="0033C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3200" b="1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「自學」、「思考」、「表達力」</a:t>
            </a:r>
            <a:endParaRPr kumimoji="0" lang="en-US" altLang="zh-TW" sz="3200" b="1" dirty="0">
              <a:solidFill>
                <a:srgbClr val="0033C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zh-TW" sz="20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4039" name="矩形 3"/>
          <p:cNvSpPr>
            <a:spLocks noChangeArrowheads="1"/>
          </p:cNvSpPr>
          <p:nvPr/>
        </p:nvSpPr>
        <p:spPr bwMode="auto">
          <a:xfrm>
            <a:off x="1230313" y="5876925"/>
            <a:ext cx="60055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/>
              <a:t>https://www.youtube.com/watch?v=Rxgo9EbLIlo</a:t>
            </a:r>
            <a:endParaRPr kumimoji="0" lang="zh-TW" altLang="en-US"/>
          </a:p>
        </p:txBody>
      </p:sp>
      <p:sp>
        <p:nvSpPr>
          <p:cNvPr id="44040" name="AutoShape 10" descr="「video」的圖片搜尋結果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圖片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/>
          </a:blip>
          <a:srcRect l="42613" r="22247" b="37500"/>
          <a:stretch/>
        </p:blipFill>
        <p:spPr bwMode="auto">
          <a:xfrm>
            <a:off x="179512" y="792088"/>
            <a:ext cx="1052736" cy="1052736"/>
          </a:xfrm>
          <a:prstGeom prst="ellipse">
            <a:avLst/>
          </a:prstGeom>
          <a:ln>
            <a:noFill/>
          </a:ln>
          <a:effectLst/>
          <a:extLst/>
        </p:spPr>
      </p:pic>
      <p:sp>
        <p:nvSpPr>
          <p:cNvPr id="7" name="圓角矩形圖說文字 6"/>
          <p:cNvSpPr/>
          <p:nvPr/>
        </p:nvSpPr>
        <p:spPr>
          <a:xfrm>
            <a:off x="1547813" y="1012825"/>
            <a:ext cx="6480175" cy="611188"/>
          </a:xfrm>
          <a:prstGeom prst="wedgeRoundRectCallout">
            <a:avLst>
              <a:gd name="adj1" fmla="val -55264"/>
              <a:gd name="adj2" fmla="val -40112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2800" b="1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/>
          </a:blip>
          <a:srcRect l="42613" r="22247" b="37500"/>
          <a:stretch/>
        </p:blipFill>
        <p:spPr bwMode="auto">
          <a:xfrm>
            <a:off x="195859" y="2060848"/>
            <a:ext cx="1052736" cy="1052736"/>
          </a:xfrm>
          <a:prstGeom prst="ellipse">
            <a:avLst/>
          </a:prstGeom>
          <a:ln>
            <a:noFill/>
          </a:ln>
          <a:effectLst/>
          <a:extLst/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095625" y="1052513"/>
            <a:ext cx="3384550" cy="5762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學思達議題</a:t>
            </a:r>
            <a:endParaRPr lang="zh-TW" altLang="en-US" b="1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圓角矩形圖說文字 8"/>
          <p:cNvSpPr/>
          <p:nvPr/>
        </p:nvSpPr>
        <p:spPr>
          <a:xfrm>
            <a:off x="1576388" y="1844675"/>
            <a:ext cx="7243762" cy="3652838"/>
          </a:xfrm>
          <a:prstGeom prst="wedgeRoundRectCallout">
            <a:avLst>
              <a:gd name="adj1" fmla="val -55264"/>
              <a:gd name="adj2" fmla="val -40112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zh-TW" sz="20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32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自學：</a:t>
            </a:r>
            <a:endParaRPr kumimoji="0" lang="en-US" altLang="zh-TW" sz="32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zh-TW" sz="20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b="1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教學的起點，是自我學習書、講義上知識</a:t>
            </a:r>
            <a:endParaRPr kumimoji="0" lang="en-US" altLang="zh-TW" sz="2800" b="1" dirty="0">
              <a:solidFill>
                <a:srgbClr val="0033C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zh-TW" sz="2800" b="1" dirty="0">
              <a:solidFill>
                <a:srgbClr val="0033C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b="1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上課前先預習、上完課回家要練習、複習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zh-TW" sz="20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圖片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/>
          </a:blip>
          <a:srcRect l="42613" r="22247" b="37500"/>
          <a:stretch/>
        </p:blipFill>
        <p:spPr bwMode="auto">
          <a:xfrm>
            <a:off x="179512" y="792088"/>
            <a:ext cx="1052736" cy="1052736"/>
          </a:xfrm>
          <a:prstGeom prst="ellipse">
            <a:avLst/>
          </a:prstGeom>
          <a:ln>
            <a:noFill/>
          </a:ln>
          <a:effectLst/>
          <a:extLst/>
        </p:spPr>
      </p:pic>
      <p:sp>
        <p:nvSpPr>
          <p:cNvPr id="7" name="圓角矩形圖說文字 6"/>
          <p:cNvSpPr/>
          <p:nvPr/>
        </p:nvSpPr>
        <p:spPr>
          <a:xfrm>
            <a:off x="1547813" y="1012825"/>
            <a:ext cx="6480175" cy="611188"/>
          </a:xfrm>
          <a:prstGeom prst="wedgeRoundRectCallout">
            <a:avLst>
              <a:gd name="adj1" fmla="val -55264"/>
              <a:gd name="adj2" fmla="val -40112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2800" b="1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/>
          </a:blip>
          <a:srcRect l="42613" r="22247" b="37500"/>
          <a:stretch/>
        </p:blipFill>
        <p:spPr bwMode="auto">
          <a:xfrm>
            <a:off x="195859" y="2060848"/>
            <a:ext cx="1052736" cy="1052736"/>
          </a:xfrm>
          <a:prstGeom prst="ellipse">
            <a:avLst/>
          </a:prstGeom>
          <a:ln>
            <a:noFill/>
          </a:ln>
          <a:effectLst/>
          <a:extLst/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095625" y="1052513"/>
            <a:ext cx="3384550" cy="5762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學思達議題</a:t>
            </a:r>
            <a:endParaRPr lang="zh-TW" altLang="en-US" b="1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圓角矩形圖說文字 8"/>
          <p:cNvSpPr/>
          <p:nvPr/>
        </p:nvSpPr>
        <p:spPr>
          <a:xfrm>
            <a:off x="1576388" y="1844675"/>
            <a:ext cx="7243762" cy="3652838"/>
          </a:xfrm>
          <a:prstGeom prst="wedgeRoundRectCallout">
            <a:avLst>
              <a:gd name="adj1" fmla="val -55264"/>
              <a:gd name="adj2" fmla="val -40112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32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思考：</a:t>
            </a:r>
            <a:endParaRPr kumimoji="0" lang="en-US" altLang="zh-TW" sz="32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zh-TW" sz="20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b="1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教學的一個過程</a:t>
            </a:r>
            <a:endParaRPr kumimoji="0" lang="en-US" altLang="zh-TW" sz="2800" b="1" dirty="0">
              <a:solidFill>
                <a:srgbClr val="0033C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zh-TW" sz="2800" b="1" dirty="0">
              <a:solidFill>
                <a:srgbClr val="0033C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b="1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讓學生思考基本素材外更深層的學習</a:t>
            </a:r>
            <a:endParaRPr kumimoji="0" lang="en-US" altLang="zh-TW" sz="2800" b="1" dirty="0">
              <a:solidFill>
                <a:srgbClr val="0033C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zh-TW" sz="2800" b="1" dirty="0">
              <a:solidFill>
                <a:srgbClr val="0033C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b="1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把多種能力培養，學習能創新的各種能力</a:t>
            </a:r>
            <a:endParaRPr kumimoji="0" lang="en-US" altLang="zh-TW" sz="2800" b="1" dirty="0">
              <a:solidFill>
                <a:srgbClr val="0033C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zh-TW" sz="20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圖片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/>
          </a:blip>
          <a:srcRect l="42613" r="22247" b="37500"/>
          <a:stretch/>
        </p:blipFill>
        <p:spPr bwMode="auto">
          <a:xfrm>
            <a:off x="179512" y="792088"/>
            <a:ext cx="1052736" cy="1052736"/>
          </a:xfrm>
          <a:prstGeom prst="ellipse">
            <a:avLst/>
          </a:prstGeom>
          <a:ln>
            <a:noFill/>
          </a:ln>
          <a:effectLst/>
          <a:extLst/>
        </p:spPr>
      </p:pic>
      <p:sp>
        <p:nvSpPr>
          <p:cNvPr id="7" name="圓角矩形圖說文字 6"/>
          <p:cNvSpPr/>
          <p:nvPr/>
        </p:nvSpPr>
        <p:spPr>
          <a:xfrm>
            <a:off x="1547813" y="1012825"/>
            <a:ext cx="6480175" cy="611188"/>
          </a:xfrm>
          <a:prstGeom prst="wedgeRoundRectCallout">
            <a:avLst>
              <a:gd name="adj1" fmla="val -55264"/>
              <a:gd name="adj2" fmla="val -40112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2800" b="1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/>
          </a:blip>
          <a:srcRect l="42613" r="22247" b="37500"/>
          <a:stretch/>
        </p:blipFill>
        <p:spPr bwMode="auto">
          <a:xfrm>
            <a:off x="195859" y="2060848"/>
            <a:ext cx="1052736" cy="1052736"/>
          </a:xfrm>
          <a:prstGeom prst="ellipse">
            <a:avLst/>
          </a:prstGeom>
          <a:ln>
            <a:noFill/>
          </a:ln>
          <a:effectLst/>
          <a:extLst/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095625" y="1052513"/>
            <a:ext cx="3384550" cy="5762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學思達議題</a:t>
            </a:r>
            <a:endParaRPr lang="zh-TW" altLang="en-US" b="1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圓角矩形圖說文字 8"/>
          <p:cNvSpPr/>
          <p:nvPr/>
        </p:nvSpPr>
        <p:spPr>
          <a:xfrm>
            <a:off x="1576388" y="1844675"/>
            <a:ext cx="7243762" cy="3652838"/>
          </a:xfrm>
          <a:prstGeom prst="wedgeRoundRectCallout">
            <a:avLst>
              <a:gd name="adj1" fmla="val -55264"/>
              <a:gd name="adj2" fmla="val -40112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32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表達力：</a:t>
            </a:r>
            <a:endParaRPr kumimoji="0" lang="en-US" altLang="zh-TW" sz="32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zh-TW" sz="20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b="1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教學最後的目的</a:t>
            </a:r>
            <a:endParaRPr kumimoji="0" lang="en-US" altLang="zh-TW" sz="2800" b="1" dirty="0">
              <a:solidFill>
                <a:srgbClr val="0033C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zh-TW" sz="2800" b="1" dirty="0">
              <a:solidFill>
                <a:srgbClr val="0033C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b="1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也是創造力、理解力、分析能力、</a:t>
            </a:r>
            <a:endParaRPr kumimoji="0" lang="en-US" altLang="zh-TW" sz="2800" b="1" dirty="0">
              <a:solidFill>
                <a:srgbClr val="0033C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zh-TW" sz="2800" b="1" dirty="0">
              <a:solidFill>
                <a:srgbClr val="0033C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b="1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閱讀能力、口說能力、閱讀力</a:t>
            </a:r>
            <a:endParaRPr kumimoji="0" lang="en-US" altLang="zh-TW" sz="2800" b="1" dirty="0">
              <a:solidFill>
                <a:srgbClr val="0033C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圖片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/>
          </a:blip>
          <a:srcRect l="42613" r="22247" b="37500"/>
          <a:stretch/>
        </p:blipFill>
        <p:spPr bwMode="auto">
          <a:xfrm>
            <a:off x="179512" y="792088"/>
            <a:ext cx="1052736" cy="1052736"/>
          </a:xfrm>
          <a:prstGeom prst="ellipse">
            <a:avLst/>
          </a:prstGeom>
          <a:ln>
            <a:noFill/>
          </a:ln>
          <a:effectLst/>
          <a:extLst/>
        </p:spPr>
      </p:pic>
      <p:sp>
        <p:nvSpPr>
          <p:cNvPr id="7" name="圓角矩形圖說文字 6"/>
          <p:cNvSpPr/>
          <p:nvPr/>
        </p:nvSpPr>
        <p:spPr>
          <a:xfrm>
            <a:off x="1547813" y="1012825"/>
            <a:ext cx="6480175" cy="611188"/>
          </a:xfrm>
          <a:prstGeom prst="wedgeRoundRectCallout">
            <a:avLst>
              <a:gd name="adj1" fmla="val -55264"/>
              <a:gd name="adj2" fmla="val -40112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2800" b="1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/>
          </a:blip>
          <a:srcRect l="42613" r="22247" b="37500"/>
          <a:stretch/>
        </p:blipFill>
        <p:spPr bwMode="auto">
          <a:xfrm>
            <a:off x="195859" y="2060848"/>
            <a:ext cx="1052736" cy="1052736"/>
          </a:xfrm>
          <a:prstGeom prst="ellipse">
            <a:avLst/>
          </a:prstGeom>
          <a:ln>
            <a:noFill/>
          </a:ln>
          <a:effectLst/>
          <a:extLst/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095625" y="1052513"/>
            <a:ext cx="3384550" cy="5762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討論 </a:t>
            </a:r>
            <a:r>
              <a:rPr lang="en-US" altLang="zh-TW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&amp;</a:t>
            </a:r>
            <a:r>
              <a:rPr lang="zh-TW" altLang="en-US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問答</a:t>
            </a:r>
            <a:endParaRPr lang="zh-TW" altLang="en-US" b="1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8134" name="AutoShape 2" descr="data:image/png;base64,iVBORw0KGgoAAAANSUhEUgAAAVUAAACUCAMAAAAUEUq5AAABhlBMVEX16uRDKRrxUk6no+1V2Iz5c6b3sjGc3/r47edJMSM7HgiWiIH78OpAJRVCJxj88uw+IhH18Oo4GQA0EgDxTUmkoO316+Y2FQDzgHwzEAD76+gtAADxSEQ5GgD5bqQxCwBI14bu49wmAAD3sCXo3dYvBgDh1c6mmI9xXlMqAADxREDt4+VROiy/sqrm3ebPw7r5b6v4rhhfSj64qqLp6eeMfHLD5cesqO3GwOl6aF1kT0SSg3m6rKXXy8RyX1PKvbXSzOj0z8nR5u32vMu24/T4tDz15tb216/2zIz029X3q8P20Jn4irL0qqXAu+r23Lz2zNQYAACI3abS59C0sOv3wm583J/3n7z0wbv4vFvydG/yXlvyl5H4ga1m2pTd1efg6Nef37LzopzyeXX3xXTzta9ux4N0xq/4o1SnnG/5j3uQr3mCvsHVcVp/vX6Iucj3qkb5fpa1kmuepnO10OT4nmDF5PDTwsjQdFz6l23Rpsyt0e3gk77Pt9a8jGaw4rup1Me6zq0M2whAAAAgAElEQVR4nNVd+WPTuJ53oIDs+ErS2pO0ITV1kxQSsiQESEIazkKBYTrAwDBcZY63+97uvH3H7uy97P7nK8mXZEvy1Tn2+9MAsS199NX3+/ke0khSZrGgZP/1rytWrebc/uHtm1Nv3t6u/dqD4QtE9ODBg4P/B7hCQKXDr99+c2pra/3UqVPrF9+CX3tIHLFqB49fX7myc+Wrg98yrBBQqKKff/bm4tY6QtSTre9+g9qKtfT1zs5ZJDtXHvxGYcUqCvf8uqeipFz89kRgBZ6cwJuQKX3wlQ8plitf/OZgRSp6+PW339EqSsJa+hMQzUsfbt26cevWh8uWWg5aCOkX318hMUXyWzICwZ4/xQPUswE/lFNWIH14enojlOs3PlhFgYVq+sXD+1dikEIj8PA3gqq/579BiHIBxbL+tgyqQLp1fWPjNCHwT08/FMDVsmpMSDGsvz6q/p5PUdEI1c9KoAouX6cgDYC9fkvKhSvyT4/vxzf+z2JZratYrBwD9KjoZyy39HOgCm4xMPWAPZ0dVwzpay6kSFdPiAaAq3funQvk3p2r6SP0VDTLnj8xVMENHqgI1+sfssDqsSj2xo9Q/f4kULXunIvLHcF7MaDQLa1n2/MnhaoQVITr00tpuCKX/9VZkZp6qL4+AVSTmGJc2cPyqWheFS2PKvggBhWZAbG6Qpf//dkUNfXkvlQW1qtMTJFcjf3S2/PfZXRLJ43qpRRMMa43+LBaBw/5/imurGUZK1tRGepaO4RUdL0MoKVQBU/TVBXD+sJi42pZj89mhPRseRJwTwDquXM/RaOSvl0vuOdPBtVLWUBFTotpXK0v7mfHFOrq41KoikGFdCAY1eGprROAtDiq2VQVy+UkrNbjPJiWJQE/pYAaaeubk9DTEqhaWTFlwWo9vJIL1LNnS5AAILKplG2tfXdSoBZENZ0AkBIzAvlBPXu2OKp8708KZAK1Hy6eFKhFUU3hqnFYKVC/yA8qiwSAGilcspFmVD25B6Taie3/wqi+yAPqxnUK1a/yGVWMaowEIJZ+9OjVk3dnzkM58+7Vo7tHrRprJln2P7YB4PCEPFUJVPOAiggWoUoHuTGNkQBI0+8+8eAMBP/hyaMjKTGZjKBCZf36V0c1SwhAwUqEAw/yGwCSBNSku09IQAk5f/7do0N6OtmsKpKrX5+cWS2Kai6zimCNgteH+Q1ARAJqh6/YiIbAPjkibWw6qwqV9YdfXVcv50X19OlQ2V4XAPXsDs4E1CQxpiGu4UAzg3ru3C+DagsKj9DkR3XjaaBB94ugegWRAHA3FVMf15Y/qewG4Ny5n90CQDyPj58/v/b8+XGt1ToZXd0IgoEioKLEde3wSRZMMa5n7nqzysoAkPzLz4pqq1W79uz92rYnay8/PgcJYHPbVSgBvSqG6uNaNkUNcH2Ft1l2s3qyqG59Z7Q88TG1rr2EWBKyvf3+kxXDNU/AGirrLVAC1a8e5cAUwfoODTlbCODJP50Qqutb62/+9fcfn0H5+Ol5DUP7aY2C1Ad27TkFK8jLrDwpYVd3PvubXKD6sP7yqK5f/PGvv0Mb3VNIuNc/Pb/2noEp/vePJKzFQPWVtQgHyA8qMq4tkAfVeyfAAbZO/eX9dgzC7fhfkP/2MmKBFqtenUE8y1qAr+78IT+oSFt/YVTX1//C2ukiibQ1Z2qFUFYcCjzIjerOPxcBFbmsXxTVrR9/lxNTBOs1H1arIKinT79Q4eMHuVG9XwxUCOt/5UD1p7Kg/j4/pki8mCBfbpVWVpQStPK6q50/53P/BKr/mQPVO2/Kgfr3xUD1lbWwAfD9lZXTsBbd/1hyoFr7pkx+df2PxUBdW3vmoZort0oLyghaOQ3rzp+Lg3r+PzKDeq9UgaWopkJ5L5VFFZkA6yBfKrCMqp7/9+wGoPZZcVS3/rswqGtrnrcqgypiAVYuxlpGVc/kMAFW7W1xVN8Ux3Rtu7yu3shtWAsTAE9Zb2QE9Sep9m1halVi/we6Cl4U9lYFDOvOv5VC9cy7jKhKUu3zwqiWUdW1l2U5AAyvrJyMdeezorTKV9ZslvUOqlwXRXX9L2VUdQ1TqxJ89bRXxM7DWHfelQI1Iw1APUFWYVS3/lgG1LVtnLoqklwNxIsDchjW+yVBPXP+bgZU0Q6yChcDtkqBCmFFKW71eglUL0v5uNWfyplViOqj9DIL7mG1bhdFdb2UAVjzAoEyhhWjCrlVZmU9AVRBGqxeY7B1+Kuhim1ACRPgo5qdBfxdaVRf1VKKgmG3ddFEQFkL4Ctr9jZLDqrWL6mrNWGp5V7Uv1E0DCjprZCyHpfyVxteI1v2BtY/lQQVeitc7uRVW4n+9cImoCSzQqh+aklALW5ZfVQPsurq2dKoHvlFDBau9BGW2tuC3KpUFIDlmXrpxovCQet1v06emVyVTANAVA8D0MAd2g7cSx4LKthsWTRhTSjrrY0SziroYLGyFrCLlaxIofodQlzvxU8EeTbgVMHzVb8rCerflomsgp6AHJa1JAlAFICQn9h7P4L1m0K2db2kDdguWF/1UY2a2bOGrTvlNPX8EQVbaFxZqopGVfu8kLauvylQCTwpVSW6g7M2spc0Ae9o1ELmygYVSu12MVhPlcgGbv9DKVTJI5hZO9lLMVafV0UfDcwqF1WL7GRfv3hxa2trPdNRwa0f/yjopxCj+o9lUL1OnokIswHMc5c7oVz5Q5lcYBy0eyKziod1O0J1/Rvn9tc/fP72s2/evDm1vpWC8PrWj389EV2NjGwWYrBBn7zy2dXrx6/v71wJBEJ8//79169ff/XV998/hPL48YOTU9XQXXHMagzVrds1dP4ai3N4+zYEGCG8dZGjwusXi8FK29WNS7de+Beu3EonXPGzwpbXyHYfX7F28MXBwYF33VpcancL9wM8STTn+u6Kf36LQHWdupfKCgG2pEOowt96KkxqcHEqQKFqAXD51o2n+AqbSymVF+ogizdOfPACn/rB8EmcG+xqmduB43KYeNfVFLNKJgQv3uaBHyAsOYchwOsQ3aIJAdqwIpzCm6yAUF03XiSHiKutWY7+visE6/kjRh85RvWn5N8nUc12ZCJSYenwf4vTAMKWPqW1D1g3uLhuvGCNCLGrLDdVHBYCNWFUkcSclRO/zyhCdYurqhwBhTFd2/6fCNVLifdeunGahetGFFTRU0Ds6kr6DYugAKxsUD0SEDordb/vxIYUFFrW897217pWgrE+v+wBt7HBugAEWMiBxTHlXcFioXJrljsVIKw5jQAHVM9dhaMBN/f6Bj2kANXcqtp6VkJXJSDdQFeDvWAc/McDBZAZENexbVy/wb/WBrGrTHergVYu23qeaVORIHd1LxqPY+51ab7nn7wscBDtfXFUUVMAsC5dEl0ABIB1+cONG0+fPr1x68Ml0U1sOHeV7fQ/eJUd1vPvDnmYXKWdlTFoDrHPDUfko3rxMO/peaeEAfjUApluAgQg00WXqIS1c5Bp1LWjrFbg/CMBInRkZezbUwMYk4UafMVrCyigqsclUD2+/OL0dbbvKSSQXWW9YhVIj7IdDnwlQuQeFVkZ+0rF6c4qY8Ofko9qbqtaSlffX0K+KM6pSghkV9kvray10g+ykul/lvxEJazAsG7O26auLBxvSh6qhY73FlfVa17JisOUighkV/ez60Wt9ehMCrBeVZUrd+jICow1rQKlPvC8lodqfqsKOcDLwqoaVK2vnxyqB1dy3QJWqx09epe8IYD4G/HzV+mEldo3K1jaU8xccWtgIVUtzFe3j4PGlY0TtKwP895dDYPDu6+820F8OfPu1d0jyYOXSVSh21R910knrIyZj2qlWUUeC6O6xVBV+DTnyrNQCoL6qRUctz5JVKWz+e+rAvjqlaO7SI6ODlvoQptDrK3vkqAC1XBHw8lk1TUgtHRqRe3VfVRtTLEQqnFVBZaqqsuR664k+B/cMRVTVnyQzTMBiQSUx6GKXRluPThb8HpF+Lla+ElwhFAN6//Rj9RlVbYbtm03GnJ1qdIZa9Dd80DVZc8CfLsVU1Uguc5ioTQa9frudDrpOdwptp7lhnV7zT/G9hTFS3QKQDW6k5UrOd3lsgt3Wl6IrPsncSF4DR3LTqRUgbGaN+uaj5zWbvRXdIhqzBTvHxsTbAG+3aJUFWI6Hwzqio5/oyh2c+7yNedl7hOXNf9sILh86wMFAnB6M7kKOZ9c39Xlfm8IYeXvE4ZYX+S7CJAdXuA0bJxVqc7+ZmA4PTE3Z7S2ObKHuTZAcENUCQJgGa4im5pOvkCZd7mza33MA+v22ifi0DU5JWizlotJRVZMHX1cm1XH8mw4rea72DoHqirc0e6wO1wlcH2XDADUUUWpxKU9pn8z6fjuaglQW9DFSFXV5VQ29fjzptZVedNrPeceEMaXWKyRyYKPx+RJdnDpQ5BaUVfTnjywoy+biqYr467Gtz4MsQ4yXoNtGU6112t0Gp3ObLV0DPIp5KzO09dDqKuGlgAV+qUFZQTA2NPmek/FqAaqCqTpppLAFGl1Z+ryRtiyPsUPs/uXgjz7dO35MZHZ+ijRg728ESRM1d5g1tYSX9aU8WqZ3QioktvtOgLvGkwf6o5dr7e95bMbzQkxOeSsYqwKdDssUCqVDpWnAt2Gt7WnGFVfVYHaHdeZTyNjseJrQat1/Onl++3gipX3L599vHZcC+4LaX3yId+mb7LwaADuRAXLpmayPqvLk8U8o7YCqzdoN+uV+QRwNxYWdbhoUvtZbwyitUDOKtZTAebMwUEbUKVW0Jji15ozjKqnqqA7Z0/NW1JZOFKIH7oO6PkxFHQ3EPHj1vMA1bhbxahCZQWuztpgeML1is036tSUlgO8TXWzUel1IbsxDOaIgTtqJmyk1plN/GQ+dFYxVqVOmpzRaQP61ctGiKr1tbf/1V6TrefeC+bpFq7FvF5JknxU38f+FZ8NQqg6F3ig4kGOuwbztdS7pKodqoRut2VZHsxYxgN0K0m/gb5i+3pXS7AqQ+YOz56QnwBuO/pL36iqvbZgbhVlLOBXQml5/mr7WRxzGLZixqryh40nXO+lwQqccYN6Rtd1TekME8+B5ZRj5LS+ZySd87FONTDqcIema9QvXfzLBmksfavAFXuarjJM8d3V9qeEJkMSgJZUHSQdFSmDyihlQZ0Ba+z67iQ2ZODyQEVqg23AUZxVGQsBLja54GCJUbWXxGidPeHUKvVVLkoeie+u4s4qEnW6kEXf1sY98aeNhc1+sjmlqBZwZ4IP2VUDO6t4ANDnextoQ4mhgSEehk2UW8FqMBDCqlWEJgD46RzGb/yawTH3WXU6EH250p4IUfV3HhOpOTEgdTZri1wHCopqTxJp1YHAPpmzWTQ2w/tlm1TfblOwJvjX0/jcrABEiGd3OZxMbq6WrpHgNTWmsyJhmbtC66MshKg6+wLuMoj246Qu3BKVBtK7d4nwTISqNl5FzM/Bk9ArXYJ9gFGKYTXjzFF1h8MuUDGrHihNlM5pNszBdEgHK767Sjgr4kU9iRl8BKIrXcE2Uac9vl029xV/Q6ozAfj+BFXp8G78S0ILUFGq/SCEAEvPDmmD3tKIFHjCsU7B3GS6P8PoQRB3xz3Hne0q4XpC39vUphQZwrkChrMKxZK6wgXVxyJPaVT5pkuX59Oh177V3ZwLqQbazoaUrFVFmVO2zAN/A4Y+D9HqTWUSLA5Y8diuP0LNob+2iSaj2XIi86Arm6R/sVAaFp9b4wkYNVhfDEVe8J9VlzP+kii93tQjEHB2KaDyDI3DZ1ZI6kHuioS/HkZdoLsrfFw3KVSdIBeiszSlQ8KK3ZUAVAncFG8TZcHVVTCcCqiPvVrNfNMvoJ2+aAOH9QVDzPugTnn2SSUsaD2avrMpfJq2AGpPDMQewTEtCOpLIYFIQVUbcN2V0Z8JnlX8/Y9mJ/L/3gQVZgopjcjDaB4DQxrg5jCarngbalQ+0RAacTqYQ8XYj3yzGhl67qfZWoTnMhWNw47CK3UijB2RKMyvgKHYMlbqPjAEw2hHLFQdCy0PjaqQcKD3ElFH62N0PSAb1ZF4xnV+GOAIx2FPIp0xUkYcz+yF4jJtXCiKZ2MsNzKgiE0EMhKvJq0wTkW8och8TuvattBZSepQrKu7DrcJvCt8shHtRNDdS0OVXANCDF4mEIuuuV7Oj3D2pFkd98SBI+WtHDGjhgu/jJA43t4WRvLcDKYnZp/7dIrR2yW0z5mlGUjOlkhxIc2Vn3mPdHKTMAC9hTBm7dBTE5uLmGEVRVZIVcX+eZebMgeukEzGXIE41uBSK+A2RIGu7K0c4WjMPvEeMBMC1SRzMVGllidkorz1UuisUlbInPJ9lViNEK+nfi32O0oiJvefm/DZEYxQvB8R1pdKu6ZYtzr1TbAU8zAvJR6g+lEQWcFXXWBmkn1pT/kJc1W8ttp4SC0IaogUSKxiQjw34dMjzeuyBjejn1ABtjji1ZXYhKaifYEicIIEXDvmgwql1+dbab0iKJyq1RQHGzvx1hXaAJubGzP4Wu67ODVstIJrSb1GbKMG8fhm2mmLUo8EqhLzfxpFgGP0uEqk8BQIP7gQU7LOkoY1ajJjiT3ke8U+b4C+YTSiIIOKBMGwowsTtHFUjeWizzeIyd8LxBjbvDc1+FOFsi+uC8XzbGAiys0LPgWcAQcbz8X5dQAs9k3iNaBraoKlVJJ5I6AKmLVQx+Ki9no8j2ULs4D9pTgg3IvTh6qgSNYUlOcBz3h40TSZBNil2wQc16iY3I82GZ5Y5S9DPV40EqJa7XC+q/RFrwGumKG3+/E1MZZcC6lXRAtoVJk2QN9E2gNGUSMGXSL0ZiePeVsEmYv4uRNB8lEbL7iEKIlOlxOqabK4tAsUYcC6TDZcCOLyhkBXo/QpJWa7h54hwy9GzKK6PPuBUxVgRJt/QWJUr+TpkVJX7EBAkAHwBrAS6WrcWWHh042Y8459iYVqe+x6VpX4NxbrBZMKd5zN6XzzAl2cd/lMs50CCC0GU4XMWZq+i3Jn+oBV8ha4N1sw5OS21JXmzGN9FCelnFX4tCALhLZbkxqpKPPQSSvjU+gwUVWqacZZkOUxZ8zdIkBVt1nK7Q8wnhzXtenIX4QZCXiD+Y7ILGtM9aG2idrj+2Cxo4mjwwzV2COknhP49E2W6gFhzVR2Oa1vbjfumJsrv+gJDKoiVmc+7ydftHZnwNSfC/Sm5M7KTCnjx0Z9AT2jx1KZ0EOmNPoK/GWT2aWpTveUisbTBWXWY44aEl2Z/qVuosoBUFW12yezUsloyXvBEDJlrTHoLaUVQ4F0je6Y4+WbtLmTy67OOo1G3RzQmqTLfWEQgNwVd7NwDLuzcpTxkqsLdoX1weTimfsqhHQ56Q2rVOjO4PX+Gyqb45sq3ArGjGGE6jTX4VlWzppxRe2ORl3J6NJ0Uu/cTCEBLreGqY3ZCwKMqbyI0naJ+SWb3lihbrsnub2Bbddt2t5ykwmq5ABMGFSVUUNv0x6El7GoizteGZPFnTBG7G3mLOXIhbo5YAxSM01ld8Z5EqzCFlazk8h66SzLZSRjB122bUb5lcnmyI8vJ2OGHsZ6YaENYJUu2oIDRaJvGnGIFE0cpIEL05ge6Y1mc9CfTXv8hwI7o82XybyJvplo7TRYuTGmMgUFF64YU3a7bpwxqSs5+U3e9hOLsRwn4kK9w9M5LO6XE7rRV5NXyJSIjt+FVgsFX4y8SbwsqKZkG3LN22GbzIQ9VqVkRagujwr0u/brrC/aIljdYW/cJ8vX9khNO1oYpC80NBWQjLaoEglOWKUVEqNHU1N1wGG3bdjxgAfErWFFmyh7iaSVEfYLArZ5UDlZzKYoGAB0aRJGyuJJSV1oWLGL08bmGG21ZAmkSflIwE2uJiVDqs5gtzAkg/N43KjLoDvYjQXE1nzcw2GzA9yoCEa37XLYb3MoGqtRJWhPPP9Pi2pJgwnwl689GaD86yDJeHWTWHajmnn/464Vb6e4EkcTACccTNqOCFWzYSumadtTyJF2aa4JVu2OPTHU1dQY7gUbxV2SH+f1JersthL/vS45a23OnI3jl5edmSIFu1Cbzycq6O5Okx8kinTBOapMoskqmKDow5jtVTn+mkUBkHTiqmME8Juz0WQ6m03GmwtnoOzTE0QJsd0qkGfGaNdvMFSrX+L8ZAgQJ6bgcWv8ccqqQyfMmgxuZgCOvdjDnZEeq/eyKbMJIzzrhG9JqY1RUpeni4ncnBgALDftMSv8Naa8mqsZ14cwim+uVBWaT+Om3da0SidWyEPlhvq40ZuAtnc0GZ276/QMN0hTSA4vp1znZpTJ4gb+JSOkUodfrgBwemPTT04A3POCIxW2L6qHxaf0TiJftDqc2d5eR9Y3J0Og3tw024tl/NQXGPE7L2O5HRDUvHXdZ2tOB2mv34JEzG6JwB7IYKpowZ5s7K1WX/qttXGEImlzu9jVeA91k6Gs400XdGfVeliw8dplUH0DdFmJHS3sgEzpXw1Et+Wea6juBPUomvYMGCtNq9v9WDIC8PZ/JVE5DycWWlzHs0XNuN6oqzpSkW5VMee+KkDHMbFlH2Nuv7ducnQVjOIV9BgvQt9YNPsAdJWxFnYpYBOAdZWTnwmaJQG/JEOI1jB7EtZL1ZigahGkLUZXQ8EbBYGwTYduKAXLYGKmn/wLGjaIGg6AlgHZBjybDrSEjapvA2xzDLUamyCD37vPK38w0tbNWGykrjZhdK4iNYmaixwb0yAAVDYrD4gnu7IS+21nPImCDmNlwjfW2/MZzmWRnbziPGRlkzRzUfNZgKrjH/3WZf9blrqs7s8Hg+oybJDR294eM3ptbazUx11VsgSlBXOf3QTF6qFpxKK/gdZ2pQmMobRx1M+6UKCRMkZLl+OM6r4/FdfGoSiN+QpQCunO60ijvMmQcUHKEpEuwYgO3AUWwF16bjnUXWfWbJv1mWuEF5QEDgg4U1PrV01TGQFBWo/XXaqyGv00mSQ1mPNXFbTQm5HCY2Njzi9MeEbHr5QIysjeFDuzyCX5Pt8C02ijkz3qKb3UZpTnN3rEG3TX/zsPOz8tBiZTDBeqQoUv1uvY5amLJkr0jDVNEZ8XqbP8FXCZGTNlTgKPcMM/a06jvzXwCmpKlVdz9TdHSkupOSbcvNoLGLpRjaxxI1QHtmMkpB381KAOevtVLTAaon3jH3uBvAbve6VvoT80yFeouByko8OBjYkh2m3MoInXFFintp1v5KlzrVV/dfkVmgbiEmmnNJTooL2lLi6EnzV64QUWUUtM2imjsBwJlhT/CvLvAPsdLxULpLmMtpE5QPsShN3RuHXO59hoAJDpC79qL5M5Ni6ZbERhg0/X9DZ5rY+jpJxp8/vSVHZzRSDQMoefkfoNIgmhulPFezQiTOL+wEqY6gexalxYAUB0Xm97al9tjmX0Tx6PDDtfsV0FZDOt+CAdo64M+Ck6ggh4NG+XOt6cOkG/g4pd+40kPFcBdadN+UlguF4YhTDxvFl67ssrfxqzmHY1uxHxxC4NdPc1BbmURsD0Xb/rCP8F0bwOI3jhQTpG+4IomozCanzAtEHTLT4zDgU5b47dJmDw/R9w5jhhUzWwYLcF/LxMc2iM0G1HwE39Jtbr5HlCf+pYFRpwy4KurOsKspdhU5fqB23mDC4M0SsJCYTwhFCS3cM14S++HngJzOPjD4NRKrlHHlnISvB8PR8KJC/drsvVxWx/Put5KuztRN2stjdvQuLIjRxD0VASjcGgcaUAoKIeMjKWg8rfqNfQMwdYjIkXNcCYHEY84cUk8PfC86yEDQuEf4a9ErVZ4kFuxihs2vnSihfqpKZWNNmHz/+drigmlLqNddhfO1nRNdnI8k0UQ4NRkilgpcDODq21OhujHleTPsqg+rxDmXZVtXchfONIEp432kyoqphUNzGvw3NJ6HkGC4CyHenmF0e2atwQtrWZ3ywc/E1jooKUA1D4dSvAPHKBukBVZJah1oLRhX2/yZBKyATpcGVzqKpO8GWzLzzolyxfpjAVpB/QTyA2Eq8ngzRyj0e3UEGKWfXWK57d0xtVB+8rNbr4QNfcTCs5UZkMGaootkYozoLObO41dlCFD+AETUs6JK1GGKaa4pkmeqHTjphC9myMZfTSWJJN7Y4zJE11zUij7ejVXaNKGyK96XM4dUrcL2aOQQZUlYXBZsh7S1zDRNQV8q6B10lDNV249XBOcKnVnviwdyiJZhRxmz8+9rnC7cYQHwrUpdLOkjTdk9KcFf5INWYuzYAY04a0zUyPxwTaafYGVKa4GRVSN2T3ZO9OFfKgELSr0aJBAgTNbPp2rDDql2lHlOHC+9ps9sjEgKvZ/bQ7GJBsSmnBEBI9/hs5/P+H0FkKhdtxTUhjyTmZL+NN33YtGGDp/iU5NIUncrfaQLKMpfjIpS/kodtMqNqT4DigJpOPjZXZMguqnW7aIU32Z8MzHrHAPwOo6M4RzqTQ07psoHdqY2+BbCpBDyOB8Mf1qQHUUZYNGb+jJA1VfdcN0gRkBAFWm7LMO4dAz7CXwaclpDmL7iwWnyxmCQRMdClR31AXm43dHv5T7IIhKmRp9rqjC1mWMbY0qagqszBN0BgRvG6q6PN5lu/pKbdRsb/aU6N8RRaKGhPhckOb5rYnoy72e5opxYRIH+jyfi3tVKwn8V4ksbeCqh0EULqmOtFFFVAZ5nNZ8GT0ivygxox/6nnffGJPjKEL9zbWFjt+cRt1UaTZn7mZbE6cdYovsqhPoqYzeb/yZRCxo2hccH1nSVFk+q5bN7eyigTFAMAPYexkRw8VtGhmBs5RSVIr4R1+MKZeRf9uNoLoymONWZxVAdEb41i+MjWnmuv1+GoYz36ajBM3VD+FLr7RLhQz1saWEqWbUWu5pkzD1DH06/pAuB6FRW8sE51znGa1QuKlNnDORo8X5zw9K0Ba4t0+aXoQzkfb38gC6U0AAACASURBVJ8FuWPswfSfA1StXr+ZbLFJyXvnErxZjQUKTdjNh4KEM3/YgwSqehapaP2KHVTa1Kmd6aG8Akl+lXUUAqz2lJOSPRcZ1QvoP3fZPd3q3M770noCVVPOJpWBEpVX+5WMT+WSytRQmW3W7qJ6UoJU1X8d58AdGBX4WvCq/wP0FORJR8aXzQ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kumimoji="0" lang="zh-TW" altLang="en-US">
              <a:latin typeface="Calibri" pitchFamily="34" charset="0"/>
            </a:endParaRPr>
          </a:p>
        </p:txBody>
      </p:sp>
      <p:pic>
        <p:nvPicPr>
          <p:cNvPr id="9220" name="Picture 4" descr="http://www.weteachwelearn.org/wp-content/uploads/2016/05/Discussion.jp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4272965" y="2132856"/>
            <a:ext cx="4668913" cy="3357233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9" name="圓角矩形圖說文字 8"/>
          <p:cNvSpPr/>
          <p:nvPr/>
        </p:nvSpPr>
        <p:spPr>
          <a:xfrm>
            <a:off x="1582738" y="2281238"/>
            <a:ext cx="2413000" cy="612775"/>
          </a:xfrm>
          <a:prstGeom prst="wedgeRoundRectCallout">
            <a:avLst>
              <a:gd name="adj1" fmla="val -55264"/>
              <a:gd name="adj2" fmla="val -40112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2800" b="1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標題 1"/>
          <p:cNvSpPr txBox="1">
            <a:spLocks/>
          </p:cNvSpPr>
          <p:nvPr/>
        </p:nvSpPr>
        <p:spPr>
          <a:xfrm>
            <a:off x="1763713" y="2320925"/>
            <a:ext cx="4751387" cy="576263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課程 </a:t>
            </a:r>
            <a:r>
              <a:rPr kumimoji="0" lang="en-US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Q</a:t>
            </a:r>
            <a:r>
              <a:rPr kumimoji="0"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 </a:t>
            </a:r>
            <a:r>
              <a:rPr kumimoji="0" lang="en-US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&amp;</a:t>
            </a:r>
            <a:r>
              <a:rPr kumimoji="0"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 </a:t>
            </a:r>
            <a:r>
              <a:rPr kumimoji="0" lang="en-US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A</a:t>
            </a:r>
            <a:endParaRPr kumimoji="0" lang="zh-TW" altLang="en-US" sz="2800" b="1" dirty="0"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/>
          </a:blip>
          <a:srcRect l="42613" r="22247" b="37500"/>
          <a:stretch/>
        </p:blipFill>
        <p:spPr bwMode="auto">
          <a:xfrm>
            <a:off x="195859" y="4581736"/>
            <a:ext cx="1052736" cy="1052736"/>
          </a:xfrm>
          <a:prstGeom prst="ellipse">
            <a:avLst/>
          </a:prstGeom>
          <a:ln>
            <a:noFill/>
          </a:ln>
          <a:effectLst/>
          <a:extLst/>
        </p:spPr>
      </p:pic>
      <p:sp>
        <p:nvSpPr>
          <p:cNvPr id="12" name="圓角矩形圖說文字 11"/>
          <p:cNvSpPr/>
          <p:nvPr/>
        </p:nvSpPr>
        <p:spPr>
          <a:xfrm>
            <a:off x="1582738" y="4802188"/>
            <a:ext cx="2413000" cy="612775"/>
          </a:xfrm>
          <a:prstGeom prst="wedgeRoundRectCallout">
            <a:avLst>
              <a:gd name="adj1" fmla="val -55264"/>
              <a:gd name="adj2" fmla="val -40112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2800" b="1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3" name="標題 1"/>
          <p:cNvSpPr txBox="1">
            <a:spLocks/>
          </p:cNvSpPr>
          <p:nvPr/>
        </p:nvSpPr>
        <p:spPr bwMode="auto">
          <a:xfrm>
            <a:off x="1763713" y="4841875"/>
            <a:ext cx="4751387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kumimoji="0" lang="zh-TW" altLang="en-US" sz="2800" b="1">
                <a:latin typeface="標楷體" pitchFamily="65" charset="-120"/>
                <a:ea typeface="標楷體" pitchFamily="65" charset="-120"/>
              </a:rPr>
              <a:t>畢旅 </a:t>
            </a:r>
            <a:r>
              <a:rPr kumimoji="0" lang="en-US" altLang="zh-TW" sz="2800" b="1">
                <a:latin typeface="標楷體" pitchFamily="65" charset="-120"/>
                <a:ea typeface="標楷體" pitchFamily="65" charset="-120"/>
              </a:rPr>
              <a:t>Q</a:t>
            </a:r>
            <a:r>
              <a:rPr kumimoji="0" lang="zh-TW" altLang="en-US" sz="2800" b="1">
                <a:latin typeface="標楷體" pitchFamily="65" charset="-120"/>
                <a:ea typeface="標楷體" pitchFamily="65" charset="-120"/>
              </a:rPr>
              <a:t> </a:t>
            </a:r>
            <a:r>
              <a:rPr kumimoji="0" lang="en-US" altLang="zh-TW" sz="2800" b="1">
                <a:latin typeface="標楷體" pitchFamily="65" charset="-120"/>
                <a:ea typeface="標楷體" pitchFamily="65" charset="-120"/>
              </a:rPr>
              <a:t>&amp;</a:t>
            </a:r>
            <a:r>
              <a:rPr kumimoji="0" lang="zh-TW" altLang="en-US" sz="2800" b="1">
                <a:latin typeface="標楷體" pitchFamily="65" charset="-120"/>
                <a:ea typeface="標楷體" pitchFamily="65" charset="-120"/>
              </a:rPr>
              <a:t> </a:t>
            </a:r>
            <a:r>
              <a:rPr kumimoji="0" lang="en-US" altLang="zh-TW" sz="2800" b="1">
                <a:latin typeface="標楷體" pitchFamily="65" charset="-120"/>
                <a:ea typeface="標楷體" pitchFamily="65" charset="-120"/>
              </a:rPr>
              <a:t>A</a:t>
            </a:r>
            <a:endParaRPr kumimoji="0" lang="zh-TW" altLang="en-US" sz="2800" b="1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/>
          </a:blip>
          <a:srcRect l="42613" r="22247" b="37500"/>
          <a:stretch/>
        </p:blipFill>
        <p:spPr bwMode="auto">
          <a:xfrm>
            <a:off x="179512" y="3402136"/>
            <a:ext cx="1052736" cy="1052736"/>
          </a:xfrm>
          <a:prstGeom prst="ellipse">
            <a:avLst/>
          </a:prstGeom>
          <a:ln>
            <a:noFill/>
          </a:ln>
          <a:effectLst/>
          <a:extLst/>
        </p:spPr>
      </p:pic>
      <p:sp>
        <p:nvSpPr>
          <p:cNvPr id="15" name="圓角矩形圖說文字 14"/>
          <p:cNvSpPr/>
          <p:nvPr/>
        </p:nvSpPr>
        <p:spPr>
          <a:xfrm>
            <a:off x="1565275" y="3622675"/>
            <a:ext cx="2414588" cy="612775"/>
          </a:xfrm>
          <a:prstGeom prst="wedgeRoundRectCallout">
            <a:avLst>
              <a:gd name="adj1" fmla="val -55264"/>
              <a:gd name="adj2" fmla="val -40112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2800" b="1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6" name="標題 1"/>
          <p:cNvSpPr txBox="1">
            <a:spLocks/>
          </p:cNvSpPr>
          <p:nvPr/>
        </p:nvSpPr>
        <p:spPr bwMode="auto">
          <a:xfrm>
            <a:off x="1747838" y="3662363"/>
            <a:ext cx="47498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kumimoji="0" lang="zh-TW" altLang="en-US" sz="2800" b="1">
                <a:latin typeface="標楷體" pitchFamily="65" charset="-120"/>
                <a:ea typeface="標楷體" pitchFamily="65" charset="-120"/>
              </a:rPr>
              <a:t>班費 </a:t>
            </a:r>
            <a:r>
              <a:rPr kumimoji="0" lang="en-US" altLang="zh-TW" sz="2800" b="1">
                <a:latin typeface="標楷體" pitchFamily="65" charset="-120"/>
                <a:ea typeface="標楷體" pitchFamily="65" charset="-120"/>
              </a:rPr>
              <a:t>Q</a:t>
            </a:r>
            <a:r>
              <a:rPr kumimoji="0" lang="zh-TW" altLang="en-US" sz="2800" b="1">
                <a:latin typeface="標楷體" pitchFamily="65" charset="-120"/>
                <a:ea typeface="標楷體" pitchFamily="65" charset="-120"/>
              </a:rPr>
              <a:t> </a:t>
            </a:r>
            <a:r>
              <a:rPr kumimoji="0" lang="en-US" altLang="zh-TW" sz="2800" b="1">
                <a:latin typeface="標楷體" pitchFamily="65" charset="-120"/>
                <a:ea typeface="標楷體" pitchFamily="65" charset="-120"/>
              </a:rPr>
              <a:t>&amp;</a:t>
            </a:r>
            <a:r>
              <a:rPr kumimoji="0" lang="zh-TW" altLang="en-US" sz="2800" b="1">
                <a:latin typeface="標楷體" pitchFamily="65" charset="-120"/>
                <a:ea typeface="標楷體" pitchFamily="65" charset="-120"/>
              </a:rPr>
              <a:t> </a:t>
            </a:r>
            <a:r>
              <a:rPr kumimoji="0" lang="en-US" altLang="zh-TW" sz="2800" b="1">
                <a:latin typeface="標楷體" pitchFamily="65" charset="-120"/>
                <a:ea typeface="標楷體" pitchFamily="65" charset="-120"/>
              </a:rPr>
              <a:t>A</a:t>
            </a:r>
            <a:endParaRPr kumimoji="0" lang="zh-TW" altLang="en-US" sz="2800" b="1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2" grpId="0" animBg="1"/>
      <p:bldP spid="13" grpId="0"/>
      <p:bldP spid="15" grpId="0" animBg="1"/>
      <p:bldP spid="1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圖片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/>
          </a:blip>
          <a:srcRect l="42613" r="22247" b="37500"/>
          <a:stretch/>
        </p:blipFill>
        <p:spPr bwMode="auto">
          <a:xfrm>
            <a:off x="107504" y="2409259"/>
            <a:ext cx="1052736" cy="1052736"/>
          </a:xfrm>
          <a:prstGeom prst="ellipse">
            <a:avLst/>
          </a:prstGeom>
          <a:ln>
            <a:noFill/>
          </a:ln>
          <a:effectLst/>
          <a:extLst/>
        </p:spPr>
      </p:pic>
      <p:sp>
        <p:nvSpPr>
          <p:cNvPr id="7" name="圓角矩形圖說文字 6"/>
          <p:cNvSpPr/>
          <p:nvPr/>
        </p:nvSpPr>
        <p:spPr>
          <a:xfrm>
            <a:off x="1619250" y="2628900"/>
            <a:ext cx="7200900" cy="800100"/>
          </a:xfrm>
          <a:prstGeom prst="wedgeRoundRectCallout">
            <a:avLst>
              <a:gd name="adj1" fmla="val -55264"/>
              <a:gd name="adj2" fmla="val -40112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2800" b="1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9156" name="標題 1"/>
          <p:cNvSpPr>
            <a:spLocks noGrp="1"/>
          </p:cNvSpPr>
          <p:nvPr>
            <p:ph type="ctrTitle" idx="4294967295"/>
          </p:nvPr>
        </p:nvSpPr>
        <p:spPr>
          <a:xfrm>
            <a:off x="1619250" y="2708275"/>
            <a:ext cx="7345363" cy="576263"/>
          </a:xfrm>
        </p:spPr>
        <p:txBody>
          <a:bodyPr/>
          <a:lstStyle/>
          <a:p>
            <a:pPr eaLnBrk="1" hangingPunct="1"/>
            <a:r>
              <a:rPr lang="zh-TW" altLang="en-US" sz="3200" b="1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還記得，你們在五上時的期初大會考嗎</a:t>
            </a:r>
            <a:r>
              <a:rPr lang="en-US" altLang="zh-TW" sz="3200" b="1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?</a:t>
            </a:r>
          </a:p>
        </p:txBody>
      </p:sp>
      <p:sp>
        <p:nvSpPr>
          <p:cNvPr id="49157" name="AutoShape 2" descr="data:image/png;base64,iVBORw0KGgoAAAANSUhEUgAAAVUAAACUCAMAAAAUEUq5AAABhlBMVEX16uRDKRrxUk6no+1V2Iz5c6b3sjGc3/r47edJMSM7HgiWiIH78OpAJRVCJxj88uw+IhH18Oo4GQA0EgDxTUmkoO316+Y2FQDzgHwzEAD76+gtAADxSEQ5GgD5bqQxCwBI14bu49wmAAD3sCXo3dYvBgDh1c6mmI9xXlMqAADxREDt4+VROiy/sqrm3ebPw7r5b6v4rhhfSj64qqLp6eeMfHLD5cesqO3GwOl6aF1kT0SSg3m6rKXXy8RyX1PKvbXSzOj0z8nR5u32vMu24/T4tDz15tb216/2zIz029X3q8P20Jn4irL0qqXAu+r23Lz2zNQYAACI3abS59C0sOv3wm583J/3n7z0wbv4vFvydG/yXlvyl5H4ga1m2pTd1efg6Nef37LzopzyeXX3xXTzta9ux4N0xq/4o1SnnG/5j3uQr3mCvsHVcVp/vX6Iucj3qkb5fpa1kmuepnO10OT4nmDF5PDTwsjQdFz6l23Rpsyt0e3gk77Pt9a8jGaw4rup1Me6zq0M2whAAAAgAElEQVR4nNVd+WPTuJ53oIDs+ErS2pO0ITV1kxQSsiQESEIazkKBYTrAwDBcZY63+97uvH3H7uy97P7nK8mXZEvy1Tn2+9MAsS199NX3+/ke0khSZrGgZP/1rytWrebc/uHtm1Nv3t6u/dqD4QtE9ODBg4P/B7hCQKXDr99+c2pra/3UqVPrF9+CX3tIHLFqB49fX7myc+Wrg98yrBBQqKKff/bm4tY6QtSTre9+g9qKtfT1zs5ZJDtXHvxGYcUqCvf8uqeipFz89kRgBZ6cwJuQKX3wlQ8plitf/OZgRSp6+PW339EqSsJa+hMQzUsfbt26cevWh8uWWg5aCOkX318hMUXyWzICwZ4/xQPUswE/lFNWIH14enojlOs3PlhFgYVq+sXD+1dikEIj8PA3gqq/579BiHIBxbL+tgyqQLp1fWPjNCHwT08/FMDVsmpMSDGsvz6q/p5PUdEI1c9KoAouX6cgDYC9fkvKhSvyT4/vxzf+z2JZratYrBwD9KjoZyy39HOgCm4xMPWAPZ0dVwzpay6kSFdPiAaAq3funQvk3p2r6SP0VDTLnj8xVMENHqgI1+sfssDqsSj2xo9Q/f4kULXunIvLHcF7MaDQLa1n2/MnhaoQVITr00tpuCKX/9VZkZp6qL4+AVSTmGJc2cPyqWheFS2PKvggBhWZAbG6Qpf//dkUNfXkvlQW1qtMTJFcjf3S2/PfZXRLJ43qpRRMMa43+LBaBw/5/imurGUZK1tRGepaO4RUdL0MoKVQBU/TVBXD+sJi42pZj89mhPRseRJwTwDquXM/RaOSvl0vuOdPBtVLWUBFTotpXK0v7mfHFOrq41KoikGFdCAY1eGprROAtDiq2VQVy+UkrNbjPJiWJQE/pYAaaeubk9DTEqhaWTFlwWo9vJIL1LNnS5AAILKplG2tfXdSoBZENZ0AkBIzAvlBPXu2OKp8708KZAK1Hy6eFKhFUU3hqnFYKVC/yA8qiwSAGilcspFmVD25B6Taie3/wqi+yAPqxnUK1a/yGVWMaowEIJZ+9OjVk3dnzkM58+7Vo7tHrRprJln2P7YB4PCEPFUJVPOAiggWoUoHuTGNkQBI0+8+8eAMBP/hyaMjKTGZjKBCZf36V0c1SwhAwUqEAw/yGwCSBNSku09IQAk5f/7do0N6OtmsKpKrX5+cWS2Kai6zimCNgteH+Q1ARAJqh6/YiIbAPjkibWw6qwqV9YdfXVcv50X19OlQ2V4XAPXsDs4E1CQxpiGu4UAzg3ru3C+DagsKj9DkR3XjaaBB94ugegWRAHA3FVMf15Y/qewG4Ny5n90CQDyPj58/v/b8+XGt1ToZXd0IgoEioKLEde3wSRZMMa5n7nqzysoAkPzLz4pqq1W79uz92rYnay8/PgcJYHPbVSgBvSqG6uNaNkUNcH2Ft1l2s3qyqG59Z7Q88TG1rr2EWBKyvf3+kxXDNU/AGirrLVAC1a8e5cAUwfoODTlbCODJP50Qqutb62/+9fcfn0H5+Ol5DUP7aY2C1Ad27TkFK8jLrDwpYVd3PvubXKD6sP7yqK5f/PGvv0Mb3VNIuNc/Pb/2noEp/vePJKzFQPWVtQgHyA8qMq4tkAfVeyfAAbZO/eX9dgzC7fhfkP/2MmKBFqtenUE8y1qAr+78IT+oSFt/YVTX1//C2ukiibQ1Z2qFUFYcCjzIjerOPxcBFbmsXxTVrR9/lxNTBOs1H1arIKinT79Q4eMHuVG9XwxUCOt/5UD1p7Kg/j4/pki8mCBfbpVWVpQStPK6q50/53P/BKr/mQPVO2/Kgfr3xUD1lbWwAfD9lZXTsBbd/1hyoFr7pkx+df2PxUBdW3vmoZort0oLyghaOQ3rzp+Lg3r+PzKDeq9UgaWopkJ5L5VFFZkA6yBfKrCMqp7/9+wGoPZZcVS3/rswqGtrnrcqgypiAVYuxlpGVc/kMAFW7W1xVN8Ux3Rtu7yu3shtWAsTAE9Zb2QE9Sep9m1halVi/we6Cl4U9lYFDOvOv5VC9cy7jKhKUu3zwqiWUdW1l2U5AAyvrJyMdeezorTKV9ZslvUOqlwXRXX9L2VUdQ1TqxJ89bRXxM7DWHfelQI1Iw1APUFWYVS3/lgG1LVtnLoqklwNxIsDchjW+yVBPXP+bgZU0Q6yChcDtkqBCmFFKW71eglUL0v5uNWfyplViOqj9DIL7mG1bhdFdb2UAVjzAoEyhhWjCrlVZmU9AVRBGqxeY7B1+Kuhim1ACRPgo5qdBfxdaVRf1VKKgmG3ddFEQFkL4Ctr9jZLDqrWL6mrNWGp5V7Uv1E0DCjprZCyHpfyVxteI1v2BtY/lQQVeitc7uRVW4n+9cImoCSzQqh+aklALW5ZfVQPsurq2dKoHvlFDBau9BGW2tuC3KpUFIDlmXrpxovCQet1v06emVyVTANAVA8D0MAd2g7cSx4LKthsWTRhTSjrrY0SziroYLGyFrCLlaxIofodQlzvxU8EeTbgVMHzVb8rCerflomsgp6AHJa1JAlAFICQn9h7P4L1m0K2db2kDdguWF/1UY2a2bOGrTvlNPX8EQVbaFxZqopGVfu8kLauvylQCTwpVSW6g7M2spc0Ae9o1ELmygYVSu12MVhPlcgGbv9DKVTJI5hZO9lLMVafV0UfDcwqF1WL7GRfv3hxa2trPdNRwa0f/yjopxCj+o9lUL1OnokIswHMc5c7oVz5Q5lcYBy0eyKziod1O0J1/Rvn9tc/fP72s2/evDm1vpWC8PrWj389EV2NjGwWYrBBn7zy2dXrx6/v71wJBEJ8//79169ff/XV998/hPL48YOTU9XQXXHMagzVrds1dP4ai3N4+zYEGCG8dZGjwusXi8FK29WNS7de+Beu3EonXPGzwpbXyHYfX7F28MXBwYF33VpcancL9wM8STTn+u6Kf36LQHWdupfKCgG2pEOowt96KkxqcHEqQKFqAXD51o2n+AqbSymVF+ogizdOfPACn/rB8EmcG+xqmduB43KYeNfVFLNKJgQv3uaBHyAsOYchwOsQ3aIJAdqwIpzCm6yAUF03XiSHiKutWY7+visE6/kjRh85RvWn5N8nUc12ZCJSYenwf4vTAMKWPqW1D1g3uLhuvGCNCLGrLDdVHBYCNWFUkcSclRO/zyhCdYurqhwBhTFd2/6fCNVLifdeunGahetGFFTRU0Ds6kr6DYugAKxsUD0SEDordb/vxIYUFFrW897217pWgrE+v+wBt7HBugAEWMiBxTHlXcFioXJrljsVIKw5jQAHVM9dhaMBN/f6Bj2kANXcqtp6VkJXJSDdQFeDvWAc/McDBZAZENexbVy/wb/WBrGrTHergVYu23qeaVORIHd1LxqPY+51ab7nn7wscBDtfXFUUVMAsC5dEl0ABIB1+cONG0+fPr1x68Ml0U1sOHeV7fQ/eJUd1vPvDnmYXKWdlTFoDrHPDUfko3rxMO/peaeEAfjUApluAgQg00WXqIS1c5Bp1LWjrFbg/CMBInRkZezbUwMYk4UafMVrCyigqsclUD2+/OL0dbbvKSSQXWW9YhVIj7IdDnwlQuQeFVkZ+0rF6c4qY8Ofko9qbqtaSlffX0K+KM6pSghkV9kvray10g+ykul/lvxEJazAsG7O26auLBxvSh6qhY73FlfVa17JisOUighkV/ez60Wt9ehMCrBeVZUrd+jICow1rQKlPvC8lodqfqsKOcDLwqoaVK2vnxyqB1dy3QJWqx09epe8IYD4G/HzV+mEldo3K1jaU8xccWtgIVUtzFe3j4PGlY0TtKwP895dDYPDu6+820F8OfPu1d0jyYOXSVSh21R910knrIyZj2qlWUUeC6O6xVBV+DTnyrNQCoL6qRUctz5JVKWz+e+rAvjqlaO7SI6ODlvoQptDrK3vkqAC1XBHw8lk1TUgtHRqRe3VfVRtTLEQqnFVBZaqqsuR664k+B/cMRVTVnyQzTMBiQSUx6GKXRluPThb8HpF+Lla+ElwhFAN6//Rj9RlVbYbtm03GnJ1qdIZa9Dd80DVZc8CfLsVU1Uguc5ioTQa9frudDrpOdwptp7lhnV7zT/G9hTFS3QKQDW6k5UrOd3lsgt3Wl6IrPsncSF4DR3LTqRUgbGaN+uaj5zWbvRXdIhqzBTvHxsTbAG+3aJUFWI6Hwzqio5/oyh2c+7yNedl7hOXNf9sILh86wMFAnB6M7kKOZ9c39Xlfm8IYeXvE4ZYX+S7CJAdXuA0bJxVqc7+ZmA4PTE3Z7S2ObKHuTZAcENUCQJgGa4im5pOvkCZd7mza33MA+v22ifi0DU5JWizlotJRVZMHX1cm1XH8mw4rea72DoHqirc0e6wO1wlcH2XDADUUUWpxKU9pn8z6fjuaglQW9DFSFXV5VQ29fjzptZVedNrPeceEMaXWKyRyYKPx+RJdnDpQ5BaUVfTnjywoy+biqYr467Gtz4MsQ4yXoNtGU6112t0Gp3ObLV0DPIp5KzO09dDqKuGlgAV+qUFZQTA2NPmek/FqAaqCqTpppLAFGl1Z+ryRtiyPsUPs/uXgjz7dO35MZHZ+ijRg728ESRM1d5g1tYSX9aU8WqZ3QioktvtOgLvGkwf6o5dr7e95bMbzQkxOeSsYqwKdDssUCqVDpWnAt2Gt7WnGFVfVYHaHdeZTyNjseJrQat1/Onl++3gipX3L599vHZcC+4LaX3yId+mb7LwaADuRAXLpmayPqvLk8U8o7YCqzdoN+uV+QRwNxYWdbhoUvtZbwyitUDOKtZTAebMwUEbUKVW0Jji15ozjKqnqqA7Z0/NW1JZOFKIH7oO6PkxFHQ3EPHj1vMA1bhbxahCZQWuztpgeML1is036tSUlgO8TXWzUel1IbsxDOaIgTtqJmyk1plN/GQ+dFYxVqVOmpzRaQP61ctGiKr1tbf/1V6TrefeC+bpFq7FvF5JknxU38f+FZ8NQqg6F3ig4kGOuwbztdS7pKodqoRut2VZHsxYxgN0K0m/gb5i+3pXS7AqQ+YOz56QnwBuO/pL36iqvbZgbhVlLOBXQml5/mr7WRxzGLZixqryh40nXO+lwQqccYN6Rtd1TekME8+B5ZRj5LS+ZySd87FONTDqcIema9QvXfzLBmksfavAFXuarjJM8d3V9qeEJkMSgJZUHSQdFSmDyihlQZ0Ba+z67iQ2ZODyQEVqg23AUZxVGQsBLja54GCJUbWXxGidPeHUKvVVLkoeie+u4s4qEnW6kEXf1sY98aeNhc1+sjmlqBZwZ4IP2VUDO6t4ANDnextoQ4mhgSEehk2UW8FqMBDCqlWEJgD46RzGb/yawTH3WXU6EH250p4IUfV3HhOpOTEgdTZri1wHCopqTxJp1YHAPpmzWTQ2w/tlm1TfblOwJvjX0/jcrABEiGd3OZxMbq6WrpHgNTWmsyJhmbtC66MshKg6+wLuMoj246Qu3BKVBtK7d4nwTISqNl5FzM/Bk9ArXYJ9gFGKYTXjzFF1h8MuUDGrHihNlM5pNszBdEgHK767Sjgr4kU9iRl8BKIrXcE2Uac9vl029xV/Q6ozAfj+BFXp8G78S0ILUFGq/SCEAEvPDmmD3tKIFHjCsU7B3GS6P8PoQRB3xz3Hne0q4XpC39vUphQZwrkChrMKxZK6wgXVxyJPaVT5pkuX59Oh177V3ZwLqQbazoaUrFVFmVO2zAN/A4Y+D9HqTWUSLA5Y8diuP0LNob+2iSaj2XIi86Arm6R/sVAaFp9b4wkYNVhfDEVe8J9VlzP+kii93tQjEHB2KaDyDI3DZ1ZI6kHuioS/HkZdoLsrfFw3KVSdIBeiszSlQ8KK3ZUAVAncFG8TZcHVVTCcCqiPvVrNfNMvoJ2+aAOH9QVDzPugTnn2SSUsaD2avrMpfJq2AGpPDMQewTEtCOpLIYFIQVUbcN2V0Z8JnlX8/Y9mJ/L/3gQVZgopjcjDaB4DQxrg5jCarngbalQ+0RAacTqYQ8XYj3yzGhl67qfZWoTnMhWNw47CK3UijB2RKMyvgKHYMlbqPjAEw2hHLFQdCy0PjaqQcKD3ElFH62N0PSAb1ZF4xnV+GOAIx2FPIp0xUkYcz+yF4jJtXCiKZ2MsNzKgiE0EMhKvJq0wTkW8och8TuvattBZSepQrKu7DrcJvCt8shHtRNDdS0OVXANCDF4mEIuuuV7Oj3D2pFkd98SBI+WtHDGjhgu/jJA43t4WRvLcDKYnZp/7dIrR2yW0z5mlGUjOlkhxIc2Vn3mPdHKTMAC9hTBm7dBTE5uLmGEVRVZIVcX+eZebMgeukEzGXIE41uBSK+A2RIGu7K0c4WjMPvEeMBMC1SRzMVGllidkorz1UuisUlbInPJ9lViNEK+nfi32O0oiJvefm/DZEYxQvB8R1pdKu6ZYtzr1TbAU8zAvJR6g+lEQWcFXXWBmkn1pT/kJc1W8ttp4SC0IaogUSKxiQjw34dMjzeuyBjejn1ABtjji1ZXYhKaifYEicIIEXDvmgwql1+dbab0iKJyq1RQHGzvx1hXaAJubGzP4Wu67ODVstIJrSb1GbKMG8fhm2mmLUo8EqhLzfxpFgGP0uEqk8BQIP7gQU7LOkoY1ajJjiT3ke8U+b4C+YTSiIIOKBMGwowsTtHFUjeWizzeIyd8LxBjbvDc1+FOFsi+uC8XzbGAiys0LPgWcAQcbz8X5dQAs9k3iNaBraoKlVJJ5I6AKmLVQx+Ki9no8j2ULs4D9pTgg3IvTh6qgSNYUlOcBz3h40TSZBNil2wQc16iY3I82GZ5Y5S9DPV40EqJa7XC+q/RFrwGumKG3+/E1MZZcC6lXRAtoVJk2QN9E2gNGUSMGXSL0ZiePeVsEmYv4uRNB8lEbL7iEKIlOlxOqabK4tAsUYcC6TDZcCOLyhkBXo/QpJWa7h54hwy9GzKK6PPuBUxVgRJt/QWJUr+TpkVJX7EBAkAHwBrAS6WrcWWHh042Y8459iYVqe+x6VpX4NxbrBZMKd5zN6XzzAl2cd/lMs50CCC0GU4XMWZq+i3Jn+oBV8ha4N1sw5OS21JXmzGN9FCelnFX4tCALhLZbkxqpKPPQSSvjU+gwUVWqacZZkOUxZ8zdIkBVt1nK7Q8wnhzXtenIX4QZCXiD+Y7ILGtM9aG2idrj+2Cxo4mjwwzV2COknhP49E2W6gFhzVR2Oa1vbjfumJsrv+gJDKoiVmc+7ydftHZnwNSfC/Sm5M7KTCnjx0Z9AT2jx1KZ0EOmNPoK/GWT2aWpTveUisbTBWXWY44aEl2Z/qVuosoBUFW12yezUsloyXvBEDJlrTHoLaUVQ4F0je6Y4+WbtLmTy67OOo1G3RzQmqTLfWEQgNwVd7NwDLuzcpTxkqsLdoX1weTimfsqhHQ56Q2rVOjO4PX+Gyqb45sq3ArGjGGE6jTX4VlWzppxRe2ORl3J6NJ0Uu/cTCEBLreGqY3ZCwKMqbyI0naJ+SWb3lihbrsnub2Bbddt2t5ykwmq5ABMGFSVUUNv0x6El7GoizteGZPFnTBG7G3mLOXIhbo5YAxSM01ld8Z5EqzCFlazk8h66SzLZSRjB122bUb5lcnmyI8vJ2OGHsZ6YaENYJUu2oIDRaJvGnGIFE0cpIEL05ge6Y1mc9CfTXv8hwI7o82XybyJvplo7TRYuTGmMgUFF64YU3a7bpwxqSs5+U3e9hOLsRwn4kK9w9M5LO6XE7rRV5NXyJSIjt+FVgsFX4y8SbwsqKZkG3LN22GbzIQ9VqVkRagujwr0u/brrC/aIljdYW/cJ8vX9khNO1oYpC80NBWQjLaoEglOWKUVEqNHU1N1wGG3bdjxgAfErWFFmyh7iaSVEfYLArZ5UDlZzKYoGAB0aRJGyuJJSV1oWLGL08bmGG21ZAmkSflIwE2uJiVDqs5gtzAkg/N43KjLoDvYjQXE1nzcw2GzA9yoCEa37XLYb3MoGqtRJWhPPP9Pi2pJgwnwl689GaD86yDJeHWTWHajmnn/464Vb6e4EkcTACccTNqOCFWzYSumadtTyJF2aa4JVu2OPTHU1dQY7gUbxV2SH+f1JersthL/vS45a23OnI3jl5edmSIFu1Cbzycq6O5Okx8kinTBOapMoskqmKDow5jtVTn+mkUBkHTiqmME8Juz0WQ6m03GmwtnoOzTE0QJsd0qkGfGaNdvMFSrX+L8ZAgQJ6bgcWv8ccqqQyfMmgxuZgCOvdjDnZEeq/eyKbMJIzzrhG9JqY1RUpeni4ncnBgALDftMSv8Naa8mqsZ14cwim+uVBWaT+Om3da0SidWyEPlhvq40ZuAtnc0GZ276/QMN0hTSA4vp1znZpTJ4gb+JSOkUodfrgBwemPTT04A3POCIxW2L6qHxaf0TiJftDqc2d5eR9Y3J0Og3tw024tl/NQXGPE7L2O5HRDUvHXdZ2tOB2mv34JEzG6JwB7IYKpowZ5s7K1WX/qttXGEImlzu9jVeA91k6Gs400XdGfVeliw8dplUH0DdFmJHS3sgEzpXw1Et+Wea6juBPUomvYMGCtNq9v9WDIC8PZ/JVE5DycWWlzHs0XNuN6oqzpSkW5VMee+KkDHMbFlH2Nuv7ducnQVjOIV9BgvQt9YNPsAdJWxFnYpYBOAdZWTnwmaJQG/JEOI1jB7EtZL1ZigahGkLUZXQ8EbBYGwTYduKAXLYGKmn/wLGjaIGg6AlgHZBjybDrSEjapvA2xzDLUamyCD37vPK38w0tbNWGykrjZhdK4iNYmaixwb0yAAVDYrD4gnu7IS+21nPImCDmNlwjfW2/MZzmWRnbziPGRlkzRzUfNZgKrjH/3WZf9blrqs7s8Hg+oybJDR294eM3ptbazUx11VsgSlBXOf3QTF6qFpxKK/gdZ2pQmMobRx1M+6UKCRMkZLl+OM6r4/FdfGoSiN+QpQCunO60ijvMmQcUHKEpEuwYgO3AUWwF16bjnUXWfWbJv1mWuEF5QEDgg4U1PrV01TGQFBWo/XXaqyGv00mSQ1mPNXFbTQm5HCY2Njzi9MeEbHr5QIysjeFDuzyCX5Pt8C02ijkz3qKb3UZpTnN3rEG3TX/zsPOz8tBiZTDBeqQoUv1uvY5amLJkr0jDVNEZ8XqbP8FXCZGTNlTgKPcMM/a06jvzXwCmpKlVdz9TdHSkupOSbcvNoLGLpRjaxxI1QHtmMkpB381KAOevtVLTAaon3jH3uBvAbve6VvoT80yFeouByko8OBjYkh2m3MoInXFFintp1v5KlzrVV/dfkVmgbiEmmnNJTooL2lLi6EnzV64QUWUUtM2imjsBwJlhT/CvLvAPsdLxULpLmMtpE5QPsShN3RuHXO59hoAJDpC79qL5M5Ni6ZbERhg0/X9DZ5rY+jpJxp8/vSVHZzRSDQMoefkfoNIgmhulPFezQiTOL+wEqY6gexalxYAUB0Xm97al9tjmX0Tx6PDDtfsV0FZDOt+CAdo64M+Ck6ggh4NG+XOt6cOkG/g4pd+40kPFcBdadN+UlguF4YhTDxvFl67ssrfxqzmHY1uxHxxC4NdPc1BbmURsD0Xb/rCP8F0bwOI3jhQTpG+4IomozCanzAtEHTLT4zDgU5b47dJmDw/R9w5jhhUzWwYLcF/LxMc2iM0G1HwE39Jtbr5HlCf+pYFRpwy4KurOsKspdhU5fqB23mDC4M0SsJCYTwhFCS3cM14S++HngJzOPjD4NRKrlHHlnISvB8PR8KJC/drsvVxWx/Put5KuztRN2stjdvQuLIjRxD0VASjcGgcaUAoKIeMjKWg8rfqNfQMwdYjIkXNcCYHEY84cUk8PfC86yEDQuEf4a9ErVZ4kFuxihs2vnSihfqpKZWNNmHz/+drigmlLqNddhfO1nRNdnI8k0UQ4NRkilgpcDODq21OhujHleTPsqg+rxDmXZVtXchfONIEp432kyoqphUNzGvw3NJ6HkGC4CyHenmF0e2atwQtrWZ3ywc/E1jooKUA1D4dSvAPHKBukBVZJah1oLRhX2/yZBKyATpcGVzqKpO8GWzLzzolyxfpjAVpB/QTyA2Eq8ngzRyj0e3UEGKWfXWK57d0xtVB+8rNbr4QNfcTCs5UZkMGaootkYozoLObO41dlCFD+AETUs6JK1GGKaa4pkmeqHTjphC9myMZfTSWJJN7Y4zJE11zUij7ejVXaNKGyK96XM4dUrcL2aOQQZUlYXBZsh7S1zDRNQV8q6B10lDNV249XBOcKnVnviwdyiJZhRxmz8+9rnC7cYQHwrUpdLOkjTdk9KcFf5INWYuzYAY04a0zUyPxwTaafYGVKa4GRVSN2T3ZO9OFfKgELSr0aJBAgTNbPp2rDDql2lHlOHC+9ps9sjEgKvZ/bQ7GJBsSmnBEBI9/hs5/P+H0FkKhdtxTUhjyTmZL+NN33YtGGDp/iU5NIUncrfaQLKMpfjIpS/kodtMqNqT4DigJpOPjZXZMguqnW7aIU32Z8MzHrHAPwOo6M4RzqTQ07psoHdqY2+BbCpBDyOB8Mf1qQHUUZYNGb+jJA1VfdcN0gRkBAFWm7LMO4dAz7CXwaclpDmL7iwWnyxmCQRMdClR31AXm43dHv5T7IIhKmRp9rqjC1mWMbY0qagqszBN0BgRvG6q6PN5lu/pKbdRsb/aU6N8RRaKGhPhckOb5rYnoy72e5opxYRIH+jyfi3tVKwn8V4ksbeCqh0EULqmOtFFFVAZ5nNZ8GT0ivygxox/6nnffGJPjKEL9zbWFjt+cRt1UaTZn7mZbE6cdYovsqhPoqYzeb/yZRCxo2hccH1nSVFk+q5bN7eyigTFAMAPYexkRw8VtGhmBs5RSVIr4R1+MKZeRf9uNoLoymONWZxVAdEb41i+MjWnmuv1+GoYz36ajBM3VD+FLr7RLhQz1saWEqWbUWu5pkzD1DH06/pAuB6FRW8sE51znGa1QuKlNnDORo8X5zw9K0Ba4t0+aXoQzkfb38gC6U0AAACASURBVJ8FuWPswfSfA1StXr+ZbLFJyXvnErxZjQUKTdjNh4KEM3/YgwSqehapaP2KHVTa1Kmd6aG8Akl+lXUUAqz2lJOSPRcZ1QvoP3fZPd3q3M770noCVVPOJpWBEpVX+5WMT+WSytRQmW3W7qJ6UoJU1X8d58AdGBX4WvCq/wP0FORJR8aXzQ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kumimoji="0" lang="zh-TW" altLang="en-US">
              <a:latin typeface="Calibri" pitchFamily="34" charset="0"/>
            </a:endParaRPr>
          </a:p>
        </p:txBody>
      </p:sp>
      <p:pic>
        <p:nvPicPr>
          <p:cNvPr id="49158" name="Picture 2" descr="「箭頭」的圖片搜尋結果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18350" y="5157788"/>
            <a:ext cx="1703388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4" descr="14152280_1261254657227071_1242316332_o"/>
          <p:cNvPicPr>
            <a:picLocks noChangeAspect="1" noChangeArrowheads="1"/>
          </p:cNvPicPr>
          <p:nvPr/>
        </p:nvPicPr>
        <p:blipFill>
          <a:blip r:embed="rId2"/>
          <a:srcRect t="9322" b="16121"/>
          <a:stretch>
            <a:fillRect/>
          </a:stretch>
        </p:blipFill>
        <p:spPr bwMode="auto">
          <a:xfrm>
            <a:off x="0" y="0"/>
            <a:ext cx="46434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8" name="Picture 6" descr="14151797_1261254690560401_686170608_o"/>
          <p:cNvPicPr>
            <a:picLocks noChangeAspect="1" noChangeArrowheads="1"/>
          </p:cNvPicPr>
          <p:nvPr/>
        </p:nvPicPr>
        <p:blipFill>
          <a:blip r:embed="rId3"/>
          <a:srcRect t="12535" b="15428"/>
          <a:stretch>
            <a:fillRect/>
          </a:stretch>
        </p:blipFill>
        <p:spPr bwMode="auto">
          <a:xfrm>
            <a:off x="4643438" y="0"/>
            <a:ext cx="45005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5120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51203" name="Picture 5" descr="14113944_1261254667227070_1694905244_o"/>
          <p:cNvPicPr>
            <a:picLocks noChangeAspect="1" noChangeArrowheads="1"/>
          </p:cNvPicPr>
          <p:nvPr/>
        </p:nvPicPr>
        <p:blipFill>
          <a:blip r:embed="rId2"/>
          <a:srcRect t="12706" b="6296"/>
          <a:stretch>
            <a:fillRect/>
          </a:stretch>
        </p:blipFill>
        <p:spPr bwMode="auto">
          <a:xfrm>
            <a:off x="0" y="0"/>
            <a:ext cx="4749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4" name="Picture 7" descr="14159132_1261254687227068_2090954781_n"/>
          <p:cNvPicPr>
            <a:picLocks noChangeAspect="1" noChangeArrowheads="1"/>
          </p:cNvPicPr>
          <p:nvPr/>
        </p:nvPicPr>
        <p:blipFill>
          <a:blip r:embed="rId3"/>
          <a:srcRect t="15347" r="2681" b="8009"/>
          <a:stretch>
            <a:fillRect/>
          </a:stretch>
        </p:blipFill>
        <p:spPr bwMode="auto">
          <a:xfrm>
            <a:off x="4751388" y="0"/>
            <a:ext cx="43926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圖片 3"/>
          <p:cNvPicPr>
            <a:picLocks noChangeAspect="1"/>
          </p:cNvPicPr>
          <p:nvPr/>
        </p:nvPicPr>
        <p:blipFill>
          <a:blip r:embed="rId2"/>
          <a:srcRect t="92903"/>
          <a:stretch>
            <a:fillRect/>
          </a:stretch>
        </p:blipFill>
        <p:spPr bwMode="auto">
          <a:xfrm>
            <a:off x="0" y="6370638"/>
            <a:ext cx="9144000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1"/>
          <p:cNvPicPr>
            <a:picLocks noChangeAspect="1" noChangeArrowheads="1"/>
          </p:cNvPicPr>
          <p:nvPr/>
        </p:nvPicPr>
        <p:blipFill>
          <a:blip r:embed="rId3"/>
          <a:srcRect l="37633" t="1611" r="40092" b="44054"/>
          <a:stretch>
            <a:fillRect/>
          </a:stretch>
        </p:blipFill>
        <p:spPr bwMode="auto">
          <a:xfrm>
            <a:off x="0" y="0"/>
            <a:ext cx="9144000" cy="637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標題 1"/>
          <p:cNvSpPr txBox="1">
            <a:spLocks/>
          </p:cNvSpPr>
          <p:nvPr/>
        </p:nvSpPr>
        <p:spPr bwMode="auto">
          <a:xfrm>
            <a:off x="827088" y="1531938"/>
            <a:ext cx="2089150" cy="3825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kumimoji="0" lang="en-US" altLang="zh-TW" sz="2400" b="1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607 </a:t>
            </a:r>
            <a:r>
              <a:rPr kumimoji="0" lang="zh-TW" altLang="en-US" sz="2400" b="1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班級特色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4">
            <a:extLst/>
          </a:blip>
          <a:srcRect t="59072" r="90478" b="26368"/>
          <a:stretch/>
        </p:blipFill>
        <p:spPr bwMode="auto">
          <a:xfrm>
            <a:off x="107505" y="2161431"/>
            <a:ext cx="1339512" cy="835522"/>
          </a:xfrm>
          <a:prstGeom prst="ellipse">
            <a:avLst/>
          </a:prstGeom>
          <a:ln>
            <a:noFill/>
          </a:ln>
          <a:effectLst/>
          <a:ex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5">
            <a:extLst/>
          </a:blip>
          <a:srcRect l="25983" t="46673" r="67020" b="39649"/>
          <a:stretch/>
        </p:blipFill>
        <p:spPr bwMode="auto">
          <a:xfrm>
            <a:off x="107506" y="3045249"/>
            <a:ext cx="1339511" cy="671784"/>
          </a:xfrm>
          <a:prstGeom prst="ellipse">
            <a:avLst/>
          </a:prstGeom>
          <a:ln>
            <a:noFill/>
          </a:ln>
          <a:effectLst/>
          <a:extLst/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 rotWithShape="1">
          <a:blip r:embed="rId6">
            <a:extLst/>
          </a:blip>
          <a:srcRect l="23975" t="46673" r="65373" b="33008"/>
          <a:stretch/>
        </p:blipFill>
        <p:spPr bwMode="auto">
          <a:xfrm>
            <a:off x="134640" y="3861048"/>
            <a:ext cx="1312377" cy="743181"/>
          </a:xfrm>
          <a:prstGeom prst="ellipse">
            <a:avLst/>
          </a:prstGeom>
          <a:ln>
            <a:noFill/>
          </a:ln>
          <a:effectLst/>
          <a:extLst/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 rotWithShape="1">
          <a:blip r:embed="rId7">
            <a:extLst/>
          </a:blip>
          <a:srcRect l="33528" t="46673" r="58785" b="40625"/>
          <a:stretch/>
        </p:blipFill>
        <p:spPr bwMode="auto">
          <a:xfrm>
            <a:off x="134640" y="4596854"/>
            <a:ext cx="1312377" cy="929150"/>
          </a:xfrm>
          <a:prstGeom prst="ellipse">
            <a:avLst/>
          </a:prstGeom>
          <a:ln>
            <a:noFill/>
          </a:ln>
          <a:effectLst/>
          <a:extLst/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 rotWithShape="1">
          <a:blip r:embed="rId8">
            <a:extLst/>
          </a:blip>
          <a:srcRect l="42533" t="59180" r="51208" b="27684"/>
          <a:stretch/>
        </p:blipFill>
        <p:spPr bwMode="auto">
          <a:xfrm>
            <a:off x="134639" y="5526004"/>
            <a:ext cx="1312377" cy="711308"/>
          </a:xfrm>
          <a:prstGeom prst="ellipse">
            <a:avLst/>
          </a:prstGeom>
          <a:ln>
            <a:noFill/>
          </a:ln>
          <a:effectLst/>
          <a:extLst/>
        </p:spPr>
      </p:pic>
      <p:sp>
        <p:nvSpPr>
          <p:cNvPr id="12" name="標題 1"/>
          <p:cNvSpPr txBox="1">
            <a:spLocks/>
          </p:cNvSpPr>
          <p:nvPr/>
        </p:nvSpPr>
        <p:spPr>
          <a:xfrm>
            <a:off x="1692275" y="2162175"/>
            <a:ext cx="7127875" cy="8350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kumimoji="0" lang="zh-TW" altLang="en-US" sz="24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盡責幹部群 </a:t>
            </a:r>
            <a:r>
              <a:rPr kumimoji="0" lang="en-US" altLang="zh-TW" sz="24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(7)</a:t>
            </a:r>
            <a:endParaRPr kumimoji="0" lang="zh-TW" altLang="en-US" sz="2400" b="1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6394" name="標題 1"/>
          <p:cNvSpPr txBox="1">
            <a:spLocks/>
          </p:cNvSpPr>
          <p:nvPr/>
        </p:nvSpPr>
        <p:spPr bwMode="auto">
          <a:xfrm>
            <a:off x="1692275" y="3068638"/>
            <a:ext cx="7127875" cy="647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kumimoji="0" lang="zh-TW" altLang="en-US" sz="2400" b="1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健壯勇士群 </a:t>
            </a:r>
            <a:r>
              <a:rPr kumimoji="0" lang="en-US" altLang="zh-TW" sz="2400" b="1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(6)</a:t>
            </a:r>
            <a:endParaRPr kumimoji="0" lang="zh-TW" altLang="en-US" sz="2400" b="1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6395" name="標題 1"/>
          <p:cNvSpPr txBox="1">
            <a:spLocks/>
          </p:cNvSpPr>
          <p:nvPr/>
        </p:nvSpPr>
        <p:spPr bwMode="auto">
          <a:xfrm>
            <a:off x="1692275" y="3860800"/>
            <a:ext cx="7127875" cy="8350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kumimoji="0" lang="zh-TW" altLang="en-US" sz="2400" b="1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氣質出眾群 </a:t>
            </a:r>
            <a:r>
              <a:rPr kumimoji="0" lang="en-US" altLang="zh-TW" sz="2400" b="1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(5)</a:t>
            </a:r>
            <a:endParaRPr kumimoji="0" lang="zh-TW" altLang="en-US" sz="2400" b="1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6396" name="標題 1"/>
          <p:cNvSpPr txBox="1">
            <a:spLocks/>
          </p:cNvSpPr>
          <p:nvPr/>
        </p:nvSpPr>
        <p:spPr bwMode="auto">
          <a:xfrm>
            <a:off x="1692275" y="4643438"/>
            <a:ext cx="7127875" cy="8350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kumimoji="0" lang="zh-TW" altLang="en-US" sz="2400" b="1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無憂無慮群 </a:t>
            </a:r>
            <a:r>
              <a:rPr kumimoji="0" lang="en-US" altLang="zh-TW" sz="2400" b="1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(4)</a:t>
            </a:r>
            <a:endParaRPr kumimoji="0" lang="zh-TW" altLang="en-US" sz="2400" b="1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6397" name="標題 1"/>
          <p:cNvSpPr txBox="1">
            <a:spLocks/>
          </p:cNvSpPr>
          <p:nvPr/>
        </p:nvSpPr>
        <p:spPr bwMode="auto">
          <a:xfrm>
            <a:off x="1692275" y="5435600"/>
            <a:ext cx="7127875" cy="8350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kumimoji="0" lang="zh-TW" altLang="en-US" sz="2400" b="1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娛樂趣味群 </a:t>
            </a:r>
            <a:r>
              <a:rPr kumimoji="0" lang="en-US" altLang="zh-TW" sz="2400" b="1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(5)</a:t>
            </a:r>
            <a:endParaRPr kumimoji="0" lang="zh-TW" altLang="en-US" sz="2400" b="1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851275" y="2276475"/>
            <a:ext cx="5113338" cy="5762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dirty="0">
                <a:solidFill>
                  <a:schemeClr val="tx1"/>
                </a:solidFill>
                <a:latin typeface="華康行楷體W5" pitchFamily="65" charset="-120"/>
                <a:ea typeface="華康行楷體W5" pitchFamily="65" charset="-120"/>
              </a:rPr>
              <a:t>一群認真負責的幹部，帶領著七班積極向上</a:t>
            </a:r>
          </a:p>
        </p:txBody>
      </p:sp>
      <p:sp>
        <p:nvSpPr>
          <p:cNvPr id="17" name="矩形 16"/>
          <p:cNvSpPr/>
          <p:nvPr/>
        </p:nvSpPr>
        <p:spPr>
          <a:xfrm>
            <a:off x="3851275" y="3141663"/>
            <a:ext cx="5113338" cy="5746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dirty="0">
                <a:solidFill>
                  <a:schemeClr val="tx1"/>
                </a:solidFill>
                <a:latin typeface="華康行楷體W5" pitchFamily="65" charset="-120"/>
                <a:ea typeface="華康行楷體W5" pitchFamily="65" charset="-120"/>
              </a:rPr>
              <a:t>一群健壯的勇士們，任何體能練習難不倒</a:t>
            </a:r>
          </a:p>
        </p:txBody>
      </p:sp>
      <p:sp>
        <p:nvSpPr>
          <p:cNvPr id="18" name="矩形 17"/>
          <p:cNvSpPr/>
          <p:nvPr/>
        </p:nvSpPr>
        <p:spPr>
          <a:xfrm>
            <a:off x="3851275" y="4005263"/>
            <a:ext cx="5113338" cy="5762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dirty="0">
                <a:solidFill>
                  <a:schemeClr val="tx1"/>
                </a:solidFill>
                <a:latin typeface="華康行楷體W5" pitchFamily="65" charset="-120"/>
                <a:ea typeface="華康行楷體W5" pitchFamily="65" charset="-120"/>
              </a:rPr>
              <a:t>一群氣質出眾的美女們，營造七班好形象</a:t>
            </a:r>
          </a:p>
        </p:txBody>
      </p:sp>
      <p:sp>
        <p:nvSpPr>
          <p:cNvPr id="19" name="矩形 18"/>
          <p:cNvSpPr/>
          <p:nvPr/>
        </p:nvSpPr>
        <p:spPr>
          <a:xfrm>
            <a:off x="3851275" y="4797425"/>
            <a:ext cx="5113338" cy="5762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dirty="0">
                <a:solidFill>
                  <a:schemeClr val="tx1"/>
                </a:solidFill>
                <a:latin typeface="華康行楷體W5" pitchFamily="65" charset="-120"/>
                <a:ea typeface="華康行楷體W5" pitchFamily="65" charset="-120"/>
              </a:rPr>
              <a:t>一群無憂無慮的孩子，快樂學習為上策</a:t>
            </a:r>
          </a:p>
        </p:txBody>
      </p:sp>
      <p:sp>
        <p:nvSpPr>
          <p:cNvPr id="20" name="矩形 19"/>
          <p:cNvSpPr/>
          <p:nvPr/>
        </p:nvSpPr>
        <p:spPr>
          <a:xfrm>
            <a:off x="3851275" y="5589588"/>
            <a:ext cx="5113338" cy="5762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dirty="0">
                <a:solidFill>
                  <a:schemeClr val="tx1"/>
                </a:solidFill>
                <a:latin typeface="華康行楷體W5" pitchFamily="65" charset="-120"/>
                <a:ea typeface="華康行楷體W5" pitchFamily="65" charset="-120"/>
              </a:rPr>
              <a:t>一群娛樂趣味開心果，班級歡喜樂無窮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  <p:bldP spid="18" grpId="0"/>
      <p:bldP spid="19" grpId="0"/>
      <p:bldP spid="2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圖片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/>
          </a:blip>
          <a:srcRect l="42613" r="22247" b="37500"/>
          <a:stretch/>
        </p:blipFill>
        <p:spPr bwMode="auto">
          <a:xfrm>
            <a:off x="107504" y="2409259"/>
            <a:ext cx="1052736" cy="1052736"/>
          </a:xfrm>
          <a:prstGeom prst="ellipse">
            <a:avLst/>
          </a:prstGeom>
          <a:ln>
            <a:noFill/>
          </a:ln>
          <a:effectLst/>
          <a:extLst/>
        </p:spPr>
      </p:pic>
      <p:sp>
        <p:nvSpPr>
          <p:cNvPr id="7" name="圓角矩形圖說文字 6"/>
          <p:cNvSpPr/>
          <p:nvPr/>
        </p:nvSpPr>
        <p:spPr>
          <a:xfrm>
            <a:off x="1619250" y="2628900"/>
            <a:ext cx="7200900" cy="800100"/>
          </a:xfrm>
          <a:prstGeom prst="wedgeRoundRectCallout">
            <a:avLst>
              <a:gd name="adj1" fmla="val -55264"/>
              <a:gd name="adj2" fmla="val -40112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2800" b="1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2228" name="標題 1"/>
          <p:cNvSpPr>
            <a:spLocks noGrp="1"/>
          </p:cNvSpPr>
          <p:nvPr>
            <p:ph type="ctrTitle"/>
          </p:nvPr>
        </p:nvSpPr>
        <p:spPr>
          <a:xfrm>
            <a:off x="1619250" y="2708275"/>
            <a:ext cx="7200900" cy="576263"/>
          </a:xfrm>
        </p:spPr>
        <p:txBody>
          <a:bodyPr/>
          <a:lstStyle/>
          <a:p>
            <a:pPr eaLnBrk="1" hangingPunct="1"/>
            <a:r>
              <a:rPr lang="zh-TW" altLang="en-US" sz="3600" b="1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現在，家長們，你們的功課來囉</a:t>
            </a:r>
            <a:r>
              <a:rPr lang="en-US" altLang="zh-TW" sz="3600" b="1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~~</a:t>
            </a:r>
            <a:endParaRPr lang="zh-TW" altLang="en-US" sz="3600" b="1" smtClean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2229" name="AutoShape 2" descr="data:image/png;base64,iVBORw0KGgoAAAANSUhEUgAAAVUAAACUCAMAAAAUEUq5AAABhlBMVEX16uRDKRrxUk6no+1V2Iz5c6b3sjGc3/r47edJMSM7HgiWiIH78OpAJRVCJxj88uw+IhH18Oo4GQA0EgDxTUmkoO316+Y2FQDzgHwzEAD76+gtAADxSEQ5GgD5bqQxCwBI14bu49wmAAD3sCXo3dYvBgDh1c6mmI9xXlMqAADxREDt4+VROiy/sqrm3ebPw7r5b6v4rhhfSj64qqLp6eeMfHLD5cesqO3GwOl6aF1kT0SSg3m6rKXXy8RyX1PKvbXSzOj0z8nR5u32vMu24/T4tDz15tb216/2zIz029X3q8P20Jn4irL0qqXAu+r23Lz2zNQYAACI3abS59C0sOv3wm583J/3n7z0wbv4vFvydG/yXlvyl5H4ga1m2pTd1efg6Nef37LzopzyeXX3xXTzta9ux4N0xq/4o1SnnG/5j3uQr3mCvsHVcVp/vX6Iucj3qkb5fpa1kmuepnO10OT4nmDF5PDTwsjQdFz6l23Rpsyt0e3gk77Pt9a8jGaw4rup1Me6zq0M2whAAAAgAElEQVR4nNVd+WPTuJ53oIDs+ErS2pO0ITV1kxQSsiQESEIazkKBYTrAwDBcZY63+97uvH3H7uy97P7nK8mXZEvy1Tn2+9MAsS199NX3+/ke0khSZrGgZP/1rytWrebc/uHtm1Nv3t6u/dqD4QtE9ODBg4P/B7hCQKXDr99+c2pra/3UqVPrF9+CX3tIHLFqB49fX7myc+Wrg98yrBBQqKKff/bm4tY6QtSTre9+g9qKtfT1zs5ZJDtXHvxGYcUqCvf8uqeipFz89kRgBZ6cwJuQKX3wlQ8plitf/OZgRSp6+PW339EqSsJa+hMQzUsfbt26cevWh8uWWg5aCOkX318hMUXyWzICwZ4/xQPUswE/lFNWIH14enojlOs3PlhFgYVq+sXD+1dikEIj8PA3gqq/579BiHIBxbL+tgyqQLp1fWPjNCHwT08/FMDVsmpMSDGsvz6q/p5PUdEI1c9KoAouX6cgDYC9fkvKhSvyT4/vxzf+z2JZratYrBwD9KjoZyy39HOgCm4xMPWAPZ0dVwzpay6kSFdPiAaAq3funQvk3p2r6SP0VDTLnj8xVMENHqgI1+sfssDqsSj2xo9Q/f4kULXunIvLHcF7MaDQLa1n2/MnhaoQVITr00tpuCKX/9VZkZp6qL4+AVSTmGJc2cPyqWheFS2PKvggBhWZAbG6Qpf//dkUNfXkvlQW1qtMTJFcjf3S2/PfZXRLJ43qpRRMMa43+LBaBw/5/imurGUZK1tRGepaO4RUdL0MoKVQBU/TVBXD+sJi42pZj89mhPRseRJwTwDquXM/RaOSvl0vuOdPBtVLWUBFTotpXK0v7mfHFOrq41KoikGFdCAY1eGprROAtDiq2VQVy+UkrNbjPJiWJQE/pYAaaeubk9DTEqhaWTFlwWo9vJIL1LNnS5AAILKplG2tfXdSoBZENZ0AkBIzAvlBPXu2OKp8708KZAK1Hy6eFKhFUU3hqnFYKVC/yA8qiwSAGilcspFmVD25B6Taie3/wqi+yAPqxnUK1a/yGVWMaowEIJZ+9OjVk3dnzkM58+7Vo7tHrRprJln2P7YB4PCEPFUJVPOAiggWoUoHuTGNkQBI0+8+8eAMBP/hyaMjKTGZjKBCZf36V0c1SwhAwUqEAw/yGwCSBNSku09IQAk5f/7do0N6OtmsKpKrX5+cWS2Kai6zimCNgteH+Q1ARAJqh6/YiIbAPjkibWw6qwqV9YdfXVcv50X19OlQ2V4XAPXsDs4E1CQxpiGu4UAzg3ru3C+DagsKj9DkR3XjaaBB94ugegWRAHA3FVMf15Y/qewG4Ny5n90CQDyPj58/v/b8+XGt1ToZXd0IgoEioKLEde3wSRZMMa5n7nqzysoAkPzLz4pqq1W79uz92rYnay8/PgcJYHPbVSgBvSqG6uNaNkUNcH2Ft1l2s3qyqG59Z7Q88TG1rr2EWBKyvf3+kxXDNU/AGirrLVAC1a8e5cAUwfoODTlbCODJP50Qqutb62/+9fcfn0H5+Ol5DUP7aY2C1Ad27TkFK8jLrDwpYVd3PvubXKD6sP7yqK5f/PGvv0Mb3VNIuNc/Pb/2noEp/vePJKzFQPWVtQgHyA8qMq4tkAfVeyfAAbZO/eX9dgzC7fhfkP/2MmKBFqtenUE8y1qAr+78IT+oSFt/YVTX1//C2ukiibQ1Z2qFUFYcCjzIjerOPxcBFbmsXxTVrR9/lxNTBOs1H1arIKinT79Q4eMHuVG9XwxUCOt/5UD1p7Kg/j4/pki8mCBfbpVWVpQStPK6q50/53P/BKr/mQPVO2/Kgfr3xUD1lbWwAfD9lZXTsBbd/1hyoFr7pkx+df2PxUBdW3vmoZort0oLyghaOQ3rzp+Lg3r+PzKDeq9UgaWopkJ5L5VFFZkA6yBfKrCMqp7/9+wGoPZZcVS3/rswqGtrnrcqgypiAVYuxlpGVc/kMAFW7W1xVN8Ux3Rtu7yu3shtWAsTAE9Zb2QE9Sep9m1halVi/we6Cl4U9lYFDOvOv5VC9cy7jKhKUu3zwqiWUdW1l2U5AAyvrJyMdeezorTKV9ZslvUOqlwXRXX9L2VUdQ1TqxJ89bRXxM7DWHfelQI1Iw1APUFWYVS3/lgG1LVtnLoqklwNxIsDchjW+yVBPXP+bgZU0Q6yChcDtkqBCmFFKW71eglUL0v5uNWfyplViOqj9DIL7mG1bhdFdb2UAVjzAoEyhhWjCrlVZmU9AVRBGqxeY7B1+Kuhim1ACRPgo5qdBfxdaVRf1VKKgmG3ddFEQFkL4Ctr9jZLDqrWL6mrNWGp5V7Uv1E0DCjprZCyHpfyVxteI1v2BtY/lQQVeitc7uRVW4n+9cImoCSzQqh+aklALW5ZfVQPsurq2dKoHvlFDBau9BGW2tuC3KpUFIDlmXrpxovCQet1v06emVyVTANAVA8D0MAd2g7cSx4LKthsWTRhTSjrrY0SziroYLGyFrCLlaxIofodQlzvxU8EeTbgVMHzVb8rCerflomsgp6AHJa1JAlAFICQn9h7P4L1m0K2db2kDdguWF/1UY2a2bOGrTvlNPX8EQVbaFxZqopGVfu8kLauvylQCTwpVSW6g7M2spc0Ae9o1ELmygYVSu12MVhPlcgGbv9DKVTJI5hZO9lLMVafV0UfDcwqF1WL7GRfv3hxa2trPdNRwa0f/yjopxCj+o9lUL1OnokIswHMc5c7oVz5Q5lcYBy0eyKziod1O0J1/Rvn9tc/fP72s2/evDm1vpWC8PrWj389EV2NjGwWYrBBn7zy2dXrx6/v71wJBEJ8//79169ff/XV998/hPL48YOTU9XQXXHMagzVrds1dP4ai3N4+zYEGCG8dZGjwusXi8FK29WNS7de+Beu3EonXPGzwpbXyHYfX7F28MXBwYF33VpcancL9wM8STTn+u6Kf36LQHWdupfKCgG2pEOowt96KkxqcHEqQKFqAXD51o2n+AqbSymVF+ogizdOfPACn/rB8EmcG+xqmduB43KYeNfVFLNKJgQv3uaBHyAsOYchwOsQ3aIJAdqwIpzCm6yAUF03XiSHiKutWY7+visE6/kjRh85RvWn5N8nUc12ZCJSYenwf4vTAMKWPqW1D1g3uLhuvGCNCLGrLDdVHBYCNWFUkcSclRO/zyhCdYurqhwBhTFd2/6fCNVLifdeunGahetGFFTRU0Ds6kr6DYugAKxsUD0SEDordb/vxIYUFFrW897217pWgrE+v+wBt7HBugAEWMiBxTHlXcFioXJrljsVIKw5jQAHVM9dhaMBN/f6Bj2kANXcqtp6VkJXJSDdQFeDvWAc/McDBZAZENexbVy/wb/WBrGrTHergVYu23qeaVORIHd1LxqPY+51ab7nn7wscBDtfXFUUVMAsC5dEl0ABIB1+cONG0+fPr1x68Ml0U1sOHeV7fQ/eJUd1vPvDnmYXKWdlTFoDrHPDUfko3rxMO/peaeEAfjUApluAgQg00WXqIS1c5Bp1LWjrFbg/CMBInRkZezbUwMYk4UafMVrCyigqsclUD2+/OL0dbbvKSSQXWW9YhVIj7IdDnwlQuQeFVkZ+0rF6c4qY8Ofko9qbqtaSlffX0K+KM6pSghkV9kvray10g+ykul/lvxEJazAsG7O26auLBxvSh6qhY73FlfVa17JisOUighkV/ez60Wt9ehMCrBeVZUrd+jICow1rQKlPvC8lodqfqsKOcDLwqoaVK2vnxyqB1dy3QJWqx09epe8IYD4G/HzV+mEldo3K1jaU8xccWtgIVUtzFe3j4PGlY0TtKwP895dDYPDu6+820F8OfPu1d0jyYOXSVSh21R910knrIyZj2qlWUUeC6O6xVBV+DTnyrNQCoL6qRUctz5JVKWz+e+rAvjqlaO7SI6ODlvoQptDrK3vkqAC1XBHw8lk1TUgtHRqRe3VfVRtTLEQqnFVBZaqqsuR664k+B/cMRVTVnyQzTMBiQSUx6GKXRluPThb8HpF+Lla+ElwhFAN6//Rj9RlVbYbtm03GnJ1qdIZa9Dd80DVZc8CfLsVU1Uguc5ioTQa9frudDrpOdwptp7lhnV7zT/G9hTFS3QKQDW6k5UrOd3lsgt3Wl6IrPsncSF4DR3LTqRUgbGaN+uaj5zWbvRXdIhqzBTvHxsTbAG+3aJUFWI6Hwzqio5/oyh2c+7yNedl7hOXNf9sILh86wMFAnB6M7kKOZ9c39Xlfm8IYeXvE4ZYX+S7CJAdXuA0bJxVqc7+ZmA4PTE3Z7S2ObKHuTZAcENUCQJgGa4im5pOvkCZd7mza33MA+v22ifi0DU5JWizlotJRVZMHX1cm1XH8mw4rea72DoHqirc0e6wO1wlcH2XDADUUUWpxKU9pn8z6fjuaglQW9DFSFXV5VQ29fjzptZVedNrPeceEMaXWKyRyYKPx+RJdnDpQ5BaUVfTnjywoy+biqYr467Gtz4MsQ4yXoNtGU6112t0Gp3ObLV0DPIp5KzO09dDqKuGlgAV+qUFZQTA2NPmek/FqAaqCqTpppLAFGl1Z+ryRtiyPsUPs/uXgjz7dO35MZHZ+ijRg728ESRM1d5g1tYSX9aU8WqZ3QioktvtOgLvGkwf6o5dr7e95bMbzQkxOeSsYqwKdDssUCqVDpWnAt2Gt7WnGFVfVYHaHdeZTyNjseJrQat1/Onl++3gipX3L599vHZcC+4LaX3yId+mb7LwaADuRAXLpmayPqvLk8U8o7YCqzdoN+uV+QRwNxYWdbhoUvtZbwyitUDOKtZTAebMwUEbUKVW0Jji15ozjKqnqqA7Z0/NW1JZOFKIH7oO6PkxFHQ3EPHj1vMA1bhbxahCZQWuztpgeML1is036tSUlgO8TXWzUel1IbsxDOaIgTtqJmyk1plN/GQ+dFYxVqVOmpzRaQP61ctGiKr1tbf/1V6TrefeC+bpFq7FvF5JknxU38f+FZ8NQqg6F3ig4kGOuwbztdS7pKodqoRut2VZHsxYxgN0K0m/gb5i+3pXS7AqQ+YOz56QnwBuO/pL36iqvbZgbhVlLOBXQml5/mr7WRxzGLZixqryh40nXO+lwQqccYN6Rtd1TekME8+B5ZRj5LS+ZySd87FONTDqcIema9QvXfzLBmksfavAFXuarjJM8d3V9qeEJkMSgJZUHSQdFSmDyihlQZ0Ba+z67iQ2ZODyQEVqg23AUZxVGQsBLja54GCJUbWXxGidPeHUKvVVLkoeie+u4s4qEnW6kEXf1sY98aeNhc1+sjmlqBZwZ4IP2VUDO6t4ANDnextoQ4mhgSEehk2UW8FqMBDCqlWEJgD46RzGb/yawTH3WXU6EH250p4IUfV3HhOpOTEgdTZri1wHCopqTxJp1YHAPpmzWTQ2w/tlm1TfblOwJvjX0/jcrABEiGd3OZxMbq6WrpHgNTWmsyJhmbtC66MshKg6+wLuMoj246Qu3BKVBtK7d4nwTISqNl5FzM/Bk9ArXYJ9gFGKYTXjzFF1h8MuUDGrHihNlM5pNszBdEgHK767Sjgr4kU9iRl8BKIrXcE2Uac9vl029xV/Q6ozAfj+BFXp8G78S0ILUFGq/SCEAEvPDmmD3tKIFHjCsU7B3GS6P8PoQRB3xz3Hne0q4XpC39vUphQZwrkChrMKxZK6wgXVxyJPaVT5pkuX59Oh177V3ZwLqQbazoaUrFVFmVO2zAN/A4Y+D9HqTWUSLA5Y8diuP0LNob+2iSaj2XIi86Arm6R/sVAaFp9b4wkYNVhfDEVe8J9VlzP+kii93tQjEHB2KaDyDI3DZ1ZI6kHuioS/HkZdoLsrfFw3KVSdIBeiszSlQ8KK3ZUAVAncFG8TZcHVVTCcCqiPvVrNfNMvoJ2+aAOH9QVDzPugTnn2SSUsaD2avrMpfJq2AGpPDMQewTEtCOpLIYFIQVUbcN2V0Z8JnlX8/Y9mJ/L/3gQVZgopjcjDaB4DQxrg5jCarngbalQ+0RAacTqYQ8XYj3yzGhl67qfZWoTnMhWNw47CK3UijB2RKMyvgKHYMlbqPjAEw2hHLFQdCy0PjaqQcKD3ElFH62N0PSAb1ZF4xnV+GOAIx2FPIp0xUkYcz+yF4jJtXCiKZ2MsNzKgiE0EMhKvJq0wTkW8och8TuvattBZSepQrKu7DrcJvCt8shHtRNDdS0OVXANCDF4mEIuuuV7Oj3D2pFkd98SBI+WtHDGjhgu/jJA43t4WRvLcDKYnZp/7dIrR2yW0z5mlGUjOlkhxIc2Vn3mPdHKTMAC9hTBm7dBTE5uLmGEVRVZIVcX+eZebMgeukEzGXIE41uBSK+A2RIGu7K0c4WjMPvEeMBMC1SRzMVGllidkorz1UuisUlbInPJ9lViNEK+nfi32O0oiJvefm/DZEYxQvB8R1pdKu6ZYtzr1TbAU8zAvJR6g+lEQWcFXXWBmkn1pT/kJc1W8ttp4SC0IaogUSKxiQjw34dMjzeuyBjejn1ABtjji1ZXYhKaifYEicIIEXDvmgwql1+dbab0iKJyq1RQHGzvx1hXaAJubGzP4Wu67ODVstIJrSb1GbKMG8fhm2mmLUo8EqhLzfxpFgGP0uEqk8BQIP7gQU7LOkoY1ajJjiT3ke8U+b4C+YTSiIIOKBMGwowsTtHFUjeWizzeIyd8LxBjbvDc1+FOFsi+uC8XzbGAiys0LPgWcAQcbz8X5dQAs9k3iNaBraoKlVJJ5I6AKmLVQx+Ki9no8j2ULs4D9pTgg3IvTh6qgSNYUlOcBz3h40TSZBNil2wQc16iY3I82GZ5Y5S9DPV40EqJa7XC+q/RFrwGumKG3+/E1MZZcC6lXRAtoVJk2QN9E2gNGUSMGXSL0ZiePeVsEmYv4uRNB8lEbL7iEKIlOlxOqabK4tAsUYcC6TDZcCOLyhkBXo/QpJWa7h54hwy9GzKK6PPuBUxVgRJt/QWJUr+TpkVJX7EBAkAHwBrAS6WrcWWHh042Y8459iYVqe+x6VpX4NxbrBZMKd5zN6XzzAl2cd/lMs50CCC0GU4XMWZq+i3Jn+oBV8ha4N1sw5OS21JXmzGN9FCelnFX4tCALhLZbkxqpKPPQSSvjU+gwUVWqacZZkOUxZ8zdIkBVt1nK7Q8wnhzXtenIX4QZCXiD+Y7ILGtM9aG2idrj+2Cxo4mjwwzV2COknhP49E2W6gFhzVR2Oa1vbjfumJsrv+gJDKoiVmc+7ydftHZnwNSfC/Sm5M7KTCnjx0Z9AT2jx1KZ0EOmNPoK/GWT2aWpTveUisbTBWXWY44aEl2Z/qVuosoBUFW12yezUsloyXvBEDJlrTHoLaUVQ4F0je6Y4+WbtLmTy67OOo1G3RzQmqTLfWEQgNwVd7NwDLuzcpTxkqsLdoX1weTimfsqhHQ56Q2rVOjO4PX+Gyqb45sq3ArGjGGE6jTX4VlWzppxRe2ORl3J6NJ0Uu/cTCEBLreGqY3ZCwKMqbyI0naJ+SWb3lihbrsnub2Bbddt2t5ykwmq5ABMGFSVUUNv0x6El7GoizteGZPFnTBG7G3mLOXIhbo5YAxSM01ld8Z5EqzCFlazk8h66SzLZSRjB122bUb5lcnmyI8vJ2OGHsZ6YaENYJUu2oIDRaJvGnGIFE0cpIEL05ge6Y1mc9CfTXv8hwI7o82XybyJvplo7TRYuTGmMgUFF64YU3a7bpwxqSs5+U3e9hOLsRwn4kK9w9M5LO6XE7rRV5NXyJSIjt+FVgsFX4y8SbwsqKZkG3LN22GbzIQ9VqVkRagujwr0u/brrC/aIljdYW/cJ8vX9khNO1oYpC80NBWQjLaoEglOWKUVEqNHU1N1wGG3bdjxgAfErWFFmyh7iaSVEfYLArZ5UDlZzKYoGAB0aRJGyuJJSV1oWLGL08bmGG21ZAmkSflIwE2uJiVDqs5gtzAkg/N43KjLoDvYjQXE1nzcw2GzA9yoCEa37XLYb3MoGqtRJWhPPP9Pi2pJgwnwl689GaD86yDJeHWTWHajmnn/464Vb6e4EkcTACccTNqOCFWzYSumadtTyJF2aa4JVu2OPTHU1dQY7gUbxV2SH+f1JersthL/vS45a23OnI3jl5edmSIFu1Cbzycq6O5Okx8kinTBOapMoskqmKDow5jtVTn+mkUBkHTiqmME8Juz0WQ6m03GmwtnoOzTE0QJsd0qkGfGaNdvMFSrX+L8ZAgQJ6bgcWv8ccqqQyfMmgxuZgCOvdjDnZEeq/eyKbMJIzzrhG9JqY1RUpeni4ncnBgALDftMSv8Naa8mqsZ14cwim+uVBWaT+Om3da0SidWyEPlhvq40ZuAtnc0GZ276/QMN0hTSA4vp1znZpTJ4gb+JSOkUodfrgBwemPTT04A3POCIxW2L6qHxaf0TiJftDqc2d5eR9Y3J0Og3tw024tl/NQXGPE7L2O5HRDUvHXdZ2tOB2mv34JEzG6JwB7IYKpowZ5s7K1WX/qttXGEImlzu9jVeA91k6Gs400XdGfVeliw8dplUH0DdFmJHS3sgEzpXw1Et+Wea6juBPUomvYMGCtNq9v9WDIC8PZ/JVE5DycWWlzHs0XNuN6oqzpSkW5VMee+KkDHMbFlH2Nuv7ducnQVjOIV9BgvQt9YNPsAdJWxFnYpYBOAdZWTnwmaJQG/JEOI1jB7EtZL1ZigahGkLUZXQ8EbBYGwTYduKAXLYGKmn/wLGjaIGg6AlgHZBjybDrSEjapvA2xzDLUamyCD37vPK38w0tbNWGykrjZhdK4iNYmaixwb0yAAVDYrD4gnu7IS+21nPImCDmNlwjfW2/MZzmWRnbziPGRlkzRzUfNZgKrjH/3WZf9blrqs7s8Hg+oybJDR294eM3ptbazUx11VsgSlBXOf3QTF6qFpxKK/gdZ2pQmMobRx1M+6UKCRMkZLl+OM6r4/FdfGoSiN+QpQCunO60ijvMmQcUHKEpEuwYgO3AUWwF16bjnUXWfWbJv1mWuEF5QEDgg4U1PrV01TGQFBWo/XXaqyGv00mSQ1mPNXFbTQm5HCY2Njzi9MeEbHr5QIysjeFDuzyCX5Pt8C02ijkz3qKb3UZpTnN3rEG3TX/zsPOz8tBiZTDBeqQoUv1uvY5amLJkr0jDVNEZ8XqbP8FXCZGTNlTgKPcMM/a06jvzXwCmpKlVdz9TdHSkupOSbcvNoLGLpRjaxxI1QHtmMkpB381KAOevtVLTAaon3jH3uBvAbve6VvoT80yFeouByko8OBjYkh2m3MoInXFFintp1v5KlzrVV/dfkVmgbiEmmnNJTooL2lLi6EnzV64QUWUUtM2imjsBwJlhT/CvLvAPsdLxULpLmMtpE5QPsShN3RuHXO59hoAJDpC79qL5M5Ni6ZbERhg0/X9DZ5rY+jpJxp8/vSVHZzRSDQMoefkfoNIgmhulPFezQiTOL+wEqY6gexalxYAUB0Xm97al9tjmX0Tx6PDDtfsV0FZDOt+CAdo64M+Ck6ggh4NG+XOt6cOkG/g4pd+40kPFcBdadN+UlguF4YhTDxvFl67ssrfxqzmHY1uxHxxC4NdPc1BbmURsD0Xb/rCP8F0bwOI3jhQTpG+4IomozCanzAtEHTLT4zDgU5b47dJmDw/R9w5jhhUzWwYLcF/LxMc2iM0G1HwE39Jtbr5HlCf+pYFRpwy4KurOsKspdhU5fqB23mDC4M0SsJCYTwhFCS3cM14S++HngJzOPjD4NRKrlHHlnISvB8PR8KJC/drsvVxWx/Put5KuztRN2stjdvQuLIjRxD0VASjcGgcaUAoKIeMjKWg8rfqNfQMwdYjIkXNcCYHEY84cUk8PfC86yEDQuEf4a9ErVZ4kFuxihs2vnSihfqpKZWNNmHz/+drigmlLqNddhfO1nRNdnI8k0UQ4NRkilgpcDODq21OhujHleTPsqg+rxDmXZVtXchfONIEp432kyoqphUNzGvw3NJ6HkGC4CyHenmF0e2atwQtrWZ3ywc/E1jooKUA1D4dSvAPHKBukBVZJah1oLRhX2/yZBKyATpcGVzqKpO8GWzLzzolyxfpjAVpB/QTyA2Eq8ngzRyj0e3UEGKWfXWK57d0xtVB+8rNbr4QNfcTCs5UZkMGaootkYozoLObO41dlCFD+AETUs6JK1GGKaa4pkmeqHTjphC9myMZfTSWJJN7Y4zJE11zUij7ejVXaNKGyK96XM4dUrcL2aOQQZUlYXBZsh7S1zDRNQV8q6B10lDNV249XBOcKnVnviwdyiJZhRxmz8+9rnC7cYQHwrUpdLOkjTdk9KcFf5INWYuzYAY04a0zUyPxwTaafYGVKa4GRVSN2T3ZO9OFfKgELSr0aJBAgTNbPp2rDDql2lHlOHC+9ps9sjEgKvZ/bQ7GJBsSmnBEBI9/hs5/P+H0FkKhdtxTUhjyTmZL+NN33YtGGDp/iU5NIUncrfaQLKMpfjIpS/kodtMqNqT4DigJpOPjZXZMguqnW7aIU32Z8MzHrHAPwOo6M4RzqTQ07psoHdqY2+BbCpBDyOB8Mf1qQHUUZYNGb+jJA1VfdcN0gRkBAFWm7LMO4dAz7CXwaclpDmL7iwWnyxmCQRMdClR31AXm43dHv5T7IIhKmRp9rqjC1mWMbY0qagqszBN0BgRvG6q6PN5lu/pKbdRsb/aU6N8RRaKGhPhckOb5rYnoy72e5opxYRIH+jyfi3tVKwn8V4ksbeCqh0EULqmOtFFFVAZ5nNZ8GT0ivygxox/6nnffGJPjKEL9zbWFjt+cRt1UaTZn7mZbE6cdYovsqhPoqYzeb/yZRCxo2hccH1nSVFk+q5bN7eyigTFAMAPYexkRw8VtGhmBs5RSVIr4R1+MKZeRf9uNoLoymONWZxVAdEb41i+MjWnmuv1+GoYz36ajBM3VD+FLr7RLhQz1saWEqWbUWu5pkzD1DH06/pAuB6FRW8sE51znGa1QuKlNnDORo8X5zw9K0Ba4t0+aXoQzkfb38gC6U0AAACASURBVJ8FuWPswfSfA1StXr+ZbLFJyXvnErxZjQUKTdjNh4KEM3/YgwSqehapaP2KHVTa1Kmd6aG8Akl+lXUUAqz2lJOSPRcZ1QvoP3fZPd3q3M770noCVVPOJpWBEpVX+5WMT+WSytRQmW3W7qJ6UoJU1X8d58AdGBX4WvCq/wP0FORJR8aXzQ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kumimoji="0" lang="zh-TW" altLang="en-US">
              <a:latin typeface="Calibri" pitchFamily="34" charset="0"/>
            </a:endParaRPr>
          </a:p>
        </p:txBody>
      </p:sp>
      <p:pic>
        <p:nvPicPr>
          <p:cNvPr id="52230" name="Picture 2" descr="「箭頭」的圖片搜尋結果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18350" y="5157788"/>
            <a:ext cx="1703388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10" descr="http://pic5.997788.com/pic_search/00/16/10/16/se16101640a.jpg"/>
          <p:cNvPicPr>
            <a:picLocks noChangeAspect="1" noChangeArrowheads="1"/>
          </p:cNvPicPr>
          <p:nvPr/>
        </p:nvPicPr>
        <p:blipFill>
          <a:blip r:embed="rId2"/>
          <a:srcRect t="6543" r="42744" b="19392"/>
          <a:stretch>
            <a:fillRect/>
          </a:stretch>
        </p:blipFill>
        <p:spPr bwMode="auto">
          <a:xfrm>
            <a:off x="0" y="19050"/>
            <a:ext cx="9144000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直線接點 6"/>
          <p:cNvCxnSpPr/>
          <p:nvPr/>
        </p:nvCxnSpPr>
        <p:spPr>
          <a:xfrm>
            <a:off x="7092950" y="333375"/>
            <a:ext cx="0" cy="6264275"/>
          </a:xfrm>
          <a:prstGeom prst="line">
            <a:avLst/>
          </a:prstGeom>
          <a:ln w="28575">
            <a:prstDash val="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3251" name="Picture 2" descr="https://encrypted-tbn0.gstatic.com/images?q=tbn:ANd9GcSG6qxGP2Sja4nREKAgsNaw0qEH26g6lLRc5Y_WJdNfLVRvCMF4"/>
          <p:cNvPicPr>
            <a:picLocks noChangeAspect="1" noChangeArrowheads="1"/>
          </p:cNvPicPr>
          <p:nvPr/>
        </p:nvPicPr>
        <p:blipFill>
          <a:blip r:embed="rId3"/>
          <a:srcRect l="35387" b="50000"/>
          <a:stretch>
            <a:fillRect/>
          </a:stretch>
        </p:blipFill>
        <p:spPr bwMode="auto">
          <a:xfrm>
            <a:off x="7235825" y="188913"/>
            <a:ext cx="183991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https://scontent-tpe1-1.xx.fbcdn.net/v/t1.0-9/12507471_1121073347905723_6541290351694658680_n.jpg?oh=30b6f301a268a440a7bc0e7efc776e8b&amp;oe=585D5B4B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 rot="796515">
            <a:off x="7166524" y="1949348"/>
            <a:ext cx="1917790" cy="108475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030" name="Picture 6" descr="https://scontent-tpe1-1.xx.fbcdn.net/v/t1.0-9/12390983_1106368399376218_8023072552151533591_n.jpg?oh=587eaad83d98e129a9d13025334d6974&amp;oe=585781C5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 rot="20681780">
            <a:off x="7153773" y="3562966"/>
            <a:ext cx="1978281" cy="1118965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032" name="Picture 8" descr="https://scontent-tpe1-1.xx.fbcdn.net/v/t1.0-9/12193772_1081845895161802_5693449174807820255_n.jpg?oh=e2fa401d8d0b4a260c1eeeb599cab0ee&amp;oe=5847FD61"/>
          <p:cNvPicPr>
            <a:picLocks noChangeAspect="1" noChangeArrowheads="1"/>
          </p:cNvPicPr>
          <p:nvPr/>
        </p:nvPicPr>
        <p:blipFill>
          <a:blip r:embed="rId6" cstate="print">
            <a:extLst/>
          </a:blip>
          <a:srcRect/>
          <a:stretch>
            <a:fillRect/>
          </a:stretch>
        </p:blipFill>
        <p:spPr bwMode="auto">
          <a:xfrm rot="737236">
            <a:off x="7127145" y="5369612"/>
            <a:ext cx="1891873" cy="106812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53255" name="矩形 1"/>
          <p:cNvSpPr>
            <a:spLocks noChangeArrowheads="1"/>
          </p:cNvSpPr>
          <p:nvPr/>
        </p:nvSpPr>
        <p:spPr bwMode="auto">
          <a:xfrm>
            <a:off x="250825" y="146050"/>
            <a:ext cx="6607175" cy="659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3000"/>
              </a:lnSpc>
            </a:pPr>
            <a:r>
              <a:rPr kumimoji="0" lang="zh-TW" altLang="zh-TW" sz="2000" b="1">
                <a:latin typeface="華康行楷體W5" pitchFamily="65" charset="-120"/>
                <a:ea typeface="華康行楷體W5" pitchFamily="65" charset="-120"/>
              </a:rPr>
              <a:t>親愛的</a:t>
            </a:r>
            <a:r>
              <a:rPr kumimoji="0" lang="en-US" altLang="zh-TW" sz="2000" b="1">
                <a:latin typeface="華康行楷體W5" pitchFamily="65" charset="-120"/>
                <a:ea typeface="華康行楷體W5" pitchFamily="65" charset="-120"/>
              </a:rPr>
              <a:t>________:</a:t>
            </a:r>
            <a:endParaRPr kumimoji="0" lang="zh-TW" altLang="zh-TW" sz="2000">
              <a:latin typeface="華康行楷體W5" pitchFamily="65" charset="-120"/>
              <a:ea typeface="華康行楷體W5" pitchFamily="65" charset="-120"/>
            </a:endParaRPr>
          </a:p>
          <a:p>
            <a:pPr>
              <a:lnSpc>
                <a:spcPts val="3000"/>
              </a:lnSpc>
            </a:pPr>
            <a:r>
              <a:rPr kumimoji="0" lang="zh-TW" altLang="zh-TW" sz="2000">
                <a:latin typeface="華康行楷體W5" pitchFamily="65" charset="-120"/>
                <a:ea typeface="華康行楷體W5" pitchFamily="65" charset="-120"/>
              </a:rPr>
              <a:t>五年級的妳，</a:t>
            </a:r>
            <a:r>
              <a:rPr kumimoji="0" lang="en-US" altLang="zh-TW" sz="2000">
                <a:latin typeface="華康行楷體W5" pitchFamily="65" charset="-120"/>
                <a:ea typeface="華康行楷體W5" pitchFamily="65" charset="-120"/>
              </a:rPr>
              <a:t>______________________________________</a:t>
            </a:r>
            <a:endParaRPr kumimoji="0" lang="zh-TW" altLang="zh-TW" sz="2000">
              <a:latin typeface="華康行楷體W5" pitchFamily="65" charset="-120"/>
              <a:ea typeface="華康行楷體W5" pitchFamily="65" charset="-120"/>
            </a:endParaRPr>
          </a:p>
          <a:p>
            <a:pPr>
              <a:lnSpc>
                <a:spcPts val="3000"/>
              </a:lnSpc>
            </a:pPr>
            <a:r>
              <a:rPr kumimoji="0" lang="zh-TW" altLang="zh-TW" sz="2000">
                <a:latin typeface="華康行楷體W5" pitchFamily="65" charset="-120"/>
                <a:ea typeface="華康行楷體W5" pitchFamily="65" charset="-120"/>
              </a:rPr>
              <a:t>看著你的成長，我們的心情</a:t>
            </a:r>
            <a:r>
              <a:rPr kumimoji="0" lang="en-US" altLang="zh-TW" sz="2000">
                <a:latin typeface="華康行楷體W5" pitchFamily="65" charset="-120"/>
                <a:ea typeface="華康行楷體W5" pitchFamily="65" charset="-120"/>
              </a:rPr>
              <a:t>__________________________</a:t>
            </a:r>
            <a:endParaRPr kumimoji="0" lang="zh-TW" altLang="zh-TW" sz="2000">
              <a:latin typeface="華康行楷體W5" pitchFamily="65" charset="-120"/>
              <a:ea typeface="華康行楷體W5" pitchFamily="65" charset="-120"/>
            </a:endParaRPr>
          </a:p>
          <a:p>
            <a:pPr>
              <a:lnSpc>
                <a:spcPts val="3000"/>
              </a:lnSpc>
            </a:pPr>
            <a:r>
              <a:rPr kumimoji="0" lang="zh-TW" altLang="zh-TW" sz="2000">
                <a:latin typeface="華康行楷體W5" pitchFamily="65" charset="-120"/>
                <a:ea typeface="華康行楷體W5" pitchFamily="65" charset="-120"/>
              </a:rPr>
              <a:t>在學習和成長的過程中，</a:t>
            </a:r>
            <a:r>
              <a:rPr kumimoji="0" lang="en-US" altLang="zh-TW" sz="2000">
                <a:latin typeface="華康行楷體W5" pitchFamily="65" charset="-120"/>
                <a:ea typeface="華康行楷體W5" pitchFamily="65" charset="-120"/>
              </a:rPr>
              <a:t>____________________________</a:t>
            </a:r>
            <a:endParaRPr kumimoji="0" lang="zh-TW" altLang="zh-TW" sz="2000">
              <a:latin typeface="華康行楷體W5" pitchFamily="65" charset="-120"/>
              <a:ea typeface="華康行楷體W5" pitchFamily="65" charset="-120"/>
            </a:endParaRPr>
          </a:p>
          <a:p>
            <a:pPr>
              <a:lnSpc>
                <a:spcPts val="3000"/>
              </a:lnSpc>
            </a:pPr>
            <a:r>
              <a:rPr kumimoji="0" lang="zh-TW" altLang="zh-TW" sz="2000">
                <a:latin typeface="華康行楷體W5" pitchFamily="65" charset="-120"/>
                <a:ea typeface="華康行楷體W5" pitchFamily="65" charset="-120"/>
              </a:rPr>
              <a:t>你的個性</a:t>
            </a:r>
            <a:r>
              <a:rPr kumimoji="0" lang="en-US" altLang="zh-TW" sz="2000">
                <a:latin typeface="華康行楷體W5" pitchFamily="65" charset="-120"/>
                <a:ea typeface="華康行楷體W5" pitchFamily="65" charset="-120"/>
              </a:rPr>
              <a:t>____________</a:t>
            </a:r>
            <a:r>
              <a:rPr kumimoji="0" lang="zh-TW" altLang="zh-TW" sz="2000">
                <a:latin typeface="華康行楷體W5" pitchFamily="65" charset="-120"/>
                <a:ea typeface="華康行楷體W5" pitchFamily="65" charset="-120"/>
              </a:rPr>
              <a:t>，這一點會是你未來學習上的助力</a:t>
            </a:r>
          </a:p>
          <a:p>
            <a:pPr>
              <a:lnSpc>
                <a:spcPts val="3000"/>
              </a:lnSpc>
            </a:pPr>
            <a:r>
              <a:rPr kumimoji="0" lang="zh-TW" altLang="zh-TW" sz="2000">
                <a:latin typeface="華康行楷體W5" pitchFamily="65" charset="-120"/>
                <a:ea typeface="華康行楷體W5" pitchFamily="65" charset="-120"/>
              </a:rPr>
              <a:t>你也是個</a:t>
            </a:r>
            <a:r>
              <a:rPr kumimoji="0" lang="en-US" altLang="zh-TW" sz="2000">
                <a:latin typeface="華康行楷體W5" pitchFamily="65" charset="-120"/>
                <a:ea typeface="華康行楷體W5" pitchFamily="65" charset="-120"/>
              </a:rPr>
              <a:t>__________</a:t>
            </a:r>
            <a:r>
              <a:rPr kumimoji="0" lang="zh-TW" altLang="zh-TW" sz="2000">
                <a:latin typeface="華康行楷體W5" pitchFamily="65" charset="-120"/>
                <a:ea typeface="華康行楷體W5" pitchFamily="65" charset="-120"/>
              </a:rPr>
              <a:t>的小孩，常常會</a:t>
            </a:r>
            <a:r>
              <a:rPr kumimoji="0" lang="en-US" altLang="zh-TW" sz="2000">
                <a:latin typeface="華康行楷體W5" pitchFamily="65" charset="-120"/>
                <a:ea typeface="華康行楷體W5" pitchFamily="65" charset="-120"/>
              </a:rPr>
              <a:t>__________________</a:t>
            </a:r>
            <a:endParaRPr kumimoji="0" lang="zh-TW" altLang="zh-TW" sz="2000">
              <a:latin typeface="華康行楷體W5" pitchFamily="65" charset="-120"/>
              <a:ea typeface="華康行楷體W5" pitchFamily="65" charset="-120"/>
            </a:endParaRPr>
          </a:p>
          <a:p>
            <a:pPr>
              <a:lnSpc>
                <a:spcPts val="3000"/>
              </a:lnSpc>
            </a:pPr>
            <a:r>
              <a:rPr kumimoji="0" lang="zh-TW" altLang="zh-TW" sz="2000">
                <a:latin typeface="華康行楷體W5" pitchFamily="65" charset="-120"/>
                <a:ea typeface="華康行楷體W5" pitchFamily="65" charset="-120"/>
              </a:rPr>
              <a:t>未來，你即將升上六年級，甚至是更高的學堂</a:t>
            </a:r>
          </a:p>
          <a:p>
            <a:pPr>
              <a:lnSpc>
                <a:spcPts val="3000"/>
              </a:lnSpc>
            </a:pPr>
            <a:r>
              <a:rPr kumimoji="0" lang="zh-TW" altLang="zh-TW" sz="2000">
                <a:latin typeface="華康行楷體W5" pitchFamily="65" charset="-120"/>
                <a:ea typeface="華康行楷體W5" pitchFamily="65" charset="-120"/>
              </a:rPr>
              <a:t>有些話，必須</a:t>
            </a:r>
            <a:r>
              <a:rPr kumimoji="0" lang="zh-TW" altLang="en-US" sz="2000">
                <a:latin typeface="華康行楷體W5" pitchFamily="65" charset="-120"/>
                <a:ea typeface="華康行楷體W5" pitchFamily="65" charset="-120"/>
              </a:rPr>
              <a:t>對</a:t>
            </a:r>
            <a:r>
              <a:rPr kumimoji="0" lang="zh-TW" altLang="zh-TW" sz="2000">
                <a:latin typeface="華康行楷體W5" pitchFamily="65" charset="-120"/>
                <a:ea typeface="華康行楷體W5" pitchFamily="65" charset="-120"/>
              </a:rPr>
              <a:t>你說</a:t>
            </a:r>
          </a:p>
          <a:p>
            <a:pPr>
              <a:lnSpc>
                <a:spcPts val="3000"/>
              </a:lnSpc>
            </a:pPr>
            <a:r>
              <a:rPr kumimoji="0" lang="zh-TW" altLang="zh-TW" sz="2000">
                <a:latin typeface="華康行楷體W5" pitchFamily="65" charset="-120"/>
                <a:ea typeface="華康行楷體W5" pitchFamily="65" charset="-120"/>
              </a:rPr>
              <a:t>一個好的</a:t>
            </a:r>
            <a:r>
              <a:rPr kumimoji="0" lang="en-US" altLang="zh-TW" sz="2000">
                <a:latin typeface="華康行楷體W5" pitchFamily="65" charset="-120"/>
                <a:ea typeface="華康行楷體W5" pitchFamily="65" charset="-120"/>
              </a:rPr>
              <a:t>______________</a:t>
            </a:r>
            <a:r>
              <a:rPr kumimoji="0" lang="zh-TW" altLang="zh-TW" sz="2000">
                <a:latin typeface="華康行楷體W5" pitchFamily="65" charset="-120"/>
                <a:ea typeface="華康行楷體W5" pitchFamily="65" charset="-120"/>
              </a:rPr>
              <a:t>，比</a:t>
            </a:r>
            <a:r>
              <a:rPr kumimoji="0" lang="en-US" altLang="zh-TW" sz="2000">
                <a:latin typeface="華康行楷體W5" pitchFamily="65" charset="-120"/>
                <a:ea typeface="華康行楷體W5" pitchFamily="65" charset="-120"/>
              </a:rPr>
              <a:t>____________</a:t>
            </a:r>
            <a:r>
              <a:rPr kumimoji="0" lang="zh-TW" altLang="zh-TW" sz="2000">
                <a:latin typeface="華康行楷體W5" pitchFamily="65" charset="-120"/>
                <a:ea typeface="華康行楷體W5" pitchFamily="65" charset="-120"/>
              </a:rPr>
              <a:t>都要來得重要</a:t>
            </a:r>
          </a:p>
          <a:p>
            <a:pPr>
              <a:lnSpc>
                <a:spcPts val="3000"/>
              </a:lnSpc>
            </a:pPr>
            <a:r>
              <a:rPr kumimoji="0" lang="en-US" altLang="zh-TW" sz="2000">
                <a:latin typeface="華康行楷體W5" pitchFamily="65" charset="-120"/>
                <a:ea typeface="華康行楷體W5" pitchFamily="65" charset="-120"/>
              </a:rPr>
              <a:t>__________________________________________________</a:t>
            </a:r>
            <a:endParaRPr kumimoji="0" lang="zh-TW" altLang="zh-TW" sz="2000">
              <a:latin typeface="華康行楷體W5" pitchFamily="65" charset="-120"/>
              <a:ea typeface="華康行楷體W5" pitchFamily="65" charset="-120"/>
            </a:endParaRPr>
          </a:p>
          <a:p>
            <a:pPr>
              <a:lnSpc>
                <a:spcPts val="3000"/>
              </a:lnSpc>
            </a:pPr>
            <a:r>
              <a:rPr kumimoji="0" lang="zh-TW" altLang="zh-TW" sz="2000">
                <a:latin typeface="華康行楷體W5" pitchFamily="65" charset="-120"/>
                <a:ea typeface="華康行楷體W5" pitchFamily="65" charset="-120"/>
              </a:rPr>
              <a:t>然而，這世界變的太快，因此，</a:t>
            </a:r>
            <a:r>
              <a:rPr kumimoji="0" lang="en-US" altLang="zh-TW" sz="2000">
                <a:latin typeface="華康行楷體W5" pitchFamily="65" charset="-120"/>
                <a:ea typeface="華康行楷體W5" pitchFamily="65" charset="-120"/>
              </a:rPr>
              <a:t>______________________</a:t>
            </a:r>
            <a:endParaRPr kumimoji="0" lang="zh-TW" altLang="zh-TW" sz="2000">
              <a:latin typeface="華康行楷體W5" pitchFamily="65" charset="-120"/>
              <a:ea typeface="華康行楷體W5" pitchFamily="65" charset="-120"/>
            </a:endParaRPr>
          </a:p>
          <a:p>
            <a:pPr>
              <a:lnSpc>
                <a:spcPts val="3000"/>
              </a:lnSpc>
            </a:pPr>
            <a:r>
              <a:rPr kumimoji="0" lang="zh-TW" altLang="zh-TW" sz="2000">
                <a:latin typeface="華康行楷體W5" pitchFamily="65" charset="-120"/>
                <a:ea typeface="華康行楷體W5" pitchFamily="65" charset="-120"/>
              </a:rPr>
              <a:t>現在，我們為未來彼此約定，我們</a:t>
            </a:r>
            <a:r>
              <a:rPr kumimoji="0" lang="en-US" altLang="zh-TW" sz="2000">
                <a:latin typeface="華康行楷體W5" pitchFamily="65" charset="-120"/>
                <a:ea typeface="華康行楷體W5" pitchFamily="65" charset="-120"/>
              </a:rPr>
              <a:t>________</a:t>
            </a:r>
            <a:r>
              <a:rPr kumimoji="0" lang="zh-TW" altLang="zh-TW" sz="2000">
                <a:latin typeface="華康行楷體W5" pitchFamily="65" charset="-120"/>
                <a:ea typeface="華康行楷體W5" pitchFamily="65" charset="-120"/>
              </a:rPr>
              <a:t>，你</a:t>
            </a:r>
            <a:r>
              <a:rPr kumimoji="0" lang="en-US" altLang="zh-TW" sz="2000">
                <a:latin typeface="華康行楷體W5" pitchFamily="65" charset="-120"/>
                <a:ea typeface="華康行楷體W5" pitchFamily="65" charset="-120"/>
              </a:rPr>
              <a:t>________</a:t>
            </a:r>
            <a:endParaRPr kumimoji="0" lang="zh-TW" altLang="zh-TW" sz="2000">
              <a:latin typeface="華康行楷體W5" pitchFamily="65" charset="-120"/>
              <a:ea typeface="華康行楷體W5" pitchFamily="65" charset="-120"/>
            </a:endParaRPr>
          </a:p>
          <a:p>
            <a:pPr>
              <a:lnSpc>
                <a:spcPts val="3000"/>
              </a:lnSpc>
            </a:pPr>
            <a:r>
              <a:rPr kumimoji="0" lang="zh-TW" altLang="zh-TW" sz="2000">
                <a:latin typeface="華康行楷體W5" pitchFamily="65" charset="-120"/>
                <a:ea typeface="華康行楷體W5" pitchFamily="65" charset="-120"/>
              </a:rPr>
              <a:t>隨著你的學習，屬於你的天空肯定會越來越廣闊，</a:t>
            </a:r>
          </a:p>
          <a:p>
            <a:pPr>
              <a:lnSpc>
                <a:spcPts val="3000"/>
              </a:lnSpc>
            </a:pPr>
            <a:r>
              <a:rPr kumimoji="0" lang="zh-TW" altLang="zh-TW" sz="2000">
                <a:latin typeface="華康行楷體W5" pitchFamily="65" charset="-120"/>
                <a:ea typeface="華康行楷體W5" pitchFamily="65" charset="-120"/>
              </a:rPr>
              <a:t>隨著你的成長，未來要面對的挑戰更多，</a:t>
            </a:r>
          </a:p>
          <a:p>
            <a:pPr>
              <a:lnSpc>
                <a:spcPts val="3000"/>
              </a:lnSpc>
            </a:pPr>
            <a:r>
              <a:rPr kumimoji="0" lang="zh-TW" altLang="zh-TW" sz="2000">
                <a:latin typeface="華康行楷體W5" pitchFamily="65" charset="-120"/>
                <a:ea typeface="華康行楷體W5" pitchFamily="65" charset="-120"/>
              </a:rPr>
              <a:t>我們會在你身邊支持你、鼓勵你，</a:t>
            </a:r>
            <a:endParaRPr kumimoji="0" lang="en-US" altLang="zh-TW" sz="2000">
              <a:latin typeface="華康行楷體W5" pitchFamily="65" charset="-120"/>
              <a:ea typeface="華康行楷體W5" pitchFamily="65" charset="-120"/>
            </a:endParaRPr>
          </a:p>
          <a:p>
            <a:pPr>
              <a:lnSpc>
                <a:spcPts val="3000"/>
              </a:lnSpc>
            </a:pPr>
            <a:r>
              <a:rPr kumimoji="0" lang="zh-TW" altLang="zh-TW" sz="2000">
                <a:latin typeface="華康行楷體W5" pitchFamily="65" charset="-120"/>
                <a:ea typeface="華康行楷體W5" pitchFamily="65" charset="-120"/>
              </a:rPr>
              <a:t>希望</a:t>
            </a:r>
            <a:r>
              <a:rPr kumimoji="0" lang="en-US" altLang="zh-TW" sz="2000">
                <a:latin typeface="華康行楷體W5" pitchFamily="65" charset="-120"/>
                <a:ea typeface="華康行楷體W5" pitchFamily="65" charset="-120"/>
              </a:rPr>
              <a:t>______________________________________________</a:t>
            </a:r>
            <a:endParaRPr kumimoji="0" lang="zh-TW" altLang="zh-TW" sz="2000">
              <a:latin typeface="華康行楷體W5" pitchFamily="65" charset="-120"/>
              <a:ea typeface="華康行楷體W5" pitchFamily="65" charset="-120"/>
            </a:endParaRPr>
          </a:p>
          <a:p>
            <a:pPr algn="r">
              <a:lnSpc>
                <a:spcPts val="3000"/>
              </a:lnSpc>
            </a:pPr>
            <a:r>
              <a:rPr kumimoji="0" lang="zh-TW" altLang="zh-TW" sz="2000">
                <a:latin typeface="華康行楷體W5" pitchFamily="65" charset="-120"/>
                <a:ea typeface="華康行楷體W5" pitchFamily="65" charset="-120"/>
              </a:rPr>
              <a:t>愛你的家人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10" descr="http://pic5.997788.com/pic_search/00/16/10/16/se16101640a.jpg"/>
          <p:cNvPicPr>
            <a:picLocks noChangeAspect="1" noChangeArrowheads="1"/>
          </p:cNvPicPr>
          <p:nvPr/>
        </p:nvPicPr>
        <p:blipFill>
          <a:blip r:embed="rId2"/>
          <a:srcRect t="6543" r="42744" b="19392"/>
          <a:stretch>
            <a:fillRect/>
          </a:stretch>
        </p:blipFill>
        <p:spPr bwMode="auto">
          <a:xfrm>
            <a:off x="0" y="19050"/>
            <a:ext cx="9144000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4" name="矩形 3"/>
          <p:cNvSpPr>
            <a:spLocks noChangeArrowheads="1"/>
          </p:cNvSpPr>
          <p:nvPr/>
        </p:nvSpPr>
        <p:spPr bwMode="auto">
          <a:xfrm>
            <a:off x="250825" y="188913"/>
            <a:ext cx="6985000" cy="655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2800"/>
              </a:lnSpc>
            </a:pPr>
            <a:r>
              <a:rPr kumimoji="0" lang="zh-TW" altLang="zh-TW" sz="2000" b="1">
                <a:latin typeface="華康行楷體W5" pitchFamily="65" charset="-120"/>
                <a:ea typeface="華康行楷體W5" pitchFamily="65" charset="-120"/>
              </a:rPr>
              <a:t>親愛的</a:t>
            </a:r>
            <a:r>
              <a:rPr kumimoji="0" lang="zh-TW" altLang="en-US" sz="2000" b="1">
                <a:latin typeface="華康行楷體W5" pitchFamily="65" charset="-120"/>
                <a:ea typeface="華康行楷體W5" pitchFamily="65" charset="-120"/>
              </a:rPr>
              <a:t>孩子</a:t>
            </a:r>
            <a:r>
              <a:rPr kumimoji="0" lang="en-US" altLang="zh-TW" sz="2000" b="1">
                <a:latin typeface="華康行楷體W5" pitchFamily="65" charset="-120"/>
                <a:ea typeface="華康行楷體W5" pitchFamily="65" charset="-120"/>
              </a:rPr>
              <a:t>:</a:t>
            </a:r>
            <a:endParaRPr kumimoji="0" lang="zh-TW" altLang="zh-TW" sz="2000">
              <a:latin typeface="華康行楷體W5" pitchFamily="65" charset="-120"/>
              <a:ea typeface="華康行楷體W5" pitchFamily="65" charset="-120"/>
            </a:endParaRPr>
          </a:p>
          <a:p>
            <a:pPr>
              <a:lnSpc>
                <a:spcPts val="2800"/>
              </a:lnSpc>
            </a:pPr>
            <a:r>
              <a:rPr kumimoji="0" lang="zh-TW" altLang="zh-TW" sz="2000">
                <a:latin typeface="華康行楷體W5" pitchFamily="65" charset="-120"/>
                <a:ea typeface="華康行楷體W5" pitchFamily="65" charset="-120"/>
              </a:rPr>
              <a:t>五年級的妳，</a:t>
            </a:r>
            <a:r>
              <a:rPr kumimoji="0" lang="en-US" altLang="zh-TW" sz="2000">
                <a:latin typeface="華康行楷體W5" pitchFamily="65" charset="-120"/>
                <a:ea typeface="華康行楷體W5" pitchFamily="65" charset="-120"/>
              </a:rPr>
              <a:t>_____________________________________</a:t>
            </a:r>
            <a:r>
              <a:rPr kumimoji="0" lang="zh-TW" altLang="zh-TW" sz="2000">
                <a:latin typeface="華康行楷體W5" pitchFamily="65" charset="-120"/>
                <a:ea typeface="華康行楷體W5" pitchFamily="65" charset="-120"/>
              </a:rPr>
              <a:t>。</a:t>
            </a:r>
          </a:p>
          <a:p>
            <a:pPr>
              <a:lnSpc>
                <a:spcPts val="2800"/>
              </a:lnSpc>
            </a:pPr>
            <a:r>
              <a:rPr kumimoji="0" lang="zh-TW" altLang="zh-TW" sz="2000">
                <a:latin typeface="華康行楷體W5" pitchFamily="65" charset="-120"/>
                <a:ea typeface="華康行楷體W5" pitchFamily="65" charset="-120"/>
              </a:rPr>
              <a:t>看著你的成長，我們的心情</a:t>
            </a:r>
            <a:r>
              <a:rPr kumimoji="0" lang="en-US" altLang="zh-TW" sz="2000">
                <a:latin typeface="華康行楷體W5" pitchFamily="65" charset="-120"/>
                <a:ea typeface="華康行楷體W5" pitchFamily="65" charset="-120"/>
              </a:rPr>
              <a:t>_________________________</a:t>
            </a:r>
            <a:endParaRPr kumimoji="0" lang="zh-TW" altLang="zh-TW" sz="2000" u="sng">
              <a:latin typeface="華康行楷體W5" pitchFamily="65" charset="-120"/>
              <a:ea typeface="華康行楷體W5" pitchFamily="65" charset="-120"/>
            </a:endParaRPr>
          </a:p>
          <a:p>
            <a:pPr>
              <a:lnSpc>
                <a:spcPts val="2800"/>
              </a:lnSpc>
            </a:pPr>
            <a:r>
              <a:rPr kumimoji="0" lang="zh-TW" altLang="zh-TW" sz="2000">
                <a:latin typeface="華康行楷體W5" pitchFamily="65" charset="-120"/>
                <a:ea typeface="華康行楷體W5" pitchFamily="65" charset="-120"/>
              </a:rPr>
              <a:t>在學習和成長的過程中，</a:t>
            </a:r>
            <a:r>
              <a:rPr kumimoji="0" lang="en-US" altLang="zh-TW" sz="2000">
                <a:latin typeface="華康行楷體W5" pitchFamily="65" charset="-120"/>
                <a:ea typeface="華康行楷體W5" pitchFamily="65" charset="-120"/>
              </a:rPr>
              <a:t>______________________</a:t>
            </a:r>
            <a:r>
              <a:rPr kumimoji="0" lang="zh-TW" altLang="zh-TW" sz="2000">
                <a:latin typeface="華康行楷體W5" pitchFamily="65" charset="-120"/>
                <a:ea typeface="華康行楷體W5" pitchFamily="65" charset="-120"/>
              </a:rPr>
              <a:t>，</a:t>
            </a:r>
            <a:endParaRPr kumimoji="0" lang="en-US" altLang="zh-TW" sz="2000">
              <a:latin typeface="華康行楷體W5" pitchFamily="65" charset="-120"/>
              <a:ea typeface="華康行楷體W5" pitchFamily="65" charset="-120"/>
            </a:endParaRPr>
          </a:p>
          <a:p>
            <a:pPr>
              <a:lnSpc>
                <a:spcPts val="2800"/>
              </a:lnSpc>
            </a:pPr>
            <a:r>
              <a:rPr kumimoji="0" lang="en-US" altLang="zh-TW" sz="2000">
                <a:latin typeface="華康行楷體W5" pitchFamily="65" charset="-120"/>
                <a:ea typeface="華康行楷體W5" pitchFamily="65" charset="-120"/>
              </a:rPr>
              <a:t>________________</a:t>
            </a:r>
          </a:p>
          <a:p>
            <a:pPr>
              <a:lnSpc>
                <a:spcPts val="2800"/>
              </a:lnSpc>
            </a:pPr>
            <a:r>
              <a:rPr kumimoji="0" lang="zh-TW" altLang="zh-TW" sz="2000">
                <a:latin typeface="華康行楷體W5" pitchFamily="65" charset="-120"/>
                <a:ea typeface="華康行楷體W5" pitchFamily="65" charset="-120"/>
              </a:rPr>
              <a:t>你的個性</a:t>
            </a:r>
            <a:r>
              <a:rPr kumimoji="0" lang="en-US" altLang="zh-TW" sz="2000">
                <a:latin typeface="華康行楷體W5" pitchFamily="65" charset="-120"/>
                <a:ea typeface="華康行楷體W5" pitchFamily="65" charset="-120"/>
              </a:rPr>
              <a:t>________________</a:t>
            </a:r>
            <a:r>
              <a:rPr kumimoji="0" lang="zh-TW" altLang="zh-TW" sz="2000">
                <a:latin typeface="華康行楷體W5" pitchFamily="65" charset="-120"/>
                <a:ea typeface="華康行楷體W5" pitchFamily="65" charset="-120"/>
              </a:rPr>
              <a:t>，這一點是你未來學習上的助力</a:t>
            </a:r>
          </a:p>
          <a:p>
            <a:pPr>
              <a:lnSpc>
                <a:spcPts val="2800"/>
              </a:lnSpc>
            </a:pPr>
            <a:r>
              <a:rPr kumimoji="0" lang="zh-TW" altLang="zh-TW" sz="2000">
                <a:latin typeface="華康行楷體W5" pitchFamily="65" charset="-120"/>
                <a:ea typeface="華康行楷體W5" pitchFamily="65" charset="-120"/>
              </a:rPr>
              <a:t>你也是個</a:t>
            </a:r>
            <a:r>
              <a:rPr kumimoji="0" lang="en-US" altLang="zh-TW" sz="2000">
                <a:latin typeface="華康行楷體W5" pitchFamily="65" charset="-120"/>
                <a:ea typeface="華康行楷體W5" pitchFamily="65" charset="-120"/>
              </a:rPr>
              <a:t>_________</a:t>
            </a:r>
            <a:r>
              <a:rPr kumimoji="0" lang="zh-TW" altLang="zh-TW" sz="2000">
                <a:latin typeface="華康行楷體W5" pitchFamily="65" charset="-120"/>
                <a:ea typeface="華康行楷體W5" pitchFamily="65" charset="-120"/>
              </a:rPr>
              <a:t>小孩，常常會</a:t>
            </a:r>
            <a:r>
              <a:rPr kumimoji="0" lang="en-US" altLang="zh-TW" sz="2000">
                <a:latin typeface="華康行楷體W5" pitchFamily="65" charset="-120"/>
                <a:ea typeface="華康行楷體W5" pitchFamily="65" charset="-120"/>
              </a:rPr>
              <a:t>____________________</a:t>
            </a:r>
            <a:endParaRPr kumimoji="0" lang="zh-TW" altLang="zh-TW" sz="2000" u="sng">
              <a:latin typeface="華康行楷體W5" pitchFamily="65" charset="-120"/>
              <a:ea typeface="華康行楷體W5" pitchFamily="65" charset="-120"/>
            </a:endParaRPr>
          </a:p>
          <a:p>
            <a:pPr>
              <a:lnSpc>
                <a:spcPts val="2800"/>
              </a:lnSpc>
            </a:pPr>
            <a:r>
              <a:rPr kumimoji="0" lang="zh-TW" altLang="zh-TW" sz="2000">
                <a:latin typeface="華康行楷體W5" pitchFamily="65" charset="-120"/>
                <a:ea typeface="華康行楷體W5" pitchFamily="65" charset="-120"/>
              </a:rPr>
              <a:t>未來，你即將升上六年級，甚至是更高的學堂</a:t>
            </a:r>
          </a:p>
          <a:p>
            <a:pPr>
              <a:lnSpc>
                <a:spcPts val="2800"/>
              </a:lnSpc>
            </a:pPr>
            <a:r>
              <a:rPr kumimoji="0" lang="zh-TW" altLang="zh-TW" sz="2000">
                <a:latin typeface="華康行楷體W5" pitchFamily="65" charset="-120"/>
                <a:ea typeface="華康行楷體W5" pitchFamily="65" charset="-120"/>
              </a:rPr>
              <a:t>有些話，必須</a:t>
            </a:r>
            <a:r>
              <a:rPr kumimoji="0" lang="zh-TW" altLang="en-US" sz="2000">
                <a:latin typeface="華康行楷體W5" pitchFamily="65" charset="-120"/>
                <a:ea typeface="華康行楷體W5" pitchFamily="65" charset="-120"/>
              </a:rPr>
              <a:t>對</a:t>
            </a:r>
            <a:r>
              <a:rPr kumimoji="0" lang="zh-TW" altLang="zh-TW" sz="2000">
                <a:latin typeface="華康行楷體W5" pitchFamily="65" charset="-120"/>
                <a:ea typeface="華康行楷體W5" pitchFamily="65" charset="-120"/>
              </a:rPr>
              <a:t>你說</a:t>
            </a:r>
          </a:p>
          <a:p>
            <a:pPr>
              <a:lnSpc>
                <a:spcPts val="2800"/>
              </a:lnSpc>
            </a:pPr>
            <a:r>
              <a:rPr kumimoji="0" lang="zh-TW" altLang="zh-TW" sz="2000">
                <a:latin typeface="華康行楷體W5" pitchFamily="65" charset="-120"/>
                <a:ea typeface="華康行楷體W5" pitchFamily="65" charset="-120"/>
              </a:rPr>
              <a:t>一個好的</a:t>
            </a:r>
            <a:r>
              <a:rPr kumimoji="0" lang="en-US" altLang="zh-TW" sz="2000">
                <a:latin typeface="華康行楷體W5" pitchFamily="65" charset="-120"/>
                <a:ea typeface="華康行楷體W5" pitchFamily="65" charset="-120"/>
              </a:rPr>
              <a:t>___________________</a:t>
            </a:r>
            <a:r>
              <a:rPr kumimoji="0" lang="zh-TW" altLang="zh-TW" sz="2000">
                <a:latin typeface="華康行楷體W5" pitchFamily="65" charset="-120"/>
                <a:ea typeface="華康行楷體W5" pitchFamily="65" charset="-120"/>
              </a:rPr>
              <a:t>，比</a:t>
            </a:r>
            <a:r>
              <a:rPr kumimoji="0" lang="en-US" altLang="zh-TW" sz="2000">
                <a:latin typeface="華康行楷體W5" pitchFamily="65" charset="-120"/>
                <a:ea typeface="華康行楷體W5" pitchFamily="65" charset="-120"/>
              </a:rPr>
              <a:t>_________</a:t>
            </a:r>
            <a:r>
              <a:rPr kumimoji="0" lang="zh-TW" altLang="zh-TW" sz="2000">
                <a:latin typeface="華康行楷體W5" pitchFamily="65" charset="-120"/>
                <a:ea typeface="華康行楷體W5" pitchFamily="65" charset="-120"/>
              </a:rPr>
              <a:t>都要來得重要</a:t>
            </a:r>
          </a:p>
          <a:p>
            <a:pPr>
              <a:lnSpc>
                <a:spcPts val="2800"/>
              </a:lnSpc>
            </a:pPr>
            <a:r>
              <a:rPr kumimoji="0" lang="en-US" altLang="zh-TW" sz="2000">
                <a:latin typeface="華康行楷體W5" pitchFamily="65" charset="-120"/>
                <a:ea typeface="華康行楷體W5" pitchFamily="65" charset="-120"/>
              </a:rPr>
              <a:t>__________________________________________________</a:t>
            </a:r>
            <a:r>
              <a:rPr kumimoji="0" lang="zh-TW" altLang="zh-TW" sz="2000">
                <a:latin typeface="華康行楷體W5" pitchFamily="65" charset="-120"/>
                <a:ea typeface="華康行楷體W5" pitchFamily="65" charset="-120"/>
              </a:rPr>
              <a:t>。</a:t>
            </a:r>
            <a:r>
              <a:rPr kumimoji="0" lang="en-US" altLang="zh-TW" sz="2000">
                <a:latin typeface="華康行楷體W5" pitchFamily="65" charset="-120"/>
                <a:ea typeface="華康行楷體W5" pitchFamily="65" charset="-120"/>
              </a:rPr>
              <a:t> </a:t>
            </a:r>
            <a:endParaRPr kumimoji="0" lang="zh-TW" altLang="zh-TW" sz="2000">
              <a:latin typeface="華康行楷體W5" pitchFamily="65" charset="-120"/>
              <a:ea typeface="華康行楷體W5" pitchFamily="65" charset="-120"/>
            </a:endParaRPr>
          </a:p>
          <a:p>
            <a:pPr>
              <a:lnSpc>
                <a:spcPts val="2800"/>
              </a:lnSpc>
            </a:pPr>
            <a:r>
              <a:rPr kumimoji="0" lang="zh-TW" altLang="zh-TW" sz="2000">
                <a:latin typeface="華康行楷體W5" pitchFamily="65" charset="-120"/>
                <a:ea typeface="華康行楷體W5" pitchFamily="65" charset="-120"/>
              </a:rPr>
              <a:t>然而，這世界變的太快，</a:t>
            </a:r>
            <a:endParaRPr kumimoji="0" lang="en-US" altLang="zh-TW" sz="2000">
              <a:latin typeface="華康行楷體W5" pitchFamily="65" charset="-120"/>
              <a:ea typeface="華康行楷體W5" pitchFamily="65" charset="-120"/>
            </a:endParaRPr>
          </a:p>
          <a:p>
            <a:pPr>
              <a:lnSpc>
                <a:spcPts val="2800"/>
              </a:lnSpc>
            </a:pPr>
            <a:r>
              <a:rPr kumimoji="0" lang="zh-TW" altLang="zh-TW" sz="2000">
                <a:latin typeface="華康行楷體W5" pitchFamily="65" charset="-120"/>
                <a:ea typeface="華康行楷體W5" pitchFamily="65" charset="-120"/>
              </a:rPr>
              <a:t>因此，人可以沒有偉大理想，但絕對不能失去目標</a:t>
            </a:r>
          </a:p>
          <a:p>
            <a:pPr>
              <a:lnSpc>
                <a:spcPts val="2800"/>
              </a:lnSpc>
            </a:pPr>
            <a:r>
              <a:rPr kumimoji="0" lang="zh-TW" altLang="zh-TW" sz="2000">
                <a:latin typeface="華康行楷體W5" pitchFamily="65" charset="-120"/>
                <a:ea typeface="華康行楷體W5" pitchFamily="65" charset="-120"/>
              </a:rPr>
              <a:t>現在，我們為未來彼此約定，我們</a:t>
            </a:r>
            <a:r>
              <a:rPr kumimoji="0" lang="en-US" altLang="zh-TW" sz="2000">
                <a:latin typeface="華康行楷體W5" pitchFamily="65" charset="-120"/>
                <a:ea typeface="華康行楷體W5" pitchFamily="65" charset="-120"/>
              </a:rPr>
              <a:t>__________</a:t>
            </a:r>
            <a:r>
              <a:rPr kumimoji="0" lang="zh-TW" altLang="zh-TW" sz="2000">
                <a:latin typeface="華康行楷體W5" pitchFamily="65" charset="-120"/>
                <a:ea typeface="華康行楷體W5" pitchFamily="65" charset="-120"/>
              </a:rPr>
              <a:t>，你</a:t>
            </a:r>
            <a:r>
              <a:rPr kumimoji="0" lang="en-US" altLang="zh-TW" sz="2000">
                <a:latin typeface="華康行楷體W5" pitchFamily="65" charset="-120"/>
                <a:ea typeface="華康行楷體W5" pitchFamily="65" charset="-120"/>
              </a:rPr>
              <a:t>________</a:t>
            </a:r>
          </a:p>
          <a:p>
            <a:pPr>
              <a:lnSpc>
                <a:spcPts val="2800"/>
              </a:lnSpc>
            </a:pPr>
            <a:r>
              <a:rPr kumimoji="0" lang="zh-TW" altLang="zh-TW" sz="2000">
                <a:latin typeface="華康行楷體W5" pitchFamily="65" charset="-120"/>
                <a:ea typeface="華康行楷體W5" pitchFamily="65" charset="-120"/>
              </a:rPr>
              <a:t>隨著你的學習，屬於你的天空肯定會越來越廣闊，</a:t>
            </a:r>
          </a:p>
          <a:p>
            <a:pPr>
              <a:lnSpc>
                <a:spcPts val="2800"/>
              </a:lnSpc>
            </a:pPr>
            <a:r>
              <a:rPr kumimoji="0" lang="zh-TW" altLang="zh-TW" sz="2000">
                <a:latin typeface="華康行楷體W5" pitchFamily="65" charset="-120"/>
                <a:ea typeface="華康行楷體W5" pitchFamily="65" charset="-120"/>
              </a:rPr>
              <a:t>隨著你的成長，未來要面對的挑戰更多，</a:t>
            </a:r>
          </a:p>
          <a:p>
            <a:pPr>
              <a:lnSpc>
                <a:spcPts val="2800"/>
              </a:lnSpc>
            </a:pPr>
            <a:r>
              <a:rPr kumimoji="0" lang="zh-TW" altLang="zh-TW" sz="2000">
                <a:latin typeface="華康行楷體W5" pitchFamily="65" charset="-120"/>
                <a:ea typeface="華康行楷體W5" pitchFamily="65" charset="-120"/>
              </a:rPr>
              <a:t>我們</a:t>
            </a:r>
            <a:r>
              <a:rPr kumimoji="0" lang="zh-TW" altLang="en-US" sz="2000">
                <a:latin typeface="華康行楷體W5" pitchFamily="65" charset="-120"/>
                <a:ea typeface="華康行楷體W5" pitchFamily="65" charset="-120"/>
              </a:rPr>
              <a:t>會</a:t>
            </a:r>
            <a:r>
              <a:rPr kumimoji="0" lang="zh-TW" altLang="zh-TW" sz="2000">
                <a:latin typeface="華康行楷體W5" pitchFamily="65" charset="-120"/>
                <a:ea typeface="華康行楷體W5" pitchFamily="65" charset="-120"/>
              </a:rPr>
              <a:t>在你身邊支持你、鼓勵你，希望</a:t>
            </a:r>
            <a:r>
              <a:rPr kumimoji="0" lang="en-US" altLang="zh-TW" sz="2000">
                <a:latin typeface="華康行楷體W5" pitchFamily="65" charset="-120"/>
                <a:ea typeface="華康行楷體W5" pitchFamily="65" charset="-120"/>
              </a:rPr>
              <a:t>_________________</a:t>
            </a:r>
            <a:r>
              <a:rPr kumimoji="0" lang="zh-TW" altLang="zh-TW" sz="2000">
                <a:latin typeface="華康行楷體W5" pitchFamily="65" charset="-120"/>
                <a:ea typeface="華康行楷體W5" pitchFamily="65" charset="-120"/>
              </a:rPr>
              <a:t>。</a:t>
            </a:r>
          </a:p>
          <a:p>
            <a:pPr>
              <a:lnSpc>
                <a:spcPts val="2800"/>
              </a:lnSpc>
            </a:pPr>
            <a:r>
              <a:rPr kumimoji="0" lang="zh-TW" altLang="en-US" sz="2000">
                <a:latin typeface="華康行楷體W5" pitchFamily="65" charset="-120"/>
                <a:ea typeface="華康行楷體W5" pitchFamily="65" charset="-120"/>
              </a:rPr>
              <a:t>                                          </a:t>
            </a:r>
            <a:r>
              <a:rPr kumimoji="0" lang="zh-TW" altLang="zh-TW" sz="2000">
                <a:latin typeface="華康行楷體W5" pitchFamily="65" charset="-120"/>
                <a:ea typeface="華康行楷體W5" pitchFamily="65" charset="-120"/>
              </a:rPr>
              <a:t>愛你的家人</a:t>
            </a:r>
          </a:p>
        </p:txBody>
      </p:sp>
      <p:cxnSp>
        <p:nvCxnSpPr>
          <p:cNvPr id="7" name="直線接點 6"/>
          <p:cNvCxnSpPr/>
          <p:nvPr/>
        </p:nvCxnSpPr>
        <p:spPr>
          <a:xfrm>
            <a:off x="7092950" y="333375"/>
            <a:ext cx="0" cy="6264275"/>
          </a:xfrm>
          <a:prstGeom prst="line">
            <a:avLst/>
          </a:prstGeom>
          <a:ln w="28575">
            <a:prstDash val="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4276" name="Picture 2" descr="https://encrypted-tbn0.gstatic.com/images?q=tbn:ANd9GcSG6qxGP2Sja4nREKAgsNaw0qEH26g6lLRc5Y_WJdNfLVRvCMF4"/>
          <p:cNvPicPr>
            <a:picLocks noChangeAspect="1" noChangeArrowheads="1"/>
          </p:cNvPicPr>
          <p:nvPr/>
        </p:nvPicPr>
        <p:blipFill>
          <a:blip r:embed="rId3"/>
          <a:srcRect l="35387" b="50000"/>
          <a:stretch>
            <a:fillRect/>
          </a:stretch>
        </p:blipFill>
        <p:spPr bwMode="auto">
          <a:xfrm>
            <a:off x="7235825" y="188913"/>
            <a:ext cx="183991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https://scontent-tpe1-1.xx.fbcdn.net/v/t1.0-9/12507471_1121073347905723_6541290351694658680_n.jpg?oh=30b6f301a268a440a7bc0e7efc776e8b&amp;oe=585D5B4B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 rot="796515">
            <a:off x="7166524" y="1949348"/>
            <a:ext cx="1917790" cy="108475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030" name="Picture 6" descr="https://scontent-tpe1-1.xx.fbcdn.net/v/t1.0-9/12390983_1106368399376218_8023072552151533591_n.jpg?oh=587eaad83d98e129a9d13025334d6974&amp;oe=585781C5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 rot="20681780">
            <a:off x="7153773" y="3562966"/>
            <a:ext cx="1978281" cy="1118965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032" name="Picture 8" descr="https://scontent-tpe1-1.xx.fbcdn.net/v/t1.0-9/12193772_1081845895161802_5693449174807820255_n.jpg?oh=e2fa401d8d0b4a260c1eeeb599cab0ee&amp;oe=5847FD61"/>
          <p:cNvPicPr>
            <a:picLocks noChangeAspect="1" noChangeArrowheads="1"/>
          </p:cNvPicPr>
          <p:nvPr/>
        </p:nvPicPr>
        <p:blipFill>
          <a:blip r:embed="rId6" cstate="print">
            <a:extLst/>
          </a:blip>
          <a:srcRect/>
          <a:stretch>
            <a:fillRect/>
          </a:stretch>
        </p:blipFill>
        <p:spPr bwMode="auto">
          <a:xfrm rot="737236">
            <a:off x="7127145" y="5369612"/>
            <a:ext cx="1891873" cy="106812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2" name="矩形 1"/>
          <p:cNvSpPr/>
          <p:nvPr/>
        </p:nvSpPr>
        <p:spPr>
          <a:xfrm>
            <a:off x="1908175" y="523875"/>
            <a:ext cx="4535488" cy="3127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zh-TW" sz="2000" dirty="0">
                <a:solidFill>
                  <a:srgbClr val="333399"/>
                </a:solidFill>
                <a:latin typeface="華康行楷體W5" pitchFamily="65" charset="-120"/>
                <a:ea typeface="華康行楷體W5" pitchFamily="65" charset="-120"/>
              </a:rPr>
              <a:t>成長了許多，成熟了許多，改變了許多</a:t>
            </a:r>
            <a:endParaRPr kumimoji="0" lang="zh-TW" altLang="en-US" sz="2000" dirty="0">
              <a:solidFill>
                <a:srgbClr val="333399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419475" y="908050"/>
            <a:ext cx="3097213" cy="3143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zh-TW" sz="2000" dirty="0">
                <a:solidFill>
                  <a:srgbClr val="333399"/>
                </a:solidFill>
                <a:latin typeface="華康行楷體W5" pitchFamily="65" charset="-120"/>
                <a:ea typeface="華康行楷體W5" pitchFamily="65" charset="-120"/>
              </a:rPr>
              <a:t>一直是緊張、欣慰到放心</a:t>
            </a:r>
            <a:endParaRPr kumimoji="0" lang="zh-TW" altLang="en-US" sz="2000" dirty="0">
              <a:solidFill>
                <a:srgbClr val="333399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987675" y="1268413"/>
            <a:ext cx="3097213" cy="3143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zh-TW" sz="2000" dirty="0">
                <a:solidFill>
                  <a:srgbClr val="333399"/>
                </a:solidFill>
                <a:latin typeface="華康行楷體W5" pitchFamily="65" charset="-120"/>
                <a:ea typeface="華康行楷體W5" pitchFamily="65" charset="-120"/>
              </a:rPr>
              <a:t>你的表現超乎我的預期</a:t>
            </a:r>
            <a:endParaRPr kumimoji="0" lang="zh-TW" altLang="en-US" sz="2000" dirty="0">
              <a:solidFill>
                <a:srgbClr val="333399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50825" y="1628775"/>
            <a:ext cx="2713038" cy="3127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zh-TW" sz="2000" dirty="0">
                <a:solidFill>
                  <a:srgbClr val="333399"/>
                </a:solidFill>
                <a:latin typeface="華康行楷體W5" pitchFamily="65" charset="-120"/>
                <a:ea typeface="華康行楷體W5" pitchFamily="65" charset="-120"/>
              </a:rPr>
              <a:t>我感到非常驕傲</a:t>
            </a:r>
          </a:p>
        </p:txBody>
      </p:sp>
      <p:sp>
        <p:nvSpPr>
          <p:cNvPr id="13" name="矩形 12"/>
          <p:cNvSpPr/>
          <p:nvPr/>
        </p:nvSpPr>
        <p:spPr>
          <a:xfrm>
            <a:off x="1187450" y="2035175"/>
            <a:ext cx="2339975" cy="3143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zh-TW" sz="2000" dirty="0">
                <a:solidFill>
                  <a:srgbClr val="333399"/>
                </a:solidFill>
                <a:latin typeface="華康行楷體W5" pitchFamily="65" charset="-120"/>
                <a:ea typeface="華康行楷體W5" pitchFamily="65" charset="-120"/>
              </a:rPr>
              <a:t>十分專注、有耐心</a:t>
            </a:r>
            <a:endParaRPr kumimoji="0" lang="zh-TW" altLang="en-US" sz="2000" dirty="0">
              <a:solidFill>
                <a:srgbClr val="333399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322388" y="2335213"/>
            <a:ext cx="1169987" cy="3127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dirty="0">
                <a:solidFill>
                  <a:srgbClr val="33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貼心的</a:t>
            </a:r>
          </a:p>
        </p:txBody>
      </p:sp>
      <p:sp>
        <p:nvSpPr>
          <p:cNvPr id="15" name="矩形 14"/>
          <p:cNvSpPr/>
          <p:nvPr/>
        </p:nvSpPr>
        <p:spPr>
          <a:xfrm>
            <a:off x="3960813" y="2349500"/>
            <a:ext cx="2339975" cy="3127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dirty="0">
                <a:solidFill>
                  <a:srgbClr val="33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關心及注意到別人</a:t>
            </a: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1403350" y="3389313"/>
            <a:ext cx="22367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zh-TW" altLang="zh-TW" sz="2000">
                <a:solidFill>
                  <a:srgbClr val="333399"/>
                </a:solidFill>
                <a:latin typeface="華康行楷體W5" pitchFamily="65" charset="-120"/>
                <a:ea typeface="華康行楷體W5" pitchFamily="65" charset="-120"/>
              </a:rPr>
              <a:t>人格、個性、態度</a:t>
            </a:r>
            <a:endParaRPr kumimoji="0" lang="zh-TW" altLang="en-US">
              <a:solidFill>
                <a:srgbClr val="333399"/>
              </a:solidFill>
              <a:latin typeface="Calibri" pitchFamily="34" charset="0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4237038" y="3389313"/>
            <a:ext cx="12715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zh-TW" sz="2000">
                <a:solidFill>
                  <a:srgbClr val="333399"/>
                </a:solidFill>
                <a:latin typeface="華康行楷體W5" pitchFamily="65" charset="-120"/>
                <a:ea typeface="華康行楷體W5" pitchFamily="65" charset="-120"/>
              </a:rPr>
              <a:t>任何知識</a:t>
            </a:r>
            <a:endParaRPr kumimoji="0" lang="zh-TW" altLang="en-US">
              <a:solidFill>
                <a:srgbClr val="333399"/>
              </a:solidFill>
              <a:latin typeface="Calibri" pitchFamily="34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250825" y="3749675"/>
            <a:ext cx="66246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zh-TW" sz="2000">
                <a:solidFill>
                  <a:srgbClr val="333399"/>
                </a:solidFill>
                <a:latin typeface="華康行楷體W5" pitchFamily="65" charset="-120"/>
                <a:ea typeface="華康行楷體W5" pitchFamily="65" charset="-120"/>
              </a:rPr>
              <a:t>學習</a:t>
            </a:r>
            <a:r>
              <a:rPr kumimoji="0" lang="zh-TW" altLang="en-US" sz="2000">
                <a:solidFill>
                  <a:srgbClr val="333399"/>
                </a:solidFill>
                <a:latin typeface="華康行楷體W5" pitchFamily="65" charset="-120"/>
                <a:ea typeface="華康行楷體W5" pitchFamily="65" charset="-120"/>
              </a:rPr>
              <a:t>可以</a:t>
            </a:r>
            <a:r>
              <a:rPr kumimoji="0" lang="zh-TW" altLang="zh-TW" sz="2000">
                <a:solidFill>
                  <a:srgbClr val="333399"/>
                </a:solidFill>
                <a:latin typeface="華康行楷體W5" pitchFamily="65" charset="-120"/>
                <a:ea typeface="華康行楷體W5" pitchFamily="65" charset="-120"/>
              </a:rPr>
              <a:t>獲得</a:t>
            </a:r>
            <a:r>
              <a:rPr kumimoji="0" lang="zh-TW" altLang="en-US" sz="2000">
                <a:solidFill>
                  <a:srgbClr val="333399"/>
                </a:solidFill>
                <a:latin typeface="華康行楷體W5" pitchFamily="65" charset="-120"/>
                <a:ea typeface="華康行楷體W5" pitchFamily="65" charset="-120"/>
              </a:rPr>
              <a:t>知識</a:t>
            </a:r>
            <a:r>
              <a:rPr kumimoji="0" lang="zh-TW" altLang="zh-TW" sz="2000">
                <a:solidFill>
                  <a:srgbClr val="333399"/>
                </a:solidFill>
                <a:latin typeface="華康行楷體W5" pitchFamily="65" charset="-120"/>
                <a:ea typeface="華康行楷體W5" pitchFamily="65" charset="-120"/>
              </a:rPr>
              <a:t>，實踐</a:t>
            </a:r>
            <a:r>
              <a:rPr kumimoji="0" lang="zh-TW" altLang="en-US" sz="2000">
                <a:solidFill>
                  <a:srgbClr val="333399"/>
                </a:solidFill>
                <a:latin typeface="華康行楷體W5" pitchFamily="65" charset="-120"/>
                <a:ea typeface="華康行楷體W5" pitchFamily="65" charset="-120"/>
              </a:rPr>
              <a:t>可以</a:t>
            </a:r>
            <a:r>
              <a:rPr kumimoji="0" lang="zh-TW" altLang="zh-TW" sz="2000">
                <a:solidFill>
                  <a:srgbClr val="333399"/>
                </a:solidFill>
                <a:latin typeface="華康行楷體W5" pitchFamily="65" charset="-120"/>
                <a:ea typeface="華康行楷體W5" pitchFamily="65" charset="-120"/>
              </a:rPr>
              <a:t>增長</a:t>
            </a:r>
            <a:r>
              <a:rPr kumimoji="0" lang="zh-TW" altLang="en-US" sz="2000">
                <a:solidFill>
                  <a:srgbClr val="333399"/>
                </a:solidFill>
                <a:latin typeface="華康行楷體W5" pitchFamily="65" charset="-120"/>
                <a:ea typeface="華康行楷體W5" pitchFamily="65" charset="-120"/>
              </a:rPr>
              <a:t>能力</a:t>
            </a:r>
            <a:r>
              <a:rPr kumimoji="0" lang="zh-TW" altLang="zh-TW" sz="2000">
                <a:solidFill>
                  <a:srgbClr val="333399"/>
                </a:solidFill>
                <a:latin typeface="華康行楷體W5" pitchFamily="65" charset="-120"/>
                <a:ea typeface="華康行楷體W5" pitchFamily="65" charset="-120"/>
              </a:rPr>
              <a:t>，態度由習慣養成</a:t>
            </a:r>
            <a:endParaRPr kumimoji="0" lang="zh-TW" altLang="en-US">
              <a:solidFill>
                <a:srgbClr val="333399"/>
              </a:solidFill>
              <a:latin typeface="Calibri" pitchFamily="34" charset="0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4113213" y="4829175"/>
            <a:ext cx="14668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zh-TW" altLang="zh-TW" sz="2000">
                <a:solidFill>
                  <a:srgbClr val="333399"/>
                </a:solidFill>
                <a:latin typeface="華康行楷體W5" pitchFamily="65" charset="-120"/>
                <a:ea typeface="華康行楷體W5" pitchFamily="65" charset="-120"/>
              </a:rPr>
              <a:t>好好支持你</a:t>
            </a:r>
            <a:endParaRPr kumimoji="0" lang="zh-TW" altLang="en-US">
              <a:solidFill>
                <a:srgbClr val="333399"/>
              </a:solidFill>
              <a:latin typeface="Calibri" pitchFamily="34" charset="0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5881688" y="4806950"/>
            <a:ext cx="1211262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ts val="2800"/>
              </a:lnSpc>
            </a:pPr>
            <a:r>
              <a:rPr kumimoji="0" lang="zh-TW" altLang="zh-TW" sz="2000">
                <a:solidFill>
                  <a:srgbClr val="333399"/>
                </a:solidFill>
                <a:latin typeface="華康行楷體W5" pitchFamily="65" charset="-120"/>
                <a:ea typeface="華康行楷體W5" pitchFamily="65" charset="-120"/>
              </a:rPr>
              <a:t>好好努力</a:t>
            </a: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4605338" y="5895975"/>
            <a:ext cx="22367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zh-TW" altLang="zh-TW" sz="2000">
                <a:solidFill>
                  <a:srgbClr val="333399"/>
                </a:solidFill>
                <a:latin typeface="華康行楷體W5" pitchFamily="65" charset="-120"/>
                <a:ea typeface="華康行楷體W5" pitchFamily="65" charset="-120"/>
              </a:rPr>
              <a:t>你的未來能夠美好</a:t>
            </a:r>
            <a:endParaRPr kumimoji="0" lang="zh-TW" altLang="en-US">
              <a:solidFill>
                <a:srgbClr val="333399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  <p:bldP spid="12" grpId="0"/>
      <p:bldP spid="13" grpId="0"/>
      <p:bldP spid="14" grpId="0"/>
      <p:bldP spid="15" grpId="0"/>
      <p:bldP spid="3" grpId="0"/>
      <p:bldP spid="5" grpId="0"/>
      <p:bldP spid="6" grpId="0"/>
      <p:bldP spid="8" grpId="0"/>
      <p:bldP spid="9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圖片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/>
          </a:blip>
          <a:srcRect l="42613" r="22247" b="37500"/>
          <a:stretch/>
        </p:blipFill>
        <p:spPr bwMode="auto">
          <a:xfrm>
            <a:off x="179512" y="792088"/>
            <a:ext cx="1052736" cy="1052736"/>
          </a:xfrm>
          <a:prstGeom prst="ellipse">
            <a:avLst/>
          </a:prstGeom>
          <a:ln>
            <a:noFill/>
          </a:ln>
          <a:effectLst/>
          <a:extLst/>
        </p:spPr>
      </p:pic>
      <p:sp>
        <p:nvSpPr>
          <p:cNvPr id="7" name="圓角矩形圖說文字 6"/>
          <p:cNvSpPr/>
          <p:nvPr/>
        </p:nvSpPr>
        <p:spPr>
          <a:xfrm>
            <a:off x="1547813" y="1012825"/>
            <a:ext cx="6184900" cy="611188"/>
          </a:xfrm>
          <a:prstGeom prst="wedgeRoundRectCallout">
            <a:avLst>
              <a:gd name="adj1" fmla="val -55264"/>
              <a:gd name="adj2" fmla="val -40112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2800" b="1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/>
          </a:blip>
          <a:srcRect l="42613" r="22247" b="37500"/>
          <a:stretch/>
        </p:blipFill>
        <p:spPr bwMode="auto">
          <a:xfrm>
            <a:off x="195859" y="2060848"/>
            <a:ext cx="1052736" cy="1052736"/>
          </a:xfrm>
          <a:prstGeom prst="ellipse">
            <a:avLst/>
          </a:prstGeom>
          <a:ln>
            <a:noFill/>
          </a:ln>
          <a:effectLst/>
          <a:extLst/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095625" y="1052513"/>
            <a:ext cx="3384550" cy="5762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班級幹部</a:t>
            </a:r>
            <a:endParaRPr lang="zh-TW" altLang="en-US" b="1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圓角矩形圖說文字 9"/>
          <p:cNvSpPr/>
          <p:nvPr/>
        </p:nvSpPr>
        <p:spPr>
          <a:xfrm>
            <a:off x="1576388" y="2281238"/>
            <a:ext cx="6156325" cy="2300287"/>
          </a:xfrm>
          <a:prstGeom prst="wedgeRoundRectCallout">
            <a:avLst>
              <a:gd name="adj1" fmla="val -55264"/>
              <a:gd name="adj2" fmla="val -40112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有一個女孩兒</a:t>
            </a:r>
            <a:endParaRPr kumimoji="0" lang="en-US" altLang="zh-TW" sz="28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繫著馬尾，清秀清秀</a:t>
            </a:r>
            <a:endParaRPr kumimoji="0" lang="en-US" altLang="zh-TW" sz="28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紅色鏡框，襯托出她的氣質</a:t>
            </a:r>
            <a:endParaRPr kumimoji="0" lang="en-US" altLang="zh-TW" sz="28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圓角矩形圖說文字 10"/>
          <p:cNvSpPr/>
          <p:nvPr/>
        </p:nvSpPr>
        <p:spPr>
          <a:xfrm>
            <a:off x="1547813" y="4956175"/>
            <a:ext cx="6184900" cy="612775"/>
          </a:xfrm>
          <a:prstGeom prst="wedgeRoundRectCallout">
            <a:avLst>
              <a:gd name="adj1" fmla="val 54305"/>
              <a:gd name="adj2" fmla="val -40112"/>
              <a:gd name="adj3" fmla="val 16667"/>
            </a:avLst>
          </a:prstGeom>
          <a:solidFill>
            <a:srgbClr val="99FF66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是我是我</a:t>
            </a:r>
            <a:r>
              <a:rPr kumimoji="0" lang="en-US" altLang="zh-TW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!!</a:t>
            </a:r>
            <a:endParaRPr kumimoji="0" lang="zh-TW" altLang="en-US" sz="28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050" name="Picture 2" descr="https://scontent-tpe1-1.xx.fbcdn.net/v/t1.0-9/1380545_1108989115780813_3043191622905236472_n.jpg?oh=3a9de0e861116d43324af1ee745d2a62&amp;oe=585DF861"/>
          <p:cNvPicPr>
            <a:picLocks noChangeAspect="1" noChangeArrowheads="1"/>
          </p:cNvPicPr>
          <p:nvPr/>
        </p:nvPicPr>
        <p:blipFill rotWithShape="1">
          <a:blip r:embed="rId4">
            <a:extLst/>
          </a:blip>
          <a:srcRect l="61468" t="17128" r="25251" b="60143"/>
          <a:stretch/>
        </p:blipFill>
        <p:spPr bwMode="auto">
          <a:xfrm>
            <a:off x="8028384" y="4656872"/>
            <a:ext cx="1037583" cy="1004376"/>
          </a:xfrm>
          <a:prstGeom prst="ellipse">
            <a:avLst/>
          </a:prstGeom>
          <a:ln>
            <a:noFill/>
          </a:ln>
          <a:effectLst/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圖片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/>
          </a:blip>
          <a:srcRect l="42613" r="22247" b="37500"/>
          <a:stretch/>
        </p:blipFill>
        <p:spPr bwMode="auto">
          <a:xfrm>
            <a:off x="179512" y="792088"/>
            <a:ext cx="1052736" cy="1052736"/>
          </a:xfrm>
          <a:prstGeom prst="ellipse">
            <a:avLst/>
          </a:prstGeom>
          <a:ln>
            <a:noFill/>
          </a:ln>
          <a:effectLst/>
          <a:extLst/>
        </p:spPr>
      </p:pic>
      <p:sp>
        <p:nvSpPr>
          <p:cNvPr id="7" name="圓角矩形圖說文字 6"/>
          <p:cNvSpPr/>
          <p:nvPr/>
        </p:nvSpPr>
        <p:spPr>
          <a:xfrm>
            <a:off x="1547813" y="1012825"/>
            <a:ext cx="6480175" cy="611188"/>
          </a:xfrm>
          <a:prstGeom prst="wedgeRoundRectCallout">
            <a:avLst>
              <a:gd name="adj1" fmla="val -55264"/>
              <a:gd name="adj2" fmla="val -40112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2800" b="1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/>
          </a:blip>
          <a:srcRect l="42613" r="22247" b="37500"/>
          <a:stretch/>
        </p:blipFill>
        <p:spPr bwMode="auto">
          <a:xfrm>
            <a:off x="195859" y="2060848"/>
            <a:ext cx="1052736" cy="1052736"/>
          </a:xfrm>
          <a:prstGeom prst="ellipse">
            <a:avLst/>
          </a:prstGeom>
          <a:ln>
            <a:noFill/>
          </a:ln>
          <a:effectLst/>
          <a:extLst/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095625" y="1052513"/>
            <a:ext cx="3384550" cy="5762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班級幹部</a:t>
            </a:r>
            <a:endParaRPr lang="zh-TW" altLang="en-US" b="1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圓角矩形圖說文字 8"/>
          <p:cNvSpPr/>
          <p:nvPr/>
        </p:nvSpPr>
        <p:spPr>
          <a:xfrm>
            <a:off x="1576388" y="2281238"/>
            <a:ext cx="6156325" cy="2300287"/>
          </a:xfrm>
          <a:prstGeom prst="wedgeRoundRectCallout">
            <a:avLst>
              <a:gd name="adj1" fmla="val -55264"/>
              <a:gd name="adj2" fmla="val -40112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有一個女孩兒</a:t>
            </a:r>
            <a:endParaRPr kumimoji="0" lang="en-US" altLang="zh-TW" sz="28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高高瘦瘦，帶點酷味</a:t>
            </a:r>
            <a:endParaRPr kumimoji="0" lang="en-US" altLang="zh-TW" sz="28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髮夾、眼鏡在她身上成為特點</a:t>
            </a:r>
          </a:p>
        </p:txBody>
      </p:sp>
      <p:sp>
        <p:nvSpPr>
          <p:cNvPr id="10" name="圓角矩形圖說文字 9"/>
          <p:cNvSpPr/>
          <p:nvPr/>
        </p:nvSpPr>
        <p:spPr>
          <a:xfrm>
            <a:off x="1547813" y="4956175"/>
            <a:ext cx="6184900" cy="612775"/>
          </a:xfrm>
          <a:prstGeom prst="wedgeRoundRectCallout">
            <a:avLst>
              <a:gd name="adj1" fmla="val 54305"/>
              <a:gd name="adj2" fmla="val -40112"/>
              <a:gd name="adj3" fmla="val 16667"/>
            </a:avLst>
          </a:prstGeom>
          <a:solidFill>
            <a:srgbClr val="99FF66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是我是我</a:t>
            </a:r>
          </a:p>
        </p:txBody>
      </p:sp>
      <p:pic>
        <p:nvPicPr>
          <p:cNvPr id="3074" name="Picture 2" descr="https://scontent-tpe1-1.xx.fbcdn.net/v/t1.0-9/11895970_1050457061634019_6646320268180574878_n.jpg?oh=e87cef2d68aa1d450607430fb46d3dcb&amp;oe=5854AC68"/>
          <p:cNvPicPr>
            <a:picLocks noChangeAspect="1" noChangeArrowheads="1"/>
          </p:cNvPicPr>
          <p:nvPr/>
        </p:nvPicPr>
        <p:blipFill rotWithShape="1">
          <a:blip r:embed="rId4">
            <a:extLst/>
          </a:blip>
          <a:srcRect l="59568" t="27763" r="18870" b="34293"/>
          <a:stretch/>
        </p:blipFill>
        <p:spPr bwMode="auto">
          <a:xfrm>
            <a:off x="7956376" y="4581127"/>
            <a:ext cx="1115616" cy="1110423"/>
          </a:xfrm>
          <a:prstGeom prst="ellipse">
            <a:avLst/>
          </a:prstGeom>
          <a:ln>
            <a:noFill/>
          </a:ln>
          <a:effectLst/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圖片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/>
          </a:blip>
          <a:srcRect l="42613" r="22247" b="37500"/>
          <a:stretch/>
        </p:blipFill>
        <p:spPr bwMode="auto">
          <a:xfrm>
            <a:off x="179512" y="792088"/>
            <a:ext cx="1052736" cy="1052736"/>
          </a:xfrm>
          <a:prstGeom prst="ellipse">
            <a:avLst/>
          </a:prstGeom>
          <a:ln>
            <a:noFill/>
          </a:ln>
          <a:effectLst/>
          <a:extLst/>
        </p:spPr>
      </p:pic>
      <p:sp>
        <p:nvSpPr>
          <p:cNvPr id="7" name="圓角矩形圖說文字 6"/>
          <p:cNvSpPr/>
          <p:nvPr/>
        </p:nvSpPr>
        <p:spPr>
          <a:xfrm>
            <a:off x="1547813" y="1012825"/>
            <a:ext cx="6480175" cy="611188"/>
          </a:xfrm>
          <a:prstGeom prst="wedgeRoundRectCallout">
            <a:avLst>
              <a:gd name="adj1" fmla="val -55264"/>
              <a:gd name="adj2" fmla="val -40112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2800" b="1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/>
          </a:blip>
          <a:srcRect l="42613" r="22247" b="37500"/>
          <a:stretch/>
        </p:blipFill>
        <p:spPr bwMode="auto">
          <a:xfrm>
            <a:off x="195859" y="2060848"/>
            <a:ext cx="1052736" cy="1052736"/>
          </a:xfrm>
          <a:prstGeom prst="ellipse">
            <a:avLst/>
          </a:prstGeom>
          <a:ln>
            <a:noFill/>
          </a:ln>
          <a:effectLst/>
          <a:extLst/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095625" y="1052513"/>
            <a:ext cx="3384550" cy="5762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班級幹部</a:t>
            </a:r>
            <a:endParaRPr lang="zh-TW" altLang="en-US" b="1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圓角矩形圖說文字 8"/>
          <p:cNvSpPr/>
          <p:nvPr/>
        </p:nvSpPr>
        <p:spPr>
          <a:xfrm>
            <a:off x="1576388" y="2281238"/>
            <a:ext cx="6156325" cy="2300287"/>
          </a:xfrm>
          <a:prstGeom prst="wedgeRoundRectCallout">
            <a:avLst>
              <a:gd name="adj1" fmla="val -55264"/>
              <a:gd name="adj2" fmla="val -40112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有一個男孩兒</a:t>
            </a:r>
            <a:endParaRPr kumimoji="0" lang="en-US" altLang="zh-TW" sz="28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課堂踴躍參與，樂意服務班級</a:t>
            </a:r>
            <a:endParaRPr kumimoji="0" lang="en-US" altLang="zh-TW" sz="28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個性老實、正直、值得人信賴</a:t>
            </a:r>
            <a:endParaRPr kumimoji="0" lang="en-US" altLang="zh-TW" sz="28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圓角矩形圖說文字 9"/>
          <p:cNvSpPr/>
          <p:nvPr/>
        </p:nvSpPr>
        <p:spPr>
          <a:xfrm>
            <a:off x="1547813" y="4956175"/>
            <a:ext cx="6184900" cy="612775"/>
          </a:xfrm>
          <a:prstGeom prst="wedgeRoundRectCallout">
            <a:avLst>
              <a:gd name="adj1" fmla="val 54305"/>
              <a:gd name="adj2" fmla="val -40112"/>
              <a:gd name="adj3" fmla="val 16667"/>
            </a:avLst>
          </a:prstGeom>
          <a:solidFill>
            <a:srgbClr val="99FF66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是我是我</a:t>
            </a:r>
          </a:p>
        </p:txBody>
      </p:sp>
      <p:pic>
        <p:nvPicPr>
          <p:cNvPr id="4098" name="Picture 2" descr="https://scontent-tpe1-1.xx.fbcdn.net/v/t1.0-9/12063296_1071993222813736_7566987472634742849_n.jpg?oh=e3f556cfa1ceed5ea7956153bbda7edb&amp;oe=5823683D"/>
          <p:cNvPicPr>
            <a:picLocks noChangeAspect="1" noChangeArrowheads="1"/>
          </p:cNvPicPr>
          <p:nvPr/>
        </p:nvPicPr>
        <p:blipFill rotWithShape="1">
          <a:blip r:embed="rId4">
            <a:extLst/>
          </a:blip>
          <a:srcRect l="28549" t="16541" r="55045" b="53404"/>
          <a:stretch/>
        </p:blipFill>
        <p:spPr bwMode="auto">
          <a:xfrm>
            <a:off x="8047079" y="4575968"/>
            <a:ext cx="1096921" cy="1138708"/>
          </a:xfrm>
          <a:prstGeom prst="ellipse">
            <a:avLst/>
          </a:prstGeom>
          <a:ln>
            <a:noFill/>
          </a:ln>
          <a:effectLst/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圖片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/>
          </a:blip>
          <a:srcRect l="42613" r="22247" b="37500"/>
          <a:stretch/>
        </p:blipFill>
        <p:spPr bwMode="auto">
          <a:xfrm>
            <a:off x="179512" y="792088"/>
            <a:ext cx="1052736" cy="1052736"/>
          </a:xfrm>
          <a:prstGeom prst="ellipse">
            <a:avLst/>
          </a:prstGeom>
          <a:ln>
            <a:noFill/>
          </a:ln>
          <a:effectLst/>
          <a:extLst/>
        </p:spPr>
      </p:pic>
      <p:sp>
        <p:nvSpPr>
          <p:cNvPr id="7" name="圓角矩形圖說文字 6"/>
          <p:cNvSpPr/>
          <p:nvPr/>
        </p:nvSpPr>
        <p:spPr>
          <a:xfrm>
            <a:off x="1547813" y="1012825"/>
            <a:ext cx="6480175" cy="611188"/>
          </a:xfrm>
          <a:prstGeom prst="wedgeRoundRectCallout">
            <a:avLst>
              <a:gd name="adj1" fmla="val -55264"/>
              <a:gd name="adj2" fmla="val -40112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2800" b="1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/>
          </a:blip>
          <a:srcRect l="42613" r="22247" b="37500"/>
          <a:stretch/>
        </p:blipFill>
        <p:spPr bwMode="auto">
          <a:xfrm>
            <a:off x="195859" y="2060848"/>
            <a:ext cx="1052736" cy="1052736"/>
          </a:xfrm>
          <a:prstGeom prst="ellipse">
            <a:avLst/>
          </a:prstGeom>
          <a:ln>
            <a:noFill/>
          </a:ln>
          <a:effectLst/>
          <a:extLst/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095625" y="1052513"/>
            <a:ext cx="3384550" cy="5762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班級幹部</a:t>
            </a:r>
            <a:endParaRPr lang="zh-TW" altLang="en-US" b="1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圓角矩形圖說文字 8"/>
          <p:cNvSpPr/>
          <p:nvPr/>
        </p:nvSpPr>
        <p:spPr>
          <a:xfrm>
            <a:off x="1576388" y="2281238"/>
            <a:ext cx="6156325" cy="2300287"/>
          </a:xfrm>
          <a:prstGeom prst="wedgeRoundRectCallout">
            <a:avLst>
              <a:gd name="adj1" fmla="val -55264"/>
              <a:gd name="adj2" fmla="val -40112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有一位男孩兒</a:t>
            </a:r>
            <a:endParaRPr kumimoji="0" lang="en-US" altLang="zh-TW" sz="28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他是熱情的原住民</a:t>
            </a:r>
            <a:endParaRPr kumimoji="0" lang="en-US" altLang="zh-TW" sz="28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爽朗的笑聲、有力的整隊聲</a:t>
            </a:r>
            <a:endParaRPr kumimoji="0" lang="en-US" altLang="zh-TW" sz="28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讓人難以忘懷</a:t>
            </a:r>
          </a:p>
        </p:txBody>
      </p:sp>
      <p:sp>
        <p:nvSpPr>
          <p:cNvPr id="10" name="圓角矩形圖說文字 9"/>
          <p:cNvSpPr/>
          <p:nvPr/>
        </p:nvSpPr>
        <p:spPr>
          <a:xfrm>
            <a:off x="1547813" y="4956175"/>
            <a:ext cx="6184900" cy="612775"/>
          </a:xfrm>
          <a:prstGeom prst="wedgeRoundRectCallout">
            <a:avLst>
              <a:gd name="adj1" fmla="val 54305"/>
              <a:gd name="adj2" fmla="val -40112"/>
              <a:gd name="adj3" fmla="val 16667"/>
            </a:avLst>
          </a:prstGeom>
          <a:solidFill>
            <a:srgbClr val="99FF66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是我是我</a:t>
            </a:r>
          </a:p>
        </p:txBody>
      </p:sp>
      <p:pic>
        <p:nvPicPr>
          <p:cNvPr id="5122" name="Picture 2" descr="https://scontent-tpe1-1.xx.fbcdn.net/v/t1.0-9/10290151_1108989149114143_7595119796932660783_n.jpg?oh=abb2505b1158fd2002da811a08b0bb4e&amp;oe=58510F67"/>
          <p:cNvPicPr>
            <a:picLocks noChangeAspect="1" noChangeArrowheads="1"/>
          </p:cNvPicPr>
          <p:nvPr/>
        </p:nvPicPr>
        <p:blipFill rotWithShape="1">
          <a:blip r:embed="rId4">
            <a:extLst/>
          </a:blip>
          <a:srcRect l="39543" t="25469" r="50301" b="53294"/>
          <a:stretch/>
        </p:blipFill>
        <p:spPr bwMode="auto">
          <a:xfrm>
            <a:off x="8044333" y="4437112"/>
            <a:ext cx="1033044" cy="1221829"/>
          </a:xfrm>
          <a:prstGeom prst="ellipse">
            <a:avLst/>
          </a:prstGeom>
          <a:ln>
            <a:noFill/>
          </a:ln>
          <a:effectLst/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圖片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/>
          </a:blip>
          <a:srcRect l="42613" r="22247" b="37500"/>
          <a:stretch/>
        </p:blipFill>
        <p:spPr bwMode="auto">
          <a:xfrm>
            <a:off x="179512" y="792088"/>
            <a:ext cx="1052736" cy="1052736"/>
          </a:xfrm>
          <a:prstGeom prst="ellipse">
            <a:avLst/>
          </a:prstGeom>
          <a:ln>
            <a:noFill/>
          </a:ln>
          <a:effectLst/>
          <a:extLst/>
        </p:spPr>
      </p:pic>
      <p:sp>
        <p:nvSpPr>
          <p:cNvPr id="7" name="圓角矩形圖說文字 6"/>
          <p:cNvSpPr/>
          <p:nvPr/>
        </p:nvSpPr>
        <p:spPr>
          <a:xfrm>
            <a:off x="1547813" y="1012825"/>
            <a:ext cx="6480175" cy="611188"/>
          </a:xfrm>
          <a:prstGeom prst="wedgeRoundRectCallout">
            <a:avLst>
              <a:gd name="adj1" fmla="val -55264"/>
              <a:gd name="adj2" fmla="val -40112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2800" b="1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/>
          </a:blip>
          <a:srcRect l="42613" r="22247" b="37500"/>
          <a:stretch/>
        </p:blipFill>
        <p:spPr bwMode="auto">
          <a:xfrm>
            <a:off x="195859" y="2060848"/>
            <a:ext cx="1052736" cy="1052736"/>
          </a:xfrm>
          <a:prstGeom prst="ellipse">
            <a:avLst/>
          </a:prstGeom>
          <a:ln>
            <a:noFill/>
          </a:ln>
          <a:effectLst/>
          <a:extLst/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095625" y="1052513"/>
            <a:ext cx="3384550" cy="5762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班級幹部</a:t>
            </a:r>
            <a:endParaRPr lang="zh-TW" altLang="en-US" b="1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圓角矩形圖說文字 8"/>
          <p:cNvSpPr/>
          <p:nvPr/>
        </p:nvSpPr>
        <p:spPr>
          <a:xfrm>
            <a:off x="1576388" y="2281238"/>
            <a:ext cx="6156325" cy="2300287"/>
          </a:xfrm>
          <a:prstGeom prst="wedgeRoundRectCallout">
            <a:avLst>
              <a:gd name="adj1" fmla="val -55264"/>
              <a:gd name="adj2" fmla="val -40112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有一個男孩</a:t>
            </a:r>
            <a:endParaRPr kumimoji="0" lang="en-US" altLang="zh-TW" sz="28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個性平頭、鼓鼓肚子</a:t>
            </a:r>
            <a:endParaRPr kumimoji="0" lang="en-US" altLang="zh-TW" sz="28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帶領著班上的午餐開動</a:t>
            </a:r>
          </a:p>
        </p:txBody>
      </p:sp>
      <p:sp>
        <p:nvSpPr>
          <p:cNvPr id="10" name="圓角矩形圖說文字 9"/>
          <p:cNvSpPr/>
          <p:nvPr/>
        </p:nvSpPr>
        <p:spPr>
          <a:xfrm>
            <a:off x="1547813" y="4956175"/>
            <a:ext cx="6184900" cy="612775"/>
          </a:xfrm>
          <a:prstGeom prst="wedgeRoundRectCallout">
            <a:avLst>
              <a:gd name="adj1" fmla="val 54305"/>
              <a:gd name="adj2" fmla="val -40112"/>
              <a:gd name="adj3" fmla="val 16667"/>
            </a:avLst>
          </a:prstGeom>
          <a:solidFill>
            <a:srgbClr val="99FF66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是我是我</a:t>
            </a:r>
          </a:p>
        </p:txBody>
      </p:sp>
      <p:pic>
        <p:nvPicPr>
          <p:cNvPr id="6146" name="Picture 2" descr="https://scontent-tpe1-1.xx.fbcdn.net/v/t1.0-9/12075074_1093586230654435_7296682493940049557_n.jpg?oh=62d6e1ebb1389fd3fdfe860d3acdbeaf&amp;oe=581B59CF"/>
          <p:cNvPicPr>
            <a:picLocks noChangeAspect="1" noChangeArrowheads="1"/>
          </p:cNvPicPr>
          <p:nvPr/>
        </p:nvPicPr>
        <p:blipFill rotWithShape="1">
          <a:blip r:embed="rId4" cstate="print">
            <a:extLst/>
          </a:blip>
          <a:srcRect l="35958" t="5411" r="15282" b="59842"/>
          <a:stretch/>
        </p:blipFill>
        <p:spPr bwMode="auto">
          <a:xfrm>
            <a:off x="8039100" y="4437112"/>
            <a:ext cx="998886" cy="1258441"/>
          </a:xfrm>
          <a:prstGeom prst="ellipse">
            <a:avLst/>
          </a:prstGeom>
          <a:ln>
            <a:noFill/>
          </a:ln>
          <a:effectLst/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997</TotalTime>
  <Words>2195</Words>
  <Application>Microsoft Office PowerPoint</Application>
  <PresentationFormat>如螢幕大小 (4:3)</PresentationFormat>
  <Paragraphs>393</Paragraphs>
  <Slides>42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簡報設計範本</vt:lpstr>
      </vt:variant>
      <vt:variant>
        <vt:i4>1</vt:i4>
      </vt:variant>
      <vt:variant>
        <vt:lpstr>投影片標題</vt:lpstr>
      </vt:variant>
      <vt:variant>
        <vt:i4>42</vt:i4>
      </vt:variant>
    </vt:vector>
  </HeadingPairs>
  <TitlesOfParts>
    <vt:vector size="50" baseType="lpstr">
      <vt:lpstr>Arial</vt:lpstr>
      <vt:lpstr>新細明體</vt:lpstr>
      <vt:lpstr>Calibri</vt:lpstr>
      <vt:lpstr>標楷體</vt:lpstr>
      <vt:lpstr>Cooper Black</vt:lpstr>
      <vt:lpstr>華康行楷體W5</vt:lpstr>
      <vt:lpstr>Times New Roman</vt:lpstr>
      <vt:lpstr>Office 佈景主題</vt:lpstr>
      <vt:lpstr>105學年第一學期 607 班親會</vt:lpstr>
      <vt:lpstr>投影片 2</vt:lpstr>
      <vt:lpstr>班級特色與群組</vt:lpstr>
      <vt:lpstr>投影片 4</vt:lpstr>
      <vt:lpstr>班級幹部</vt:lpstr>
      <vt:lpstr>班級幹部</vt:lpstr>
      <vt:lpstr>班級幹部</vt:lpstr>
      <vt:lpstr>班級幹部</vt:lpstr>
      <vt:lpstr>班級幹部</vt:lpstr>
      <vt:lpstr>班級幹部</vt:lpstr>
      <vt:lpstr>班級幹部</vt:lpstr>
      <vt:lpstr>投影片 12</vt:lpstr>
      <vt:lpstr>班級網頁</vt:lpstr>
      <vt:lpstr>學校暨班級重要行事</vt:lpstr>
      <vt:lpstr>費用說明</vt:lpstr>
      <vt:lpstr>投影片 16</vt:lpstr>
      <vt:lpstr>費用說明</vt:lpstr>
      <vt:lpstr>畢旅說明</vt:lpstr>
      <vt:lpstr>畢旅說明</vt:lpstr>
      <vt:lpstr>畢旅說明</vt:lpstr>
      <vt:lpstr>畢旅說明</vt:lpstr>
      <vt:lpstr>畢旅說明</vt:lpstr>
      <vt:lpstr>畢旅說明</vt:lpstr>
      <vt:lpstr>班級特色課程介紹</vt:lpstr>
      <vt:lpstr>投影片 25</vt:lpstr>
      <vt:lpstr>投影片 26</vt:lpstr>
      <vt:lpstr>投影片 27</vt:lpstr>
      <vt:lpstr>投影片 28</vt:lpstr>
      <vt:lpstr>投影片 29</vt:lpstr>
      <vt:lpstr>投影片 30</vt:lpstr>
      <vt:lpstr>學習新議題</vt:lpstr>
      <vt:lpstr>學思達議題</vt:lpstr>
      <vt:lpstr>學思達議題</vt:lpstr>
      <vt:lpstr>學思達議題</vt:lpstr>
      <vt:lpstr>學思達議題</vt:lpstr>
      <vt:lpstr>討論 &amp; 問答</vt:lpstr>
      <vt:lpstr>還記得，你們在五上時的期初大會考嗎?</vt:lpstr>
      <vt:lpstr>投影片 38</vt:lpstr>
      <vt:lpstr>投影片 39</vt:lpstr>
      <vt:lpstr>現在，家長們，你們的功課來囉~~</vt:lpstr>
      <vt:lpstr>投影片 41</vt:lpstr>
      <vt:lpstr>投影片 42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admin</dc:creator>
  <cp:lastModifiedBy>user</cp:lastModifiedBy>
  <cp:revision>57</cp:revision>
  <dcterms:created xsi:type="dcterms:W3CDTF">2016-08-06T05:27:14Z</dcterms:created>
  <dcterms:modified xsi:type="dcterms:W3CDTF">2016-09-04T13:14:28Z</dcterms:modified>
</cp:coreProperties>
</file>