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Playfair Display"/>
      <p:regular r:id="rId33"/>
      <p:bold r:id="rId34"/>
      <p:italic r:id="rId35"/>
      <p:boldItalic r:id="rId36"/>
    </p:embeddedFont>
    <p:embeddedFont>
      <p:font typeface="Lat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PlayfairDisplay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PlayfairDisplay-italic.fntdata"/><Relationship Id="rId12" Type="http://schemas.openxmlformats.org/officeDocument/2006/relationships/slide" Target="slides/slide8.xml"/><Relationship Id="rId34" Type="http://schemas.openxmlformats.org/officeDocument/2006/relationships/font" Target="fonts/PlayfairDisplay-bold.fntdata"/><Relationship Id="rId15" Type="http://schemas.openxmlformats.org/officeDocument/2006/relationships/slide" Target="slides/slide11.xml"/><Relationship Id="rId37" Type="http://schemas.openxmlformats.org/officeDocument/2006/relationships/font" Target="fonts/Lato-regular.fntdata"/><Relationship Id="rId14" Type="http://schemas.openxmlformats.org/officeDocument/2006/relationships/slide" Target="slides/slide10.xml"/><Relationship Id="rId36" Type="http://schemas.openxmlformats.org/officeDocument/2006/relationships/font" Target="fonts/PlayfairDisplay-boldItalic.fntdata"/><Relationship Id="rId17" Type="http://schemas.openxmlformats.org/officeDocument/2006/relationships/slide" Target="slides/slide13.xml"/><Relationship Id="rId39" Type="http://schemas.openxmlformats.org/officeDocument/2006/relationships/font" Target="fonts/Lato-italic.fntdata"/><Relationship Id="rId16" Type="http://schemas.openxmlformats.org/officeDocument/2006/relationships/slide" Target="slides/slide12.xml"/><Relationship Id="rId38" Type="http://schemas.openxmlformats.org/officeDocument/2006/relationships/font" Target="fonts/Lato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10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gif"/><Relationship Id="rId4" Type="http://schemas.openxmlformats.org/officeDocument/2006/relationships/image" Target="../media/image24.png"/><Relationship Id="rId5" Type="http://schemas.openxmlformats.org/officeDocument/2006/relationships/image" Target="../media/image2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84375" y="17667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簡短的問答題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-144675" y="334310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 sz="4000">
                <a:solidFill>
                  <a:srgbClr val="1155CC"/>
                </a:solidFill>
              </a:rPr>
              <a:t>答對有</a:t>
            </a:r>
            <a:r>
              <a:rPr b="1" lang="zh-TW" sz="5000">
                <a:solidFill>
                  <a:srgbClr val="073763"/>
                </a:solidFill>
              </a:rPr>
              <a:t>糖果</a:t>
            </a:r>
            <a:r>
              <a:rPr b="1" lang="zh-TW" sz="4000">
                <a:solidFill>
                  <a:srgbClr val="1155CC"/>
                </a:solidFill>
              </a:rPr>
              <a:t>喔~~~~</a:t>
            </a:r>
            <a:r>
              <a:rPr b="1" lang="zh-TW" sz="4500">
                <a:solidFill>
                  <a:srgbClr val="1155CC"/>
                </a:solidFill>
              </a:rPr>
              <a:t>歡迎踴躍回答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52314">
            <a:off x="6768408" y="163885"/>
            <a:ext cx="2177583" cy="1512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✨"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54438">
            <a:off x="8017224" y="3387075"/>
            <a:ext cx="983649" cy="98364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 rot="-447769">
            <a:off x="159689" y="4022568"/>
            <a:ext cx="2171191" cy="96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200">
                <a:latin typeface="Playfair Display"/>
                <a:ea typeface="Playfair Display"/>
                <a:cs typeface="Playfair Display"/>
                <a:sym typeface="Playfair Display"/>
              </a:rPr>
              <a:t>(๑•̀ㅂ•́)و✧</a:t>
            </a:r>
          </a:p>
        </p:txBody>
      </p:sp>
      <p:sp>
        <p:nvSpPr>
          <p:cNvPr id="64" name="Shape 64"/>
          <p:cNvSpPr txBox="1"/>
          <p:nvPr/>
        </p:nvSpPr>
        <p:spPr>
          <a:xfrm rot="-685066">
            <a:off x="1393" y="581134"/>
            <a:ext cx="4376613" cy="4523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3600">
                <a:solidFill>
                  <a:srgbClr val="990000"/>
                </a:solidFill>
              </a:rPr>
              <a:t>來增加日本知識吧~!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990000"/>
              </a:solidFill>
            </a:endParaRPr>
          </a:p>
        </p:txBody>
      </p:sp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9400" y="152399"/>
            <a:ext cx="1833652" cy="174431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4499640" y="266780"/>
            <a:ext cx="2367000" cy="22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50546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zh-TW" sz="65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TW" sz="75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8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A.貓  ねこ neko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1236750" y="405875"/>
            <a:ext cx="66705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zh-TW" sz="5000">
                <a:solidFill>
                  <a:srgbClr val="E0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正解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-2993525" y="1145300"/>
            <a:ext cx="21216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 sz="6500">
              <a:solidFill>
                <a:srgbClr val="434343"/>
              </a:solidFill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311700" y="3684825"/>
            <a:ext cx="62850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6500">
                <a:solidFill>
                  <a:srgbClr val="666666"/>
                </a:solidFill>
              </a:rPr>
              <a:t>(B.狗 いぬ inu)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8700" y="2675950"/>
            <a:ext cx="2133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6811125" y="4697325"/>
            <a:ext cx="21861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https://goo.gl/K1inOf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40325" y="3231725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2000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あか</a:t>
            </a:r>
          </a:p>
          <a:p>
            <a:pPr lvl="0">
              <a:spcBef>
                <a:spcPts val="0"/>
              </a:spcBef>
              <a:buNone/>
            </a:pPr>
            <a:r>
              <a:rPr lang="zh-TW" sz="12000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 ka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1008600" y="293350"/>
            <a:ext cx="78237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5000">
                <a:solidFill>
                  <a:srgbClr val="E0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請問這是哪個</a:t>
            </a:r>
            <a:r>
              <a:rPr b="1" lang="zh-TW" sz="6000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顏色</a:t>
            </a:r>
            <a:r>
              <a:rPr b="1" lang="zh-TW" sz="5000">
                <a:solidFill>
                  <a:srgbClr val="E0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的日文?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590700" y="2035950"/>
            <a:ext cx="2346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5500">
                <a:solidFill>
                  <a:schemeClr val="accent1"/>
                </a:solidFill>
              </a:rPr>
              <a:t>A.</a:t>
            </a:r>
            <a:r>
              <a:rPr b="1" lang="zh-TW" sz="5500">
                <a:solidFill>
                  <a:schemeClr val="accent1"/>
                </a:solidFill>
              </a:rPr>
              <a:t>藍色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6505725" y="1993050"/>
            <a:ext cx="24552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5500">
                <a:solidFill>
                  <a:schemeClr val="accent1"/>
                </a:solidFill>
              </a:rPr>
              <a:t>B.</a:t>
            </a:r>
            <a:r>
              <a:rPr b="1" lang="zh-TW" sz="5500">
                <a:solidFill>
                  <a:schemeClr val="accent1"/>
                </a:solidFill>
              </a:rPr>
              <a:t>紅色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108500" y="502300"/>
            <a:ext cx="9000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4800"/>
              <a:t>4.</a:t>
            </a:r>
          </a:p>
        </p:txBody>
      </p:sp>
      <p:pic>
        <p:nvPicPr>
          <p:cNvPr descr="目前顯示的是「149.png」"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00626">
            <a:off x="6690337" y="3060462"/>
            <a:ext cx="2085974" cy="195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6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B.紅色   あか aka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2230200" y="389775"/>
            <a:ext cx="41148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5000">
                <a:solidFill>
                  <a:srgbClr val="E0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正解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1434900" y="3475875"/>
            <a:ext cx="6274200" cy="12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5000">
                <a:solidFill>
                  <a:schemeClr val="accent1"/>
                </a:solidFill>
              </a:rPr>
              <a:t>(A.藍色 あおい aoi)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1868550"/>
            <a:ext cx="8520600" cy="2919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いち</a:t>
            </a:r>
          </a:p>
          <a:p>
            <a:pPr lvl="0">
              <a:spcBef>
                <a:spcPts val="0"/>
              </a:spcBef>
              <a:buNone/>
            </a:pPr>
            <a:r>
              <a:rPr lang="zh-TW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 chi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2575" y="3588525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574625" y="389775"/>
            <a:ext cx="85206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5000">
                <a:solidFill>
                  <a:srgbClr val="E0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請問這是哪個</a:t>
            </a:r>
            <a:r>
              <a:rPr b="1" lang="zh-TW" sz="6000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數字</a:t>
            </a:r>
            <a:r>
              <a:rPr b="1" lang="zh-TW" sz="5000">
                <a:solidFill>
                  <a:srgbClr val="E0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的日文?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1008600" y="2333400"/>
            <a:ext cx="21216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6000">
                <a:solidFill>
                  <a:schemeClr val="accent1"/>
                </a:solidFill>
              </a:rPr>
              <a:t>A.一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6232475" y="2333400"/>
            <a:ext cx="23307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6000">
                <a:solidFill>
                  <a:schemeClr val="accent1"/>
                </a:solidFill>
              </a:rPr>
              <a:t>B.二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 txBox="1"/>
          <p:nvPr/>
        </p:nvSpPr>
        <p:spPr>
          <a:xfrm>
            <a:off x="0" y="502300"/>
            <a:ext cx="1008600" cy="9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4800"/>
              <a:t>5.</a:t>
            </a:r>
          </a:p>
        </p:txBody>
      </p:sp>
      <p:pic>
        <p:nvPicPr>
          <p:cNvPr descr="目前顯示的是「7597.png」"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2005">
            <a:off x="-317275" y="2764150"/>
            <a:ext cx="2200274" cy="230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1569825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6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TW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A.一  いち i chi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2882825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 txBox="1"/>
          <p:nvPr/>
        </p:nvSpPr>
        <p:spPr>
          <a:xfrm>
            <a:off x="2165900" y="277275"/>
            <a:ext cx="43239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5000">
                <a:solidFill>
                  <a:srgbClr val="E0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正解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2294600" y="3809400"/>
            <a:ext cx="40665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6000">
                <a:solidFill>
                  <a:schemeClr val="accent1"/>
                </a:solidFill>
              </a:rPr>
              <a:t>(B.二 に ni)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0" l="31385" r="31511" t="13194"/>
          <a:stretch/>
        </p:blipFill>
        <p:spPr>
          <a:xfrm>
            <a:off x="7859900" y="3179925"/>
            <a:ext cx="1173350" cy="18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7279500" y="4741800"/>
            <a:ext cx="1864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https://goo.gl/A2KjSx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9275" y="2432900"/>
            <a:ext cx="1975532" cy="259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>
            <p:ph type="title"/>
          </p:nvPr>
        </p:nvSpPr>
        <p:spPr>
          <a:xfrm>
            <a:off x="-491975" y="17667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2000">
                <a:latin typeface="Microsoft JhengHei"/>
                <a:ea typeface="Microsoft JhengHei"/>
                <a:cs typeface="Microsoft JhengHei"/>
                <a:sym typeface="Microsoft JhengHei"/>
              </a:rPr>
              <a:t>日本知識題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 txBox="1"/>
          <p:nvPr/>
        </p:nvSpPr>
        <p:spPr>
          <a:xfrm>
            <a:off x="6029950" y="4584975"/>
            <a:ext cx="18645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https://goo.gl/9eyWif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858200" y="2792237"/>
            <a:ext cx="8520600" cy="957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/>
              <a:t>請問這是哪個人物的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6000"/>
              <a:t>代表家徽?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14050" y="34659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74" y="1730899"/>
            <a:ext cx="2678925" cy="264692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365675" y="4537550"/>
            <a:ext cx="22665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>
                <a:latin typeface="Lato"/>
                <a:ea typeface="Lato"/>
                <a:cs typeface="Lato"/>
                <a:sym typeface="Lato"/>
              </a:rPr>
              <a:t>https://goo.gl/OhWije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3474275" y="2463250"/>
            <a:ext cx="4131000" cy="6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6000">
                <a:solidFill>
                  <a:srgbClr val="CC0000"/>
                </a:solidFill>
              </a:rPr>
              <a:t>A.</a:t>
            </a:r>
            <a:r>
              <a:rPr b="1" lang="zh-TW" sz="6000">
                <a:solidFill>
                  <a:srgbClr val="CC0000"/>
                </a:solidFill>
              </a:rPr>
              <a:t>伊達政宗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CC0000"/>
              </a:solidFill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3474275" y="3749237"/>
            <a:ext cx="45489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6000">
                <a:solidFill>
                  <a:srgbClr val="CC0000"/>
                </a:solidFill>
              </a:rPr>
              <a:t>B.</a:t>
            </a:r>
            <a:r>
              <a:rPr b="1" lang="zh-TW" sz="6000">
                <a:solidFill>
                  <a:srgbClr val="CC0000"/>
                </a:solidFill>
              </a:rPr>
              <a:t>織田信長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sp>
        <p:nvSpPr>
          <p:cNvPr id="208" name="Shape 208"/>
          <p:cNvSpPr txBox="1"/>
          <p:nvPr/>
        </p:nvSpPr>
        <p:spPr>
          <a:xfrm>
            <a:off x="237100" y="438000"/>
            <a:ext cx="9645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4800"/>
              <a:t>6.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311700" y="284800"/>
            <a:ext cx="8520600" cy="948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4800"/>
              <a:t>正解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3675" y="2444300"/>
            <a:ext cx="2481850" cy="248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7101200" y="4633950"/>
            <a:ext cx="15969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000"/>
              <a:t>https://goo.gl/ReCt9j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325" y="984500"/>
            <a:ext cx="2481849" cy="23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231325" y="3385600"/>
            <a:ext cx="1907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000">
                <a:latin typeface="Lato"/>
                <a:ea typeface="Lato"/>
                <a:cs typeface="Lato"/>
                <a:sym typeface="Lato"/>
              </a:rPr>
              <a:t>https://goo.gl/OhWije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2730750" y="1753175"/>
            <a:ext cx="40827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6000">
                <a:solidFill>
                  <a:srgbClr val="CC0000"/>
                </a:solidFill>
              </a:rPr>
              <a:t>B.織田信長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3401900" y="3991050"/>
            <a:ext cx="36993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5000">
                <a:solidFill>
                  <a:srgbClr val="CC0000"/>
                </a:solidFill>
              </a:rPr>
              <a:t>     </a:t>
            </a:r>
            <a:r>
              <a:rPr b="1" lang="zh-TW" sz="5000">
                <a:solidFill>
                  <a:srgbClr val="E06666"/>
                </a:solidFill>
              </a:rPr>
              <a:t> </a:t>
            </a:r>
            <a:r>
              <a:rPr b="1" lang="zh-TW" sz="4500">
                <a:solidFill>
                  <a:srgbClr val="E06666"/>
                </a:solidFill>
              </a:rPr>
              <a:t>伊達政宗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rgbClr val="CC0000"/>
              </a:solidFill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3233175" y="3057975"/>
            <a:ext cx="73455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3401900" y="2701475"/>
            <a:ext cx="34155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3500">
                <a:solidFill>
                  <a:srgbClr val="CC0000"/>
                </a:solidFill>
              </a:rPr>
              <a:t> おだ   のぶなが</a:t>
            </a:r>
          </a:p>
          <a:p>
            <a:pPr lvl="0">
              <a:spcBef>
                <a:spcPts val="0"/>
              </a:spcBef>
              <a:buNone/>
            </a:pPr>
            <a:r>
              <a:rPr b="1" lang="zh-TW" sz="3500">
                <a:solidFill>
                  <a:srgbClr val="CC0000"/>
                </a:solidFill>
              </a:rPr>
              <a:t>oda  nobunaga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11700" y="1024150"/>
            <a:ext cx="8520600" cy="828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5500"/>
              <a:t>請問</a:t>
            </a:r>
            <a:r>
              <a:rPr lang="zh-TW" sz="6000"/>
              <a:t>熊本熊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5500"/>
              <a:t>是日本哪裡的吉祥物</a:t>
            </a:r>
            <a:r>
              <a:rPr lang="zh-TW" sz="4800"/>
              <a:t>?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11700" y="3048050"/>
            <a:ext cx="27222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6000">
                <a:solidFill>
                  <a:srgbClr val="434343"/>
                </a:solidFill>
              </a:rPr>
              <a:t>A.</a:t>
            </a:r>
            <a:r>
              <a:rPr b="1" lang="zh-TW" sz="6000">
                <a:solidFill>
                  <a:srgbClr val="434343"/>
                </a:solidFill>
              </a:rPr>
              <a:t>九州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2200" y="1852450"/>
            <a:ext cx="238125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6071750" y="3021350"/>
            <a:ext cx="3262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5500">
                <a:solidFill>
                  <a:srgbClr val="434343"/>
                </a:solidFill>
              </a:rPr>
              <a:t>B.</a:t>
            </a:r>
            <a:r>
              <a:rPr b="1" lang="zh-TW" sz="5500">
                <a:solidFill>
                  <a:srgbClr val="434343"/>
                </a:solidFill>
              </a:rPr>
              <a:t>北海道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5589550" y="4617100"/>
            <a:ext cx="21861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https://goo.gl/KJuEbz</a:t>
            </a:r>
          </a:p>
        </p:txBody>
      </p:sp>
      <p:sp>
        <p:nvSpPr>
          <p:cNvPr id="232" name="Shape 232"/>
          <p:cNvSpPr txBox="1"/>
          <p:nvPr/>
        </p:nvSpPr>
        <p:spPr>
          <a:xfrm rot="634060">
            <a:off x="6634276" y="336926"/>
            <a:ext cx="1848451" cy="5221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3600">
                <a:solidFill>
                  <a:srgbClr val="E02F2F"/>
                </a:solidFill>
              </a:rPr>
              <a:t>くまモン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301375" y="180825"/>
            <a:ext cx="11253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4800"/>
              <a:t>7.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4882200" y="2290500"/>
            <a:ext cx="3339300" cy="562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4800">
                <a:solidFill>
                  <a:srgbClr val="CC0000"/>
                </a:solidFill>
              </a:rPr>
              <a:t>   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aseline="30000" sz="4000">
              <a:solidFill>
                <a:srgbClr val="CC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aseline="30000" sz="4800">
              <a:solidFill>
                <a:srgbClr val="CC0000"/>
              </a:solidFill>
            </a:endParaRP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311700" y="3738350"/>
            <a:ext cx="1480500" cy="40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680288"/>
            <a:ext cx="3782925" cy="378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1265950" y="4584150"/>
            <a:ext cx="23649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https://goo.gl/BubxEz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1792200" y="-112525"/>
            <a:ext cx="64293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zh-TW" sz="6000">
                <a:solidFill>
                  <a:srgbClr val="E06666"/>
                </a:solidFill>
              </a:rPr>
              <a:t>正解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4221150" y="1567150"/>
            <a:ext cx="4661400" cy="15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65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九州</a:t>
            </a:r>
            <a:r>
              <a:rPr b="1" lang="zh-TW" sz="60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熊本縣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zh-TW" sz="45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きゅうしゅう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zh-TW" sz="45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くまもとけん</a:t>
            </a:r>
            <a:r>
              <a:rPr b="1" baseline="30000" lang="zh-TW" sz="40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zh-TW" sz="30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kyushu  kumamotoken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8975" y="2108600"/>
            <a:ext cx="2105024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>
            <p:ph type="title"/>
          </p:nvPr>
        </p:nvSpPr>
        <p:spPr>
          <a:xfrm>
            <a:off x="-270550" y="1638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2000">
                <a:latin typeface="Microsoft JhengHei"/>
                <a:ea typeface="Microsoft JhengHei"/>
                <a:cs typeface="Microsoft JhengHei"/>
                <a:sym typeface="Microsoft JhengHei"/>
              </a:rPr>
              <a:t>日文50音題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215275" y="25015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0B5394"/>
              </a:solidFill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5669925" y="4516775"/>
            <a:ext cx="1912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https://goo.gl/1wY23J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2000">
                <a:solidFill>
                  <a:srgbClr val="E0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日本漢字題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 b="8256" l="0" r="0" t="0"/>
          <a:stretch/>
        </p:blipFill>
        <p:spPr>
          <a:xfrm>
            <a:off x="5578325" y="2531275"/>
            <a:ext cx="3565675" cy="245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4400100" y="4600975"/>
            <a:ext cx="1880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https://goo.gl/kYrJGn</a:t>
            </a:r>
          </a:p>
        </p:txBody>
      </p:sp>
      <p:sp>
        <p:nvSpPr>
          <p:cNvPr id="252" name="Shape 252"/>
          <p:cNvSpPr txBox="1"/>
          <p:nvPr/>
        </p:nvSpPr>
        <p:spPr>
          <a:xfrm rot="509953">
            <a:off x="928299" y="3427681"/>
            <a:ext cx="2989935" cy="899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5000">
                <a:solidFill>
                  <a:schemeClr val="accent2"/>
                </a:solidFill>
              </a:rPr>
              <a:t>猜字義~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5000">
              <a:solidFill>
                <a:schemeClr val="accen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lang="zh-TW" sz="5000">
                <a:solidFill>
                  <a:schemeClr val="accent2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5000">
              <a:solidFill>
                <a:schemeClr val="accen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311700" y="718750"/>
            <a:ext cx="8520600" cy="123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5500">
                <a:solidFill>
                  <a:srgbClr val="073763"/>
                </a:solidFill>
              </a:rPr>
              <a:t>日文漢字 </a:t>
            </a:r>
            <a:r>
              <a:rPr lang="zh-TW" sz="6000">
                <a:solidFill>
                  <a:srgbClr val="073763"/>
                </a:solidFill>
              </a:rPr>
              <a:t>面倒  </a:t>
            </a:r>
            <a:r>
              <a:rPr lang="zh-TW" sz="5500">
                <a:solidFill>
                  <a:srgbClr val="07376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</a:t>
            </a:r>
            <a:r>
              <a:rPr lang="zh-TW" sz="5500">
                <a:solidFill>
                  <a:srgbClr val="073763"/>
                </a:solidFill>
              </a:rPr>
              <a:t>意思?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 txBox="1"/>
          <p:nvPr/>
        </p:nvSpPr>
        <p:spPr>
          <a:xfrm rot="814137">
            <a:off x="7124782" y="2000139"/>
            <a:ext cx="1944885" cy="5946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zh-TW" sz="3600">
                <a:solidFill>
                  <a:srgbClr val="0B5394"/>
                </a:solidFill>
              </a:rPr>
              <a:t>猜猜看~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6950" y="2662275"/>
            <a:ext cx="2539999" cy="228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15450" y="28146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24384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 txBox="1"/>
          <p:nvPr/>
        </p:nvSpPr>
        <p:spPr>
          <a:xfrm>
            <a:off x="2967375" y="2145750"/>
            <a:ext cx="41148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6000">
                <a:solidFill>
                  <a:schemeClr val="accent1"/>
                </a:solidFill>
              </a:rPr>
              <a:t>1.</a:t>
            </a:r>
            <a:r>
              <a:rPr b="1" lang="zh-TW" sz="6000">
                <a:solidFill>
                  <a:schemeClr val="accent1"/>
                </a:solidFill>
              </a:rPr>
              <a:t>跌倒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5000"/>
          </a:p>
        </p:txBody>
      </p:sp>
      <p:sp>
        <p:nvSpPr>
          <p:cNvPr id="263" name="Shape 263"/>
          <p:cNvSpPr txBox="1"/>
          <p:nvPr/>
        </p:nvSpPr>
        <p:spPr>
          <a:xfrm>
            <a:off x="3015450" y="3508025"/>
            <a:ext cx="37473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6000">
                <a:solidFill>
                  <a:schemeClr val="accent1"/>
                </a:solidFill>
              </a:rPr>
              <a:t>2.麻煩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 txBox="1"/>
          <p:nvPr/>
        </p:nvSpPr>
        <p:spPr>
          <a:xfrm>
            <a:off x="253150" y="164750"/>
            <a:ext cx="12216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4800"/>
              <a:t>8.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311700" y="29208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zh-TW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zh-TW" sz="7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2.麻煩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面倒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zh-TW" sz="5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めんどうmendou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-1311725" y="2092650"/>
            <a:ext cx="841500" cy="95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1812275" y="293350"/>
            <a:ext cx="50631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zh-TW" sz="5000">
                <a:solidFill>
                  <a:srgbClr val="E06666"/>
                </a:solidFill>
              </a:rPr>
              <a:t>正解</a:t>
            </a:r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38400"/>
            <a:ext cx="1816325" cy="178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223262" y="3838675"/>
            <a:ext cx="19932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https://goo.gl/9o7pm0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 txBox="1"/>
          <p:nvPr/>
        </p:nvSpPr>
        <p:spPr>
          <a:xfrm>
            <a:off x="311700" y="534450"/>
            <a:ext cx="68529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zh-TW" sz="4800">
                <a:solidFill>
                  <a:srgbClr val="073763"/>
                </a:solidFill>
                <a:latin typeface="Lato"/>
                <a:ea typeface="Lato"/>
                <a:cs typeface="Lato"/>
                <a:sym typeface="Lato"/>
              </a:rPr>
              <a:t>日文漢字 </a:t>
            </a:r>
            <a:r>
              <a:rPr b="1" lang="zh-TW" sz="6000">
                <a:solidFill>
                  <a:srgbClr val="073763"/>
                </a:solidFill>
                <a:latin typeface="Lato"/>
                <a:ea typeface="Lato"/>
                <a:cs typeface="Lato"/>
                <a:sym typeface="Lato"/>
              </a:rPr>
              <a:t>我慢 </a:t>
            </a:r>
            <a:r>
              <a:rPr b="1" lang="zh-TW" sz="4800">
                <a:solidFill>
                  <a:srgbClr val="07376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</a:t>
            </a:r>
            <a:r>
              <a:rPr b="1" lang="zh-TW" sz="4800">
                <a:solidFill>
                  <a:srgbClr val="073763"/>
                </a:solidFill>
                <a:latin typeface="Lato"/>
                <a:ea typeface="Lato"/>
                <a:cs typeface="Lato"/>
                <a:sym typeface="Lato"/>
              </a:rPr>
              <a:t>意思?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 txBox="1"/>
          <p:nvPr/>
        </p:nvSpPr>
        <p:spPr>
          <a:xfrm rot="645336">
            <a:off x="703190" y="2854507"/>
            <a:ext cx="1848677" cy="6748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zh-TW" sz="3600">
                <a:solidFill>
                  <a:srgbClr val="0B5394"/>
                </a:solidFill>
              </a:rPr>
              <a:t>猜猜看~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3323175" y="2173925"/>
            <a:ext cx="31503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6000">
                <a:solidFill>
                  <a:schemeClr val="accent2"/>
                </a:solidFill>
              </a:rPr>
              <a:t>1.忍耐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 txBox="1"/>
          <p:nvPr/>
        </p:nvSpPr>
        <p:spPr>
          <a:xfrm>
            <a:off x="3266925" y="3572350"/>
            <a:ext cx="32628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6000">
                <a:solidFill>
                  <a:schemeClr val="accent1"/>
                </a:solidFill>
              </a:rPr>
              <a:t>2.抱怨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6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 txBox="1"/>
          <p:nvPr/>
        </p:nvSpPr>
        <p:spPr>
          <a:xfrm>
            <a:off x="0" y="164750"/>
            <a:ext cx="13341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4800"/>
              <a:t>9.</a:t>
            </a:r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100" y="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215275" y="2967675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zh-TW"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zh-TW" sz="7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1.忍耐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我慢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がまん  gaman</a:t>
            </a:r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-958100" y="2967675"/>
            <a:ext cx="439800" cy="89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 txBox="1"/>
          <p:nvPr/>
        </p:nvSpPr>
        <p:spPr>
          <a:xfrm>
            <a:off x="2198050" y="421925"/>
            <a:ext cx="40506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5000">
                <a:solidFill>
                  <a:srgbClr val="E06666"/>
                </a:solidFill>
              </a:rPr>
              <a:t>正解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 txBox="1"/>
          <p:nvPr/>
        </p:nvSpPr>
        <p:spPr>
          <a:xfrm>
            <a:off x="188850" y="148700"/>
            <a:ext cx="10770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4800"/>
              <a:t>10.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849600" y="563775"/>
            <a:ext cx="78741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zh-TW" sz="6000">
                <a:solidFill>
                  <a:srgbClr val="073763"/>
                </a:solidFill>
                <a:latin typeface="Lato"/>
                <a:ea typeface="Lato"/>
                <a:cs typeface="Lato"/>
                <a:sym typeface="Lato"/>
              </a:rPr>
              <a:t>日文漢字 怪我 </a:t>
            </a:r>
            <a:r>
              <a:rPr b="1" lang="zh-TW" sz="6000">
                <a:solidFill>
                  <a:srgbClr val="07376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</a:t>
            </a:r>
            <a:r>
              <a:rPr b="1" lang="zh-TW" sz="6000">
                <a:solidFill>
                  <a:srgbClr val="073763"/>
                </a:solidFill>
                <a:latin typeface="Lato"/>
                <a:ea typeface="Lato"/>
                <a:cs typeface="Lato"/>
                <a:sym typeface="Lato"/>
              </a:rPr>
              <a:t>意思?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301" name="Shape 301"/>
          <p:cNvSpPr txBox="1"/>
          <p:nvPr/>
        </p:nvSpPr>
        <p:spPr>
          <a:xfrm rot="968674">
            <a:off x="7212195" y="1781850"/>
            <a:ext cx="1861095" cy="7715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zh-TW" sz="3600">
                <a:solidFill>
                  <a:srgbClr val="0B5394"/>
                </a:solidFill>
              </a:rPr>
              <a:t>猜猜看~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2680250" y="2035950"/>
            <a:ext cx="398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6000">
                <a:solidFill>
                  <a:schemeClr val="accent1"/>
                </a:solidFill>
              </a:rPr>
              <a:t>1.受傷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 txBox="1"/>
          <p:nvPr/>
        </p:nvSpPr>
        <p:spPr>
          <a:xfrm>
            <a:off x="2680250" y="3266925"/>
            <a:ext cx="41310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6000">
                <a:solidFill>
                  <a:schemeClr val="accent1"/>
                </a:solidFill>
              </a:rPr>
              <a:t>2.責怪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7040573"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1599" y="2534225"/>
            <a:ext cx="2489199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6144000" y="26866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411000" y="1434550"/>
            <a:ext cx="8322000" cy="3096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zh-TW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zh-TW" sz="7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1.受傷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怪我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けが kega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-1167050" y="2565850"/>
            <a:ext cx="4077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 txBox="1"/>
          <p:nvPr/>
        </p:nvSpPr>
        <p:spPr>
          <a:xfrm>
            <a:off x="2535575" y="208550"/>
            <a:ext cx="36807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5000">
                <a:solidFill>
                  <a:srgbClr val="E06666"/>
                </a:solidFill>
              </a:rPr>
              <a:t>正解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195300" y="598725"/>
            <a:ext cx="8439000" cy="1044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b="1" lang="zh-TW" sz="58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謝謝大家的回答參與喔~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5800"/>
          </a:p>
        </p:txBody>
      </p:sp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7325" y="3076925"/>
            <a:ext cx="2596674" cy="196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7392000" y="3375950"/>
            <a:ext cx="1752000" cy="18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 txBox="1"/>
          <p:nvPr/>
        </p:nvSpPr>
        <p:spPr>
          <a:xfrm>
            <a:off x="703225" y="1145250"/>
            <a:ext cx="7522500" cy="16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buNone/>
            </a:pPr>
            <a:r>
              <a:rPr b="1" lang="zh-TW" sz="5000"/>
              <a:t>七校日研聯合活動__櫻緣</a:t>
            </a: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buNone/>
            </a:pPr>
            <a:r>
              <a:rPr b="1" lang="zh-TW" sz="5000"/>
              <a:t>歡迎找我報名參加</a:t>
            </a:r>
          </a:p>
          <a:p>
            <a:pPr indent="46863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 txBox="1"/>
          <p:nvPr/>
        </p:nvSpPr>
        <p:spPr>
          <a:xfrm>
            <a:off x="703225" y="3076925"/>
            <a:ext cx="5256000" cy="10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3000"/>
              <a:t>由於場地關係原定4/30改成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zh-TW" sz="4800"/>
              <a:t>5/27(六)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🙌" id="322" name="Shape 3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6110">
            <a:off x="5959225" y="2049049"/>
            <a:ext cx="992599" cy="94301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 rot="-467583">
            <a:off x="5798947" y="2060980"/>
            <a:ext cx="2581946" cy="2264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23368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4" name="Shape 3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46518">
            <a:off x="8012675" y="1354200"/>
            <a:ext cx="950106" cy="83330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/>
        </p:nvSpPr>
        <p:spPr>
          <a:xfrm rot="409597">
            <a:off x="8109194" y="1443549"/>
            <a:ext cx="1900473" cy="1757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23368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 txBox="1"/>
          <p:nvPr/>
        </p:nvSpPr>
        <p:spPr>
          <a:xfrm>
            <a:off x="195300" y="4339800"/>
            <a:ext cx="680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3000"/>
              <a:t>如果時間方便就快來參加吧~~~~~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 txBox="1"/>
          <p:nvPr/>
        </p:nvSpPr>
        <p:spPr>
          <a:xfrm rot="-716651">
            <a:off x="211805" y="3766392"/>
            <a:ext cx="2009097" cy="3695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2500">
                <a:solidFill>
                  <a:schemeClr val="lt1"/>
                </a:solidFill>
              </a:rPr>
              <a:t>很好玩喔~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490250" y="526350"/>
            <a:ext cx="7179300" cy="1310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5000"/>
              <a:t>高一想當社幹的同學//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339900" y="1679650"/>
            <a:ext cx="80463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3500">
                <a:solidFill>
                  <a:srgbClr val="EFEFEF"/>
                </a:solidFill>
              </a:rPr>
              <a:t>只要懷有一個熱忱的心或對日本文化</a:t>
            </a:r>
          </a:p>
          <a:p>
            <a:pPr lvl="0">
              <a:spcBef>
                <a:spcPts val="0"/>
              </a:spcBef>
              <a:buNone/>
            </a:pPr>
            <a:r>
              <a:rPr b="1" lang="zh-TW" sz="3500">
                <a:solidFill>
                  <a:srgbClr val="EFEFEF"/>
                </a:solidFill>
              </a:rPr>
              <a:t>有興趣者</a:t>
            </a:r>
            <a:r>
              <a:rPr b="1" lang="zh-TW" sz="4000">
                <a:solidFill>
                  <a:srgbClr val="EFEFEF"/>
                </a:solidFill>
              </a:rPr>
              <a:t>歡迎自願擔任</a:t>
            </a:r>
            <a:r>
              <a:rPr b="1" lang="zh-TW" sz="3500">
                <a:solidFill>
                  <a:srgbClr val="EFEFEF"/>
                </a:solidFill>
              </a:rPr>
              <a:t>唷!!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500"/>
          </a:p>
          <a:p>
            <a:pPr lvl="0">
              <a:spcBef>
                <a:spcPts val="0"/>
              </a:spcBef>
              <a:buNone/>
            </a:pPr>
            <a:r>
              <a:rPr b="1" lang="zh-TW" sz="350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5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 txBox="1"/>
          <p:nvPr/>
        </p:nvSpPr>
        <p:spPr>
          <a:xfrm rot="270319">
            <a:off x="5945198" y="2419336"/>
            <a:ext cx="3536527" cy="7351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4500">
                <a:solidFill>
                  <a:srgbClr val="990000"/>
                </a:solidFill>
              </a:rPr>
              <a:t>((o(*ﾟ▽ﾟ*)o))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 txBox="1"/>
          <p:nvPr/>
        </p:nvSpPr>
        <p:spPr>
          <a:xfrm>
            <a:off x="490250" y="3034025"/>
            <a:ext cx="63105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3000">
                <a:solidFill>
                  <a:srgbClr val="EFEFEF"/>
                </a:solidFill>
              </a:rPr>
              <a:t>不但能拿</a:t>
            </a:r>
            <a:r>
              <a:rPr b="1" lang="zh-TW" sz="3500">
                <a:solidFill>
                  <a:srgbClr val="EFEFEF"/>
                </a:solidFill>
              </a:rPr>
              <a:t>嘉獎</a:t>
            </a:r>
            <a:r>
              <a:rPr b="1" lang="zh-TW" sz="3000">
                <a:solidFill>
                  <a:srgbClr val="EFEFEF"/>
                </a:solidFill>
              </a:rPr>
              <a:t>也可以學習到很多事!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EFEFE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EFEFEF"/>
              </a:solidFill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548850" y="3737400"/>
            <a:ext cx="6911700" cy="6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3500">
                <a:solidFill>
                  <a:srgbClr val="EFEFEF"/>
                </a:solidFill>
              </a:rPr>
              <a:t>未來大學個人申請</a:t>
            </a:r>
            <a:r>
              <a:rPr b="1" lang="zh-TW" sz="3000">
                <a:solidFill>
                  <a:srgbClr val="EFEFEF"/>
                </a:solidFill>
              </a:rPr>
              <a:t>也有幫助喔~~~~</a:t>
            </a:r>
          </a:p>
          <a:p>
            <a:pPr lvl="0">
              <a:spcBef>
                <a:spcPts val="0"/>
              </a:spcBef>
              <a:buNone/>
            </a:pPr>
            <a:r>
              <a:rPr b="1" lang="zh-TW" sz="3500">
                <a:solidFill>
                  <a:srgbClr val="EFEFEF"/>
                </a:solidFill>
              </a:rPr>
              <a:t>希望以自願優先</a:t>
            </a:r>
            <a:r>
              <a:rPr lang="zh-TW" sz="3200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(๑•̀ㅂ•́)و✧</a:t>
            </a:r>
          </a:p>
          <a:p>
            <a:pPr indent="59563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3500">
              <a:solidFill>
                <a:srgbClr val="EFEFE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00575" y="35624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わ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155925" y="356240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880025" y="357625"/>
            <a:ext cx="73617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zh-TW" sz="4800">
                <a:solidFill>
                  <a:srgbClr val="F55E6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請問這個50音的唸法是?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82" name="Shape 82"/>
          <p:cNvSpPr txBox="1"/>
          <p:nvPr/>
        </p:nvSpPr>
        <p:spPr>
          <a:xfrm>
            <a:off x="155925" y="438000"/>
            <a:ext cx="10134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/>
              <a:t>1.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1522425"/>
            <a:ext cx="8520600" cy="2893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TW" sz="2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わ</a:t>
            </a:r>
            <a:r>
              <a:rPr lang="zh-TW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18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wa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1764050" y="261200"/>
            <a:ext cx="58668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zh-TW" sz="5000">
                <a:solidFill>
                  <a:srgbClr val="E06666"/>
                </a:solidFill>
              </a:rPr>
              <a:t>正解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960400" y="4239375"/>
            <a:ext cx="72330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4800">
                <a:solidFill>
                  <a:schemeClr val="accent2"/>
                </a:solidFill>
              </a:rPr>
              <a:t>  わら</a:t>
            </a:r>
            <a:r>
              <a:rPr lang="zh-TW" sz="4800">
                <a:solidFill>
                  <a:schemeClr val="accent2"/>
                </a:solidFill>
              </a:rPr>
              <a:t>う</a:t>
            </a:r>
            <a:r>
              <a:rPr b="1" lang="zh-TW" sz="4800">
                <a:solidFill>
                  <a:schemeClr val="accent2"/>
                </a:solidFill>
              </a:rPr>
              <a:t>=笑wwwwwww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-761075" y="2371125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日文常用語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-1755450" y="2640375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5348425" y="4601025"/>
            <a:ext cx="2411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96450" y="0"/>
            <a:ext cx="205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174" y="269250"/>
            <a:ext cx="3571149" cy="237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6999925" y="2511475"/>
            <a:ext cx="205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https://goo.gl/wT85Ml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 rot="-673708">
            <a:off x="268031" y="3080334"/>
            <a:ext cx="2027509" cy="177171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17145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type="title"/>
          </p:nvPr>
        </p:nvSpPr>
        <p:spPr>
          <a:xfrm>
            <a:off x="311700" y="1936225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zh-TW" sz="1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おはよう</a:t>
            </a:r>
            <a:r>
              <a:rPr b="0" lang="zh-TW" sz="1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3317875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TW" sz="10000">
                <a:solidFill>
                  <a:schemeClr val="accent1"/>
                </a:solidFill>
              </a:rPr>
              <a:t>       o   </a:t>
            </a:r>
            <a:r>
              <a:rPr lang="zh-TW" sz="10000">
                <a:solidFill>
                  <a:schemeClr val="accent1"/>
                </a:solidFill>
              </a:rPr>
              <a:t>ha</a:t>
            </a:r>
            <a:r>
              <a:rPr lang="zh-TW" sz="10000">
                <a:solidFill>
                  <a:schemeClr val="accent1"/>
                </a:solidFill>
              </a:rPr>
              <a:t>  </a:t>
            </a:r>
            <a:r>
              <a:rPr lang="zh-TW" sz="10000">
                <a:solidFill>
                  <a:schemeClr val="accent1"/>
                </a:solidFill>
              </a:rPr>
              <a:t>you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500675" y="341550"/>
            <a:ext cx="77634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b="1" lang="zh-TW" sz="5500">
                <a:solidFill>
                  <a:srgbClr val="F55E6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請問這句話的</a:t>
            </a:r>
            <a:r>
              <a:rPr b="1" lang="zh-TW" sz="5500">
                <a:solidFill>
                  <a:srgbClr val="AF434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意思是</a:t>
            </a:r>
            <a:r>
              <a:rPr b="1" lang="zh-TW" sz="5500">
                <a:solidFill>
                  <a:srgbClr val="F55E6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?</a:t>
            </a:r>
          </a:p>
          <a:p>
            <a:pPr indent="41656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480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目前顯示的是「15802942_731113820369887_63834651516469248_n.jpg」" id="109" name="Shape 109"/>
          <p:cNvPicPr preferRelativeResize="0"/>
          <p:nvPr/>
        </p:nvPicPr>
        <p:blipFill rotWithShape="1">
          <a:blip r:embed="rId3">
            <a:alphaModFix/>
          </a:blip>
          <a:srcRect b="7524" l="0" r="5078" t="15380"/>
          <a:stretch/>
        </p:blipFill>
        <p:spPr>
          <a:xfrm rot="-1515624">
            <a:off x="-158057" y="3380454"/>
            <a:ext cx="1977339" cy="140334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118225" y="462062"/>
            <a:ext cx="11091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4800"/>
              <a:t>2.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40275" y="0"/>
            <a:ext cx="8520600" cy="1071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5500"/>
              <a:t>正解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1147500" y="2208225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zh-TW" sz="6000">
                <a:solidFill>
                  <a:schemeClr val="accent1"/>
                </a:solidFill>
              </a:rPr>
              <a:t>        </a:t>
            </a:r>
            <a:r>
              <a:rPr b="1" lang="zh-TW" sz="6000">
                <a:solidFill>
                  <a:schemeClr val="accent1"/>
                </a:solidFill>
              </a:rPr>
              <a:t>    o   ha  you</a:t>
            </a:r>
          </a:p>
          <a:p>
            <a:pPr lvl="0" rtl="0" algn="l">
              <a:spcBef>
                <a:spcPts val="0"/>
              </a:spcBef>
              <a:buNone/>
            </a:pPr>
            <a:r>
              <a:rPr b="1" lang="zh-TW" sz="10000">
                <a:solidFill>
                  <a:schemeClr val="accent1"/>
                </a:solidFill>
              </a:rPr>
              <a:t>        早安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1614475" y="954525"/>
            <a:ext cx="6172200" cy="12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10000">
                <a:latin typeface="Times New Roman"/>
                <a:ea typeface="Times New Roman"/>
                <a:cs typeface="Times New Roman"/>
                <a:sym typeface="Times New Roman"/>
              </a:rPr>
              <a:t>お は よ う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目前顯示的是「th_Rscal05_main.jpg」"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9725" y="2366550"/>
            <a:ext cx="2283071" cy="2271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6744684" y="2500800"/>
            <a:ext cx="2656500" cy="26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0" y="4287850"/>
            <a:ext cx="32493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b="1" lang="zh-TW" sz="3000">
                <a:latin typeface="Times New Roman"/>
                <a:ea typeface="Times New Roman"/>
                <a:cs typeface="Times New Roman"/>
                <a:sym typeface="Times New Roman"/>
              </a:rPr>
              <a:t>敬體加ございます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日文單字題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4924" y="2554125"/>
            <a:ext cx="2971800" cy="25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6410950" y="27065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88500" y="3019875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ねこ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neko  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92075" y="3289125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311700" y="454075"/>
            <a:ext cx="8520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5000">
                <a:solidFill>
                  <a:srgbClr val="E0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請問這是哪個</a:t>
            </a:r>
            <a:r>
              <a:rPr b="1" lang="zh-TW" sz="6000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動物</a:t>
            </a:r>
            <a:r>
              <a:rPr b="1" lang="zh-TW" sz="5000">
                <a:solidFill>
                  <a:srgbClr val="E0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的日文?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847875" y="2688275"/>
            <a:ext cx="22020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6500">
                <a:solidFill>
                  <a:srgbClr val="434343"/>
                </a:solidFill>
              </a:rPr>
              <a:t>A.貓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6887500" y="2688275"/>
            <a:ext cx="21216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6500">
                <a:solidFill>
                  <a:srgbClr val="434343"/>
                </a:solidFill>
              </a:rPr>
              <a:t>B.狗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5000"/>
          </a:p>
        </p:txBody>
      </p:sp>
      <p:sp>
        <p:nvSpPr>
          <p:cNvPr id="138" name="Shape 138"/>
          <p:cNvSpPr txBox="1"/>
          <p:nvPr/>
        </p:nvSpPr>
        <p:spPr>
          <a:xfrm>
            <a:off x="124575" y="550525"/>
            <a:ext cx="9804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4800"/>
              <a:t>3.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