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5143500" cx="9144000"/>
  <p:notesSz cx="6858000" cy="9144000"/>
  <p:embeddedFontLst>
    <p:embeddedFont>
      <p:font typeface="Playfair Display"/>
      <p:regular r:id="rId10"/>
      <p:bold r:id="rId11"/>
      <p:italic r:id="rId12"/>
      <p:boldItalic r:id="rId13"/>
    </p:embeddedFont>
    <p:embeddedFont>
      <p:font typeface="La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layfairDisplay-bold.fntdata"/><Relationship Id="rId10" Type="http://schemas.openxmlformats.org/officeDocument/2006/relationships/font" Target="fonts/PlayfairDisplay-regular.fntdata"/><Relationship Id="rId13" Type="http://schemas.openxmlformats.org/officeDocument/2006/relationships/font" Target="fonts/PlayfairDisplay-boldItalic.fntdata"/><Relationship Id="rId12" Type="http://schemas.openxmlformats.org/officeDocument/2006/relationships/font" Target="fonts/PlayfairDisplay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Lato-bold.fntdata"/><Relationship Id="rId14" Type="http://schemas.openxmlformats.org/officeDocument/2006/relationships/font" Target="fonts/Lato-regular.fntdata"/><Relationship Id="rId17" Type="http://schemas.openxmlformats.org/officeDocument/2006/relationships/font" Target="fonts/Lato-boldItalic.fntdata"/><Relationship Id="rId16" Type="http://schemas.openxmlformats.org/officeDocument/2006/relationships/font" Target="fonts/La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cap="flat" cmpd="sng" w="28575">
            <a:solidFill>
              <a:schemeClr val="lt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096362" y="3266930"/>
            <a:ext cx="2951400" cy="701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 txBox="1"/>
          <p:nvPr>
            <p:ph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6" name="Shape 2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311700" y="1391377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dk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x="265500" y="2845200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zh-TW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YJ7aGcuvlis" TargetMode="External"/><Relationship Id="rId4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yq1W2iMkxgM" TargetMode="External"/><Relationship Id="rId4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iobKVG4M_j4" TargetMode="External"/><Relationship Id="rId4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K59yTgCjipY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90250" y="526350"/>
            <a:ext cx="8346000" cy="4090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sz="80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8000"/>
          </a:p>
          <a:p>
            <a:pPr lvl="0" rtl="0">
              <a:spcBef>
                <a:spcPts val="0"/>
              </a:spcBef>
              <a:buNone/>
            </a:pPr>
            <a:r>
              <a:rPr lang="zh-TW" sz="7900"/>
              <a:t>報告喔~</a:t>
            </a:r>
            <a:r>
              <a:rPr b="1" lang="zh-TW" sz="7900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(๑•̀ㅂ•́)و✧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80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80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" name="Shape 60"/>
          <p:cNvSpPr txBox="1"/>
          <p:nvPr/>
        </p:nvSpPr>
        <p:spPr>
          <a:xfrm rot="152">
            <a:off x="815722" y="3399624"/>
            <a:ext cx="6783300" cy="11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zh-TW" sz="6000">
                <a:solidFill>
                  <a:srgbClr val="FFFFFF"/>
                </a:solidFill>
              </a:rPr>
              <a:t>一緒に見ましょう~~</a:t>
            </a:r>
          </a:p>
        </p:txBody>
      </p:sp>
      <p:sp>
        <p:nvSpPr>
          <p:cNvPr id="61" name="Shape 61"/>
          <p:cNvSpPr txBox="1"/>
          <p:nvPr/>
        </p:nvSpPr>
        <p:spPr>
          <a:xfrm rot="432629">
            <a:off x="6413422" y="353668"/>
            <a:ext cx="2394939" cy="5945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zh-TW" sz="6000">
                <a:solidFill>
                  <a:srgbClr val="FFFFFF"/>
                </a:solidFill>
              </a:rPr>
              <a:t>よ し!</a:t>
            </a:r>
          </a:p>
          <a:p>
            <a:pPr lvl="0">
              <a:spcBef>
                <a:spcPts val="0"/>
              </a:spcBef>
              <a:buNone/>
            </a:pPr>
            <a:r>
              <a:rPr lang="zh-TW" sz="600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134175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 sz="4800">
                <a:solidFill>
                  <a:srgbClr val="134F5C"/>
                </a:solidFill>
              </a:rPr>
              <a:t>RyuuuTV-----</a:t>
            </a:r>
            <a:r>
              <a:rPr lang="zh-TW" sz="4800">
                <a:solidFill>
                  <a:srgbClr val="134F5C"/>
                </a:solidFill>
              </a:rPr>
              <a:t>日本常用語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descr="日文會話裏あいづち很重要，可以説是會話的潤滑劑～習慣了日文的我上次打電話預約外國旅館的時候驚訝了～回應好少！！害我一直以爲斷綫w  ※糾正錯誤  ①”游”行表演→”遊”行表演 ②最後的整理 そう”だ”んだ→そう”な”んだ ③2:43　よきに→ときに  ■□■□■□■RyuuuTV□■□■□■□■□■□■□ 是「實用日文介紹」和「日常(日本文化)」 為主題，每天9點上傳的YouTube頻道 ■□■□■□■□■□■□■□■□■□■□■□■■□■□ 　 ∧ ∧ 　( - з -) ＜ 訂閱一起愛日本!! ┏━〇〇━━━━━━━┓ ┃ 如果覺得有那麼一點好看┃ ┃     ♥麻煩訂閱我們唷♥     ┃   ┃   http://goo.gl/ExwAuJ┃ ┗┳┳━━━━━━┳┳┛ 　┗┛　　　　　　┗┛  ※※※※※※※今天的一句話※※※※※※※ 久違的學日文影片大家期待大家的留言w ※※※※※※※※※※※※※※※※※※※※  ◆RyuuuTV の 推薦影片  日本的女高中裙子原來是這麼回事!?  ➡︎https://goo.gl/7rzj4k  日本旅行前必須看的日文教學 ➡︎https://goo.gl/2qVu5E  YUMA學中文的煩惱 ➡︎https://goo.gl/swiYfY  日本女生原來喜歡這種髮型∑(ﾟДﾟ) ➡︎https://goo.gl/M6yniu  ◆RyuuuTV の Facebook （最新消息第一時間） RyuuuTV / 看日本學日語 ➡︎https://goo.gl/sBYTkf  ◆RyuuuTV の 第二頻道「Ryu`s無聊小事」 ➡︎https://goo.gl/EhnHYV  ◆Ryu の Instagram ➡︎https://goo.gl/Rm8577  ◆Yuma の Instagram ➡︎https://goo.gl/42svu0  ◆RyuuuTV の Twitter ➡︎https://twitter.com/ryuuutv  ◆合作邀約 ryuuuutv@gmail.com （是4個&quot; u &quot; 喔）  【寄信／送禮 地址】 標記收信人名為「RyuuuTV」寄至 〒107-0062 東京都港区南青山2-26-32 セイザン I 802" id="68" name="Shape 68" title="日文基礎會話的≪あいづち≫！學會你就是日本人！">
            <a:hlinkClick r:id="rId3"/>
          </p:cNvPr>
          <p:cNvSpPr/>
          <p:nvPr/>
        </p:nvSpPr>
        <p:spPr>
          <a:xfrm>
            <a:off x="1914425" y="1049600"/>
            <a:ext cx="5315125" cy="398635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69" name="Shape 69"/>
          <p:cNvSpPr txBox="1"/>
          <p:nvPr/>
        </p:nvSpPr>
        <p:spPr>
          <a:xfrm rot="-650223">
            <a:off x="-122232" y="535246"/>
            <a:ext cx="883964" cy="96462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zh-TW" sz="3000">
                <a:solidFill>
                  <a:srgbClr val="0B5394"/>
                </a:solidFill>
              </a:rPr>
              <a:t>有很多實用</a:t>
            </a:r>
          </a:p>
          <a:p>
            <a:pPr lvl="0">
              <a:spcBef>
                <a:spcPts val="0"/>
              </a:spcBef>
              <a:buNone/>
            </a:pPr>
            <a:r>
              <a:rPr b="1" lang="zh-TW" sz="3000">
                <a:solidFill>
                  <a:srgbClr val="0B5394"/>
                </a:solidFill>
              </a:rPr>
              <a:t>日</a:t>
            </a:r>
          </a:p>
          <a:p>
            <a:pPr lvl="0">
              <a:spcBef>
                <a:spcPts val="0"/>
              </a:spcBef>
              <a:buNone/>
            </a:pPr>
            <a:r>
              <a:rPr b="1" lang="zh-TW" sz="3000">
                <a:solidFill>
                  <a:srgbClr val="0B5394"/>
                </a:solidFill>
              </a:rPr>
              <a:t>語教學喔~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3000">
              <a:solidFill>
                <a:srgbClr val="0B5394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3000">
              <a:solidFill>
                <a:srgbClr val="0B5394"/>
              </a:solidFill>
            </a:endParaRPr>
          </a:p>
        </p:txBody>
      </p:sp>
      <p:sp>
        <p:nvSpPr>
          <p:cNvPr id="70" name="Shape 70"/>
          <p:cNvSpPr txBox="1"/>
          <p:nvPr/>
        </p:nvSpPr>
        <p:spPr>
          <a:xfrm rot="320406">
            <a:off x="7744804" y="1286827"/>
            <a:ext cx="2243537" cy="314769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zh-TW" sz="3000">
                <a:solidFill>
                  <a:srgbClr val="073763"/>
                </a:solidFill>
              </a:rPr>
              <a:t>還</a:t>
            </a:r>
          </a:p>
          <a:p>
            <a:pPr lvl="0">
              <a:spcBef>
                <a:spcPts val="0"/>
              </a:spcBef>
              <a:buNone/>
            </a:pPr>
            <a:r>
              <a:rPr b="1" lang="zh-TW" sz="3000">
                <a:solidFill>
                  <a:srgbClr val="073763"/>
                </a:solidFill>
              </a:rPr>
              <a:t>有</a:t>
            </a:r>
          </a:p>
          <a:p>
            <a:pPr lvl="0">
              <a:spcBef>
                <a:spcPts val="0"/>
              </a:spcBef>
              <a:buNone/>
            </a:pPr>
            <a:r>
              <a:rPr b="1" lang="zh-TW" sz="3000">
                <a:solidFill>
                  <a:srgbClr val="073763"/>
                </a:solidFill>
              </a:rPr>
              <a:t>有</a:t>
            </a:r>
          </a:p>
          <a:p>
            <a:pPr lvl="0">
              <a:spcBef>
                <a:spcPts val="0"/>
              </a:spcBef>
              <a:buNone/>
            </a:pPr>
            <a:r>
              <a:rPr b="1" lang="zh-TW" sz="3000">
                <a:solidFill>
                  <a:srgbClr val="073763"/>
                </a:solidFill>
              </a:rPr>
              <a:t>趣</a:t>
            </a:r>
          </a:p>
          <a:p>
            <a:pPr lvl="0">
              <a:spcBef>
                <a:spcPts val="0"/>
              </a:spcBef>
              <a:buNone/>
            </a:pPr>
            <a:r>
              <a:rPr b="1" lang="zh-TW" sz="3000">
                <a:solidFill>
                  <a:srgbClr val="073763"/>
                </a:solidFill>
              </a:rPr>
              <a:t>小</a:t>
            </a:r>
          </a:p>
          <a:p>
            <a:pPr lvl="0">
              <a:spcBef>
                <a:spcPts val="0"/>
              </a:spcBef>
              <a:buNone/>
            </a:pPr>
            <a:r>
              <a:rPr b="1" lang="zh-TW" sz="3000">
                <a:solidFill>
                  <a:srgbClr val="073763"/>
                </a:solidFill>
              </a:rPr>
              <a:t>劇</a:t>
            </a:r>
          </a:p>
          <a:p>
            <a:pPr lvl="0">
              <a:spcBef>
                <a:spcPts val="0"/>
              </a:spcBef>
              <a:buNone/>
            </a:pPr>
            <a:r>
              <a:rPr b="1" lang="zh-TW" sz="3000">
                <a:solidFill>
                  <a:srgbClr val="073763"/>
                </a:solidFill>
              </a:rPr>
              <a:t>場</a:t>
            </a:r>
          </a:p>
          <a:p>
            <a:pPr lvl="0">
              <a:spcBef>
                <a:spcPts val="0"/>
              </a:spcBef>
              <a:buNone/>
            </a:pPr>
            <a:r>
              <a:rPr b="1" lang="zh-TW" sz="3000">
                <a:solidFill>
                  <a:srgbClr val="073763"/>
                </a:solidFill>
              </a:rPr>
              <a:t>~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3000">
              <a:solidFill>
                <a:srgbClr val="073763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3000">
              <a:solidFill>
                <a:srgbClr val="073763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3000">
              <a:solidFill>
                <a:srgbClr val="073763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3000">
              <a:solidFill>
                <a:srgbClr val="073763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3000">
              <a:solidFill>
                <a:srgbClr val="073763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3000">
              <a:solidFill>
                <a:srgbClr val="073763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311700" y="391350"/>
            <a:ext cx="7781400" cy="761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7" name="Shape 77"/>
          <p:cNvSpPr txBox="1"/>
          <p:nvPr/>
        </p:nvSpPr>
        <p:spPr>
          <a:xfrm>
            <a:off x="569700" y="180825"/>
            <a:ext cx="8262600" cy="7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zh-TW" sz="4800">
                <a:solidFill>
                  <a:srgbClr val="3C78D8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暗殺教室----最難過的一段</a:t>
            </a:r>
          </a:p>
        </p:txBody>
      </p:sp>
      <p:sp>
        <p:nvSpPr>
          <p:cNvPr descr="此影片僅提供欣賞娛樂作用 不得轉為營利方面之用途" id="78" name="Shape 78" title="暗殺教室第二季２４集  點名後畢業">
            <a:hlinkClick r:id="rId3"/>
          </p:cNvPr>
          <p:cNvSpPr/>
          <p:nvPr/>
        </p:nvSpPr>
        <p:spPr>
          <a:xfrm>
            <a:off x="1341212" y="1152475"/>
            <a:ext cx="4903924" cy="3677949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79" name="Shape 79"/>
          <p:cNvSpPr txBox="1"/>
          <p:nvPr/>
        </p:nvSpPr>
        <p:spPr>
          <a:xfrm rot="629">
            <a:off x="6438007" y="1643683"/>
            <a:ext cx="3279000" cy="6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i="1" lang="zh-TW" sz="3000"/>
              <a:t>ありがとう 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i="1" sz="3000"/>
          </a:p>
          <a:p>
            <a:pPr lvl="0">
              <a:spcBef>
                <a:spcPts val="0"/>
              </a:spcBef>
              <a:buNone/>
            </a:pPr>
            <a:r>
              <a:rPr b="1" i="1" lang="zh-TW" sz="3000"/>
              <a:t>大好きでした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i="1" sz="3000"/>
          </a:p>
          <a:p>
            <a:pPr lvl="0">
              <a:spcBef>
                <a:spcPts val="0"/>
              </a:spcBef>
              <a:buNone/>
            </a:pPr>
            <a:r>
              <a:rPr b="1" i="1" lang="zh-TW" sz="3000"/>
              <a:t>さようなら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30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30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30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18240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 sz="4800"/>
              <a:t>黑子的籃球-----火神v.s青峰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48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586675" y="1707800"/>
            <a:ext cx="8245500" cy="2861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descr="Holy shit... :O Maximum epicness." id="86" name="Shape 86" title="Kuroko no Basket 43 Aomine vs Kagami (episode 18 season 2) THE ZONE">
            <a:hlinkClick r:id="rId3"/>
          </p:cNvPr>
          <p:cNvSpPr/>
          <p:nvPr/>
        </p:nvSpPr>
        <p:spPr>
          <a:xfrm>
            <a:off x="1792174" y="1064900"/>
            <a:ext cx="5008624" cy="3848225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87" name="Shape 87"/>
          <p:cNvSpPr txBox="1"/>
          <p:nvPr/>
        </p:nvSpPr>
        <p:spPr>
          <a:xfrm>
            <a:off x="311700" y="3154425"/>
            <a:ext cx="642900" cy="3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zh-TW" sz="3600">
                <a:solidFill>
                  <a:srgbClr val="134F5C"/>
                </a:solidFill>
              </a:rPr>
              <a:t>宇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 txBox="1"/>
          <p:nvPr/>
        </p:nvSpPr>
        <p:spPr>
          <a:xfrm>
            <a:off x="586675" y="4070600"/>
            <a:ext cx="642900" cy="49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zh-TW" sz="3600">
                <a:solidFill>
                  <a:srgbClr val="134F5C"/>
                </a:solidFill>
              </a:rPr>
              <a:t>慈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9" name="Shape 89"/>
          <p:cNvSpPr txBox="1"/>
          <p:nvPr/>
        </p:nvSpPr>
        <p:spPr>
          <a:xfrm>
            <a:off x="104525" y="2322600"/>
            <a:ext cx="1864500" cy="49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zh-TW" sz="3600">
                <a:solidFill>
                  <a:srgbClr val="073763"/>
                </a:solidFill>
              </a:rPr>
              <a:t>分享by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6800800" y="2017200"/>
            <a:ext cx="2343300" cy="11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zh-TW" sz="3600">
                <a:solidFill>
                  <a:srgbClr val="980000"/>
                </a:solidFill>
              </a:rPr>
              <a:t>みんなの</a:t>
            </a:r>
          </a:p>
          <a:p>
            <a:pPr lvl="0">
              <a:spcBef>
                <a:spcPts val="0"/>
              </a:spcBef>
              <a:buNone/>
            </a:pPr>
            <a:r>
              <a:rPr b="1" lang="zh-TW" sz="3600">
                <a:solidFill>
                  <a:srgbClr val="980000"/>
                </a:solidFill>
              </a:rPr>
              <a:t>ために</a:t>
            </a:r>
          </a:p>
          <a:p>
            <a:pPr lvl="0">
              <a:spcBef>
                <a:spcPts val="0"/>
              </a:spcBef>
              <a:buNone/>
            </a:pPr>
            <a:r>
              <a:rPr b="1" lang="zh-TW" sz="3600">
                <a:solidFill>
                  <a:srgbClr val="980000"/>
                </a:solidFill>
              </a:rPr>
              <a:t>絶対勝つ!!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3600"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zh-TW" sz="4800">
                <a:solidFill>
                  <a:srgbClr val="134F5C"/>
                </a:solidFill>
              </a:rPr>
              <a:t>初音-----rolling girl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descr="影片來自:https://www.youtube.com/watch?v=FMDxKRx10mU 字幕來自:http://home.gamer.com.tw/creationDetail.php?sn=1266594 僅將字幕影片合併" id="97" name="Shape 97" title="ローリンガール Rolling girl 中文字幕">
            <a:hlinkClick r:id="rId3"/>
          </p:cNvPr>
          <p:cNvSpPr/>
          <p:nvPr/>
        </p:nvSpPr>
        <p:spPr>
          <a:xfrm>
            <a:off x="1903050" y="136415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98" name="Shape 98"/>
          <p:cNvSpPr txBox="1"/>
          <p:nvPr/>
        </p:nvSpPr>
        <p:spPr>
          <a:xfrm>
            <a:off x="311700" y="2463250"/>
            <a:ext cx="18663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zh-TW" sz="3600">
                <a:solidFill>
                  <a:srgbClr val="073763"/>
                </a:solidFill>
              </a:rPr>
              <a:t>分享by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 txBox="1"/>
          <p:nvPr/>
        </p:nvSpPr>
        <p:spPr>
          <a:xfrm>
            <a:off x="311700" y="3315150"/>
            <a:ext cx="6591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zh-TW" sz="3600">
                <a:solidFill>
                  <a:srgbClr val="1C4587"/>
                </a:solidFill>
              </a:rPr>
              <a:t>世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x="731350" y="4167050"/>
            <a:ext cx="9000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zh-TW" sz="3600">
                <a:solidFill>
                  <a:srgbClr val="1155CC"/>
                </a:solidFill>
              </a:rPr>
              <a:t>姻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" name="Shape 101"/>
          <p:cNvSpPr txBox="1"/>
          <p:nvPr/>
        </p:nvSpPr>
        <p:spPr>
          <a:xfrm rot="572987">
            <a:off x="6910119" y="1611724"/>
            <a:ext cx="1938463" cy="11091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zh-TW" sz="3000"/>
              <a:t>ローリンガール</a:t>
            </a:r>
          </a:p>
        </p:txBody>
      </p:sp>
      <p:sp>
        <p:nvSpPr>
          <p:cNvPr id="102" name="Shape 102"/>
          <p:cNvSpPr txBox="1"/>
          <p:nvPr/>
        </p:nvSpPr>
        <p:spPr>
          <a:xfrm rot="1104738">
            <a:off x="6439910" y="3753774"/>
            <a:ext cx="2878874" cy="6257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i="1" lang="zh-TW" sz="3000"/>
              <a:t>もう良いかい？</a:t>
            </a:r>
          </a:p>
        </p:txBody>
      </p:sp>
      <p:sp>
        <p:nvSpPr>
          <p:cNvPr id="103" name="Shape 103"/>
          <p:cNvSpPr txBox="1"/>
          <p:nvPr/>
        </p:nvSpPr>
        <p:spPr>
          <a:xfrm rot="1032176">
            <a:off x="6946163" y="3122273"/>
            <a:ext cx="1866396" cy="41580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i="1" lang="zh-TW" sz="3000"/>
              <a:t>もう一回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