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57" r:id="rId3"/>
    <p:sldId id="289" r:id="rId4"/>
    <p:sldId id="259" r:id="rId5"/>
    <p:sldId id="292" r:id="rId6"/>
    <p:sldId id="298" r:id="rId7"/>
    <p:sldId id="301" r:id="rId8"/>
    <p:sldId id="302" r:id="rId9"/>
    <p:sldId id="312" r:id="rId10"/>
    <p:sldId id="308" r:id="rId11"/>
    <p:sldId id="309" r:id="rId12"/>
    <p:sldId id="313" r:id="rId13"/>
    <p:sldId id="314" r:id="rId14"/>
    <p:sldId id="341" r:id="rId15"/>
    <p:sldId id="342" r:id="rId16"/>
    <p:sldId id="315" r:id="rId17"/>
    <p:sldId id="316" r:id="rId18"/>
    <p:sldId id="290" r:id="rId19"/>
    <p:sldId id="325" r:id="rId20"/>
    <p:sldId id="343" r:id="rId21"/>
    <p:sldId id="28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277"/>
    <a:srgbClr val="A5C0A4"/>
    <a:srgbClr val="865B3E"/>
    <a:srgbClr val="F29A5B"/>
    <a:srgbClr val="C8D85B"/>
    <a:srgbClr val="9AA4C1"/>
    <a:srgbClr val="85AA84"/>
    <a:srgbClr val="F0893C"/>
    <a:srgbClr val="A6C0A4"/>
    <a:srgbClr val="B0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444" autoAdjust="0"/>
  </p:normalViewPr>
  <p:slideViewPr>
    <p:cSldViewPr snapToGrid="0" showGuides="1">
      <p:cViewPr varScale="1">
        <p:scale>
          <a:sx n="69" d="100"/>
          <a:sy n="69" d="100"/>
        </p:scale>
        <p:origin x="44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0" y="761332"/>
            <a:ext cx="12192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5933321" y="633664"/>
            <a:ext cx="258010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6307136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5627017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64" y="451397"/>
            <a:ext cx="15450095" cy="63345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732325"/>
            <a:ext cx="1221693" cy="1953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379335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79399" y="1683064"/>
            <a:ext cx="6955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歡迎蒞臨～二年羊班班親會</a:t>
            </a:r>
            <a:endParaRPr lang="zh-CN" altLang="en-US" sz="4400" b="1" dirty="0">
              <a:solidFill>
                <a:srgbClr val="865B3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7346786" y="320278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2024/09/14</a:t>
            </a:r>
            <a:endParaRPr lang="zh-CN" altLang="en-US" sz="3200" b="1" dirty="0">
              <a:solidFill>
                <a:srgbClr val="865B3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24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1992" y="1849406"/>
            <a:ext cx="10308135" cy="40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68C59-1D44-4CF3-858D-60A8D9F12343}"/>
              </a:ext>
            </a:extLst>
          </p:cNvPr>
          <p:cNvSpPr txBox="1">
            <a:spLocks noChangeArrowheads="1"/>
          </p:cNvSpPr>
          <p:nvPr/>
        </p:nvSpPr>
        <p:spPr>
          <a:xfrm>
            <a:off x="1201992" y="728226"/>
            <a:ext cx="11122669" cy="5502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學生行事簡曆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9/9(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)~10/14(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六週</a:t>
            </a:r>
            <a:r>
              <a:rPr lang="en-US" altLang="zh-TW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9/17(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中秋節放假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9/19(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玉米雞劇團蒞校表演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/20(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家長委員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暨校慶籌備會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9/21(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東勢區農會四健會比賽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/27(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教師節感恩活動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10/1(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防災校外教學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地震、台灣玻璃館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10/8(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與作家有約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王金選老師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10/10(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國慶日放假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10/16(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參訪台中文學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五、六年級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11/2(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客家藝文競賽中區初賽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5786" y="8189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本學期重要行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9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1992" y="1849406"/>
            <a:ext cx="10308135" cy="40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7F4F9-8F98-4CAC-9064-ACD0C6911C2C}"/>
              </a:ext>
            </a:extLst>
          </p:cNvPr>
          <p:cNvSpPr txBox="1">
            <a:spLocks noChangeArrowheads="1"/>
          </p:cNvSpPr>
          <p:nvPr/>
        </p:nvSpPr>
        <p:spPr>
          <a:xfrm>
            <a:off x="1069383" y="877455"/>
            <a:ext cx="9544351" cy="5652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學生行事簡曆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11/7(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)~11/8(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第一次定期評量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11/19(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社區感恩健走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11/23(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六十三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年校慶暨防災成果發表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11/25(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校慶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12/3(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校友回娘家講座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宋和乾醫師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12/16(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)~12/20(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校內語文競賽週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1/1(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中華民國開國紀念放假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1/14(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)~1/15(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第二次定期評量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1/20(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休業式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1/21(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寒假開始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2281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本學期重要行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3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2976713" y="282129"/>
            <a:ext cx="6515035" cy="608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865380" y="2614631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05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4032" y="332251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班級家長配合事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項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07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3920" y="1393163"/>
            <a:ext cx="10740324" cy="47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TW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回家作業</a:t>
            </a:r>
          </a:p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確實查閱聯絡簿與各科作業，並配合督促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訂正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簽名。</a:t>
            </a:r>
          </a:p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指定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作業「閱讀、家事、運動」之部分，請家長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孩子完成後再幫孩子填上。</a:t>
            </a:r>
          </a:p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培養孩子做事負責、積極的好習慣，請引導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後盡快完成作業。</a:t>
            </a:r>
          </a:p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請勿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直接讓孩子抄襲習作解答或其他作業答案。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464BCBF-E1FE-4ED9-B469-4EC25A80CAEF}"/>
              </a:ext>
            </a:extLst>
          </p:cNvPr>
          <p:cNvSpPr txBox="1">
            <a:spLocks/>
          </p:cNvSpPr>
          <p:nvPr/>
        </p:nvSpPr>
        <p:spPr>
          <a:xfrm>
            <a:off x="2062150" y="1248953"/>
            <a:ext cx="82296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6" name="文本框 4"/>
          <p:cNvSpPr txBox="1"/>
          <p:nvPr/>
        </p:nvSpPr>
        <p:spPr>
          <a:xfrm>
            <a:off x="4237957" y="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班級家長配合事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項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8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910" y="653440"/>
            <a:ext cx="11752882" cy="57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</a:p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聯絡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簿是親師的溝通橋樑，請務必每天查看簽名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掌握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孩子學習狀況以便及時糾正與鼓勵，在家中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有優良表現也請記載，請家長善加利用，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有任何問題都可寫於聯絡簿中，老師會盡量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覆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瞭解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聯絡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簿之日記、語文、學習天地：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聯絡簿上每日一句成語認識與造句。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以小日記、心情小語、校園大小事、創意短文、時事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享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等，適實際需求交替變化，請督促孩子，以加強練習。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464BCBF-E1FE-4ED9-B469-4EC25A80CAEF}"/>
              </a:ext>
            </a:extLst>
          </p:cNvPr>
          <p:cNvSpPr txBox="1">
            <a:spLocks/>
          </p:cNvSpPr>
          <p:nvPr/>
        </p:nvSpPr>
        <p:spPr>
          <a:xfrm>
            <a:off x="2062150" y="1248953"/>
            <a:ext cx="82296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6" name="文本框 4"/>
          <p:cNvSpPr txBox="1"/>
          <p:nvPr/>
        </p:nvSpPr>
        <p:spPr>
          <a:xfrm>
            <a:off x="4237957" y="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班級家長配合事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項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3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3920" y="1393163"/>
            <a:ext cx="10740324" cy="47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TW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</a:p>
          <a:p>
            <a:pPr lvl="0"/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聯絡簿是親師的溝通橋樑，請務必每天查看簽名，掌握孩子學習狀況以便及時糾正與鼓勵，在家中，孩子有優良表現也請記載，請家長善加利用，不論家長有任何問題都可寫於聯絡簿中，老師會盡量回覆瞭解。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464BCBF-E1FE-4ED9-B469-4EC25A80CAEF}"/>
              </a:ext>
            </a:extLst>
          </p:cNvPr>
          <p:cNvSpPr txBox="1">
            <a:spLocks/>
          </p:cNvSpPr>
          <p:nvPr/>
        </p:nvSpPr>
        <p:spPr>
          <a:xfrm>
            <a:off x="2062150" y="1248953"/>
            <a:ext cx="82296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6" name="文本框 4"/>
          <p:cNvSpPr txBox="1"/>
          <p:nvPr/>
        </p:nvSpPr>
        <p:spPr>
          <a:xfrm>
            <a:off x="4237957" y="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班級家長配合事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項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8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062597" y="273377"/>
            <a:ext cx="6515035" cy="608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865380" y="2614631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06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2786" y="332251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親師溝通管道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18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3160" y="1083196"/>
            <a:ext cx="11026963" cy="551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的一年，我們是教育合夥人，為使教學順利進行，必須常與家長做溝通聯繫，除讓家長瞭解教師的教學理念與計畫，更幫助教師瞭解家長的期望，請多利用溝通管道，互相幫助合作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用聯絡簿：家長可在聯絡簿上和老師溝通或交待事情，如果孩子有帶錢至學校繳費，請在聯絡簿上告知老師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溝通：如有疑問，可直接打電話和老師溝通。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0930-878149 </a:t>
            </a:r>
            <a:endParaRPr lang="en-US" altLang="zh-TW" sz="36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464BCBF-E1FE-4ED9-B469-4EC25A80CAEF}"/>
              </a:ext>
            </a:extLst>
          </p:cNvPr>
          <p:cNvSpPr txBox="1">
            <a:spLocks/>
          </p:cNvSpPr>
          <p:nvPr/>
        </p:nvSpPr>
        <p:spPr>
          <a:xfrm>
            <a:off x="2062150" y="1248953"/>
            <a:ext cx="82296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6" name="文本框 4"/>
          <p:cNvSpPr txBox="1"/>
          <p:nvPr/>
        </p:nvSpPr>
        <p:spPr>
          <a:xfrm>
            <a:off x="4579315" y="8995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親師溝通管道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5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en-US" altLang="zh-TW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7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14109" y="342295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評量方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2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3655" y="1248953"/>
            <a:ext cx="10308135" cy="48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、數學：</a:t>
            </a:r>
          </a:p>
          <a:p>
            <a:pPr lvl="0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評量占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期中、期末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平時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成績占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習作、平時考、上課表現、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上台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發表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、學習單、分組討論及筆記等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464BCBF-E1FE-4ED9-B469-4EC25A80CAEF}"/>
              </a:ext>
            </a:extLst>
          </p:cNvPr>
          <p:cNvSpPr txBox="1">
            <a:spLocks/>
          </p:cNvSpPr>
          <p:nvPr/>
        </p:nvSpPr>
        <p:spPr>
          <a:xfrm>
            <a:off x="2062150" y="1248953"/>
            <a:ext cx="82296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7576286-A6C7-4EBD-9DB9-E07C9204FC43}"/>
              </a:ext>
            </a:extLst>
          </p:cNvPr>
          <p:cNvSpPr/>
          <p:nvPr/>
        </p:nvSpPr>
        <p:spPr>
          <a:xfrm>
            <a:off x="5268712" y="17574"/>
            <a:ext cx="4869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結語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8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7906" y="239928"/>
            <a:ext cx="1497910" cy="2449007"/>
            <a:chOff x="3788711" y="1560735"/>
            <a:chExt cx="1497910" cy="2449007"/>
          </a:xfrm>
        </p:grpSpPr>
        <p:sp>
          <p:nvSpPr>
            <p:cNvPr id="6" name="文本框 5"/>
            <p:cNvSpPr txBox="1"/>
            <p:nvPr/>
          </p:nvSpPr>
          <p:spPr>
            <a:xfrm>
              <a:off x="3788711" y="1560735"/>
              <a:ext cx="1015663" cy="14516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5400" b="1" dirty="0">
                  <a:solidFill>
                    <a:srgbClr val="865B3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目錄</a:t>
              </a:r>
              <a:endParaRPr lang="zh-CN" altLang="en-US" sz="5400" b="1" dirty="0">
                <a:solidFill>
                  <a:srgbClr val="865B3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09513" y="1581833"/>
              <a:ext cx="677108" cy="242790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CONTENTS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sp>
        <p:nvSpPr>
          <p:cNvPr id="8" name="五边形 7"/>
          <p:cNvSpPr/>
          <p:nvPr/>
        </p:nvSpPr>
        <p:spPr>
          <a:xfrm flipH="1">
            <a:off x="2285986" y="625235"/>
            <a:ext cx="5386989" cy="681064"/>
          </a:xfrm>
          <a:prstGeom prst="homePlat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、學生五力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五边形 29"/>
          <p:cNvSpPr/>
          <p:nvPr/>
        </p:nvSpPr>
        <p:spPr>
          <a:xfrm flipH="1">
            <a:off x="2328251" y="1657698"/>
            <a:ext cx="5386988" cy="681064"/>
          </a:xfrm>
          <a:prstGeom prst="homePlat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、生活常規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五边形 33"/>
          <p:cNvSpPr/>
          <p:nvPr/>
        </p:nvSpPr>
        <p:spPr>
          <a:xfrm flipH="1">
            <a:off x="2328251" y="2544013"/>
            <a:ext cx="5386986" cy="681064"/>
          </a:xfrm>
          <a:prstGeom prst="homePlat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、班級推展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五边形 37"/>
          <p:cNvSpPr/>
          <p:nvPr/>
        </p:nvSpPr>
        <p:spPr>
          <a:xfrm flipH="1">
            <a:off x="2328251" y="3514391"/>
            <a:ext cx="5386986" cy="681064"/>
          </a:xfrm>
          <a:prstGeom prst="homePlat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、本學期重要行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五边形 7"/>
          <p:cNvSpPr/>
          <p:nvPr/>
        </p:nvSpPr>
        <p:spPr>
          <a:xfrm flipH="1">
            <a:off x="2328252" y="4407684"/>
            <a:ext cx="5386985" cy="681064"/>
          </a:xfrm>
          <a:prstGeom prst="homePlat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、班級家長配合事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五边形 29"/>
          <p:cNvSpPr/>
          <p:nvPr/>
        </p:nvSpPr>
        <p:spPr>
          <a:xfrm flipH="1">
            <a:off x="2328251" y="5297552"/>
            <a:ext cx="5386985" cy="681064"/>
          </a:xfrm>
          <a:prstGeom prst="homePlat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、親師溝通管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五边形 33">
            <a:extLst>
              <a:ext uri="{FF2B5EF4-FFF2-40B4-BE49-F238E27FC236}">
                <a16:creationId xmlns:a16="http://schemas.microsoft.com/office/drawing/2014/main" id="{1F7E3025-AAB4-4B46-A349-2ED1353A27F3}"/>
              </a:ext>
            </a:extLst>
          </p:cNvPr>
          <p:cNvSpPr/>
          <p:nvPr/>
        </p:nvSpPr>
        <p:spPr>
          <a:xfrm flipH="1">
            <a:off x="8471888" y="665922"/>
            <a:ext cx="3081937" cy="681064"/>
          </a:xfrm>
          <a:prstGeom prst="homePlat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、評量方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46" y="768927"/>
            <a:ext cx="4546600" cy="4546600"/>
          </a:xfrm>
          <a:prstGeom prst="rect">
            <a:avLst/>
          </a:prstGeom>
        </p:spPr>
      </p:pic>
      <p:sp>
        <p:nvSpPr>
          <p:cNvPr id="3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838" y="704007"/>
            <a:ext cx="5676453" cy="48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讀報教育數位學習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lvl="0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★校訂課程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讀報教育，提供多元的學習方式，從國語日報週刊，學習與世界接軌，搭起溝通的橋樑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★提供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QR_CODE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掌握學習進度</a:t>
            </a:r>
            <a:r>
              <a:rPr lang="zh-TW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2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144876"/>
            <a:ext cx="15450095" cy="63345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732325"/>
            <a:ext cx="1221693" cy="1953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379335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55458" y="1650713"/>
            <a:ext cx="4819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865B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謝謝大家的聆聽</a:t>
            </a:r>
            <a:endParaRPr lang="zh-CN" altLang="en-US" sz="4400" b="1" dirty="0">
              <a:solidFill>
                <a:srgbClr val="865B3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75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en-US" altLang="zh-TW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1851" y="342295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學生五力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6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6845233-EF22-45AA-B454-9B218E034512}"/>
              </a:ext>
            </a:extLst>
          </p:cNvPr>
          <p:cNvSpPr txBox="1">
            <a:spLocks noChangeArrowheads="1"/>
          </p:cNvSpPr>
          <p:nvPr/>
        </p:nvSpPr>
        <p:spPr>
          <a:xfrm>
            <a:off x="874581" y="646331"/>
            <a:ext cx="10442156" cy="560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品格力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：鍛鍊品格的同時，也啟發學生追求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卓越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學習態度。</a:t>
            </a:r>
          </a:p>
          <a:p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語文力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：語文的影響力就如同原子彈一般，讓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培養良好的閱讀習慣。</a:t>
            </a:r>
          </a:p>
          <a:p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創造力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：一個人是否具創造力，是一流人才與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人才的分水嶺。</a:t>
            </a:r>
          </a:p>
          <a:p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批判力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：對事情能夠懂得是非對錯進而關心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生活環境。</a:t>
            </a:r>
          </a:p>
          <a:p>
            <a:pPr lvl="0"/>
            <a:r>
              <a:rPr lang="zh-TW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邏輯力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：說話、寫作、演講、溝通及解決問題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必備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技能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952882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學生五力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1298" y="342295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學生生活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常規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48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1992" y="1849406"/>
            <a:ext cx="10308135" cy="40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845233-EF22-45AA-B454-9B218E034512}"/>
              </a:ext>
            </a:extLst>
          </p:cNvPr>
          <p:cNvSpPr txBox="1">
            <a:spLocks noChangeArrowheads="1"/>
          </p:cNvSpPr>
          <p:nvPr/>
        </p:nvSpPr>
        <p:spPr>
          <a:xfrm>
            <a:off x="619933" y="1236893"/>
            <a:ext cx="10585342" cy="5040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：每天面帶微笑、積極、樂觀、有活力。</a:t>
            </a:r>
          </a:p>
          <a:p>
            <a:pPr lvl="0"/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：孩子注重禮節，對師長有禮，與同學互相尊重。</a:t>
            </a:r>
          </a:p>
          <a:p>
            <a:pPr lvl="0"/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：教室環境整齊清潔，孩子愛護環境及尊重自然。</a:t>
            </a:r>
          </a:p>
          <a:p>
            <a:pPr lvl="0"/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：上課有序、早休、午休靜心，營造安靜的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：注重榮譽感，鼓勵孩子追求卓越。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884ACCF1-47B2-443E-97D1-6063785C8575}"/>
              </a:ext>
            </a:extLst>
          </p:cNvPr>
          <p:cNvSpPr txBox="1"/>
          <p:nvPr/>
        </p:nvSpPr>
        <p:spPr>
          <a:xfrm>
            <a:off x="4435276" y="10864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學生生活常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規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6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1992" y="1849406"/>
            <a:ext cx="10308135" cy="40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5C40DFE1-A6E8-4019-BE1D-DEF557D28057}"/>
              </a:ext>
            </a:extLst>
          </p:cNvPr>
          <p:cNvSpPr txBox="1"/>
          <p:nvPr/>
        </p:nvSpPr>
        <p:spPr>
          <a:xfrm>
            <a:off x="4567376" y="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 descr="2531170_162158900000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062598" y="273377"/>
            <a:ext cx="6307646" cy="608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"/>
          <p:cNvSpPr txBox="1"/>
          <p:nvPr/>
        </p:nvSpPr>
        <p:spPr>
          <a:xfrm>
            <a:off x="5849974" y="2605879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4878731" y="32639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班級推展活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1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1992" y="1849406"/>
            <a:ext cx="10308135" cy="40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3ACF3FF-99FD-4B63-951C-2D0E2831D7AA}"/>
              </a:ext>
            </a:extLst>
          </p:cNvPr>
          <p:cNvSpPr txBox="1">
            <a:spLocks/>
          </p:cNvSpPr>
          <p:nvPr/>
        </p:nvSpPr>
        <p:spPr>
          <a:xfrm>
            <a:off x="728422" y="1501480"/>
            <a:ext cx="107817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基本學科能力─通過定期評量。</a:t>
            </a:r>
          </a:p>
          <a:p>
            <a:pPr lvl="0"/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優異語文能力─推展閱讀、量與質並重，著重閱讀理解策略、讀報教育、作文教學。</a:t>
            </a:r>
          </a:p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人際互動能力─利用綜合課，透過教學方案的實施，促進孩子人際互動。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559235" y="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班級推展活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6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3062598" y="273377"/>
            <a:ext cx="6307646" cy="608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99393" y="2715066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4508261" y="331376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本學期重要行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6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54544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1033</Words>
  <Application>Microsoft Office PowerPoint</Application>
  <PresentationFormat>寬螢幕</PresentationFormat>
  <Paragraphs>113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Batang</vt:lpstr>
      <vt:lpstr>微软雅黑</vt:lpstr>
      <vt:lpstr>宋体</vt:lpstr>
      <vt:lpstr>新細明體</vt:lpstr>
      <vt:lpstr>標楷體</vt:lpstr>
      <vt:lpstr>Arial</vt:lpstr>
      <vt:lpstr>Calibri</vt:lpstr>
      <vt:lpstr>Calibri Light</vt:lpstr>
      <vt:lpstr>Impact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X580GD PR SKU4</cp:lastModifiedBy>
  <cp:revision>217</cp:revision>
  <dcterms:created xsi:type="dcterms:W3CDTF">2016-02-25T11:28:42Z</dcterms:created>
  <dcterms:modified xsi:type="dcterms:W3CDTF">2024-09-06T01:49:34Z</dcterms:modified>
</cp:coreProperties>
</file>