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0" r:id="rId4"/>
    <p:sldId id="259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84A8AFC-E495-4F27-956B-CD332830FF70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DCE11E7-2E03-4AA1-A094-DB02E473B0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8AFC-E495-4F27-956B-CD332830FF70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11E7-2E03-4AA1-A094-DB02E473B0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8AFC-E495-4F27-956B-CD332830FF70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11E7-2E03-4AA1-A094-DB02E473B0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4A8AFC-E495-4F27-956B-CD332830FF70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CE11E7-2E03-4AA1-A094-DB02E473B08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84A8AFC-E495-4F27-956B-CD332830FF70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DCE11E7-2E03-4AA1-A094-DB02E473B0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8AFC-E495-4F27-956B-CD332830FF70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11E7-2E03-4AA1-A094-DB02E473B08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8AFC-E495-4F27-956B-CD332830FF70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11E7-2E03-4AA1-A094-DB02E473B08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4A8AFC-E495-4F27-956B-CD332830FF70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CE11E7-2E03-4AA1-A094-DB02E473B08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8AFC-E495-4F27-956B-CD332830FF70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11E7-2E03-4AA1-A094-DB02E473B0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4A8AFC-E495-4F27-956B-CD332830FF70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CE11E7-2E03-4AA1-A094-DB02E473B08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4A8AFC-E495-4F27-956B-CD332830FF70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CE11E7-2E03-4AA1-A094-DB02E473B08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4A8AFC-E495-4F27-956B-CD332830FF70}" type="datetimeFigureOut">
              <a:rPr lang="zh-TW" altLang="en-US" smtClean="0"/>
              <a:pPr/>
              <a:t>2016/12/22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CE11E7-2E03-4AA1-A094-DB02E473B0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日式糕點  和菓子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zh-TW" sz="48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日本飲食文化中的花</a:t>
            </a:r>
            <a:endParaRPr lang="zh-TW" altLang="en-US" sz="48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日本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88640"/>
            <a:ext cx="5668574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2060"/>
                </a:solidFill>
                <a:latin typeface="+mj-ea"/>
              </a:rPr>
              <a:t>歷史變遷與發展</a:t>
            </a:r>
            <a:endParaRPr lang="zh-TW" altLang="en-US" sz="4000" b="1" dirty="0">
              <a:solidFill>
                <a:srgbClr val="00206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唐朝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奈良時代</a:t>
            </a:r>
          </a:p>
          <a:p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起源自</a:t>
            </a:r>
            <a:r>
              <a:rPr lang="en-US" altLang="zh-TW" sz="2800" u="sng" dirty="0" err="1" smtClean="0">
                <a:latin typeface="微軟正黑體" pitchFamily="34" charset="-120"/>
                <a:ea typeface="微軟正黑體" pitchFamily="34" charset="-120"/>
              </a:rPr>
              <a:t>奈良時</a:t>
            </a:r>
            <a:r>
              <a:rPr lang="zh-TW" altLang="en-US" sz="2800" u="sng" dirty="0" smtClean="0">
                <a:latin typeface="微軟正黑體" pitchFamily="34" charset="-120"/>
                <a:ea typeface="微軟正黑體" pitchFamily="34" charset="-120"/>
              </a:rPr>
              <a:t>代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起從</a:t>
            </a:r>
            <a:r>
              <a:rPr lang="en-US" altLang="zh-TW" sz="2800" u="sng" dirty="0" err="1" smtClean="0">
                <a:latin typeface="微軟正黑體" pitchFamily="34" charset="-120"/>
                <a:ea typeface="微軟正黑體" pitchFamily="34" charset="-120"/>
              </a:rPr>
              <a:t>唐朝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傳入的「唐菓子」，但是並非主流，自明治時代起，為了與歐洲傳入的糕點區別，因此改稱為「和菓子」。</a:t>
            </a:r>
          </a:p>
          <a:p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經過改良過後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u="sng" dirty="0" smtClean="0">
                <a:latin typeface="微軟正黑體" pitchFamily="34" charset="-120"/>
                <a:ea typeface="微軟正黑體" pitchFamily="34" charset="-120"/>
              </a:rPr>
              <a:t>麻</a:t>
            </a:r>
            <a:r>
              <a:rPr lang="en-US" altLang="zh-TW" sz="2800" u="sng" dirty="0" smtClean="0">
                <a:latin typeface="微軟正黑體" pitchFamily="34" charset="-120"/>
                <a:ea typeface="微軟正黑體" pitchFamily="34" charset="-120"/>
              </a:rPr>
              <a:t>糬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外皮變得色彩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豐富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造型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除了有中國元素的桃子、兔子造型，以櫻花、葉子等植物造型的和式甜點也加入其中。大小從原來的掌心大小，變為一口就可吃掉的大小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dirty="0"/>
          </a:p>
        </p:txBody>
      </p:sp>
      <p:pic>
        <p:nvPicPr>
          <p:cNvPr id="4" name="圖片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38100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b="1" dirty="0">
                <a:solidFill>
                  <a:srgbClr val="002060"/>
                </a:solidFill>
              </a:rPr>
              <a:t>特點 藝術性</a:t>
            </a:r>
            <a:endParaRPr lang="zh-TW" alt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日式糕點的製作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費工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外觀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的多樣性也是世界上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首屈一指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點心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師傅會把和果子作成栩栩如生的花鳥魚蟲，或者配合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季節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如夏天的日式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甜點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會運用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透明效果的</a:t>
            </a:r>
            <a:r>
              <a:rPr lang="zh-TW" altLang="en-US" u="sng" dirty="0" smtClean="0">
                <a:latin typeface="微軟正黑體" pitchFamily="34" charset="-120"/>
                <a:ea typeface="微軟正黑體" pitchFamily="34" charset="-120"/>
              </a:rPr>
              <a:t>葛粉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來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表現清涼的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意境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日式糕點也可以叫做「工藝糕點」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4" descr="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404664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201.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996952"/>
            <a:ext cx="4608511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b="1" dirty="0" smtClean="0">
                <a:solidFill>
                  <a:srgbClr val="002060"/>
                </a:solidFill>
              </a:rPr>
              <a:t>特點 藝術性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常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作為年節送禮之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用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亦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日常招待客人必備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各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地也都有獨特風味的日式糕點作為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名產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由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上可見和果子在日本人生活佔有相當重要性。</a:t>
            </a:r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8" name="內容版面配置區 7" descr="213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484784"/>
            <a:ext cx="3932039" cy="393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b="1" dirty="0">
                <a:solidFill>
                  <a:srgbClr val="002060"/>
                </a:solidFill>
              </a:rPr>
              <a:t>和菓</a:t>
            </a:r>
            <a:r>
              <a:rPr lang="zh-TW" altLang="zh-TW" sz="4000" b="1" dirty="0" smtClean="0">
                <a:solidFill>
                  <a:srgbClr val="002060"/>
                </a:solidFill>
              </a:rPr>
              <a:t>子</a:t>
            </a:r>
            <a:r>
              <a:rPr lang="zh-TW" altLang="en-US" sz="4000" b="1" dirty="0" smtClean="0">
                <a:solidFill>
                  <a:srgbClr val="002060"/>
                </a:solidFill>
              </a:rPr>
              <a:t>種類</a:t>
            </a:r>
            <a:r>
              <a:rPr lang="en-US" altLang="zh-TW" sz="4000" b="1" dirty="0" smtClean="0">
                <a:solidFill>
                  <a:srgbClr val="002060"/>
                </a:solidFill>
              </a:rPr>
              <a:t>-</a:t>
            </a:r>
            <a:r>
              <a:rPr lang="zh-TW" altLang="zh-TW" sz="4000" dirty="0" smtClean="0">
                <a:solidFill>
                  <a:srgbClr val="002060"/>
                </a:solidFill>
              </a:rPr>
              <a:t>（濕糕點）</a:t>
            </a:r>
            <a:endParaRPr lang="zh-TW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內容版面配置區 5" descr="215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657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生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菓子：水分含量在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 40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％以上，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保存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期限短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，要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趁鮮食用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生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菓子格外重視造型變化，因此成為日人送 禮用的主角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麻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糬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糰子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3000" smtClean="0">
                <a:latin typeface="微軟正黑體" pitchFamily="34" charset="-120"/>
                <a:ea typeface="微軟正黑體" pitchFamily="34" charset="-120"/>
              </a:rPr>
              <a:t>蒸</a:t>
            </a:r>
            <a:r>
              <a:rPr lang="zh-TW" altLang="zh-TW" sz="3000" smtClean="0">
                <a:latin typeface="微軟正黑體" pitchFamily="34" charset="-120"/>
                <a:ea typeface="微軟正黑體" pitchFamily="34" charset="-120"/>
              </a:rPr>
              <a:t>饅頭、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羊羹。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7" name="圖片 6" descr="2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89040"/>
            <a:ext cx="4204060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2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0"/>
            <a:ext cx="2088232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altLang="zh-TW" sz="4400" b="1" dirty="0" smtClean="0">
                <a:solidFill>
                  <a:srgbClr val="002060"/>
                </a:solidFill>
                <a:latin typeface="+mj-ea"/>
              </a:rPr>
              <a:t/>
            </a:r>
            <a:br>
              <a:rPr lang="en-US" altLang="zh-TW" sz="4400" b="1" dirty="0" smtClean="0">
                <a:solidFill>
                  <a:srgbClr val="002060"/>
                </a:solidFill>
                <a:latin typeface="+mj-ea"/>
              </a:rPr>
            </a:br>
            <a:r>
              <a:rPr lang="en-US" altLang="zh-TW" sz="4400" b="1" dirty="0" smtClean="0">
                <a:solidFill>
                  <a:srgbClr val="002060"/>
                </a:solidFill>
                <a:latin typeface="+mj-ea"/>
              </a:rPr>
              <a:t/>
            </a:r>
            <a:br>
              <a:rPr lang="en-US" altLang="zh-TW" sz="4400" b="1" dirty="0" smtClean="0">
                <a:solidFill>
                  <a:srgbClr val="002060"/>
                </a:solidFill>
                <a:latin typeface="+mj-ea"/>
              </a:rPr>
            </a:br>
            <a:r>
              <a:rPr lang="zh-TW" altLang="zh-TW" sz="4400" b="1" dirty="0" smtClean="0">
                <a:solidFill>
                  <a:srgbClr val="002060"/>
                </a:solidFill>
                <a:latin typeface="+mj-ea"/>
              </a:rPr>
              <a:t>和</a:t>
            </a:r>
            <a:r>
              <a:rPr lang="zh-TW" altLang="zh-TW" sz="4400" b="1" dirty="0" smtClean="0">
                <a:solidFill>
                  <a:srgbClr val="002060"/>
                </a:solidFill>
                <a:latin typeface="+mj-ea"/>
              </a:rPr>
              <a:t>菓子</a:t>
            </a:r>
            <a:r>
              <a:rPr lang="zh-TW" altLang="en-US" sz="4400" b="1" dirty="0" smtClean="0">
                <a:solidFill>
                  <a:srgbClr val="002060"/>
                </a:solidFill>
                <a:latin typeface="+mj-ea"/>
              </a:rPr>
              <a:t>種類</a:t>
            </a:r>
            <a:r>
              <a:rPr lang="en-US" altLang="zh-TW" sz="4400" b="1" dirty="0" smtClean="0">
                <a:solidFill>
                  <a:srgbClr val="002060"/>
                </a:solidFill>
                <a:latin typeface="+mj-ea"/>
              </a:rPr>
              <a:t>-</a:t>
            </a:r>
            <a:r>
              <a:rPr lang="zh-TW" altLang="zh-TW" sz="3600" dirty="0" smtClean="0">
                <a:solidFill>
                  <a:srgbClr val="002060"/>
                </a:solidFill>
              </a:rPr>
              <a:t>（半乾糕點</a:t>
            </a:r>
            <a:r>
              <a:rPr lang="zh-TW" altLang="zh-TW" sz="3600" dirty="0" smtClean="0">
                <a:solidFill>
                  <a:srgbClr val="002060"/>
                </a:solidFill>
              </a:rPr>
              <a:t>）</a:t>
            </a:r>
            <a:r>
              <a:rPr lang="zh-TW" altLang="en-US" sz="3600" dirty="0" smtClean="0">
                <a:solidFill>
                  <a:srgbClr val="002060"/>
                </a:solidFill>
              </a:rPr>
              <a:t>、</a:t>
            </a:r>
            <a:r>
              <a:rPr lang="zh-TW" altLang="zh-TW" sz="3600" dirty="0" smtClean="0">
                <a:solidFill>
                  <a:srgbClr val="002060"/>
                </a:solidFill>
              </a:rPr>
              <a:t>乾糕點</a:t>
            </a:r>
            <a:r>
              <a:rPr lang="zh-TW" altLang="zh-TW" sz="4000" dirty="0" smtClean="0"/>
              <a:t/>
            </a:r>
            <a:br>
              <a:rPr lang="zh-TW" altLang="zh-TW" sz="4000" dirty="0" smtClean="0"/>
            </a:br>
            <a:endParaRPr lang="zh-TW" altLang="en-US" sz="4000" dirty="0">
              <a:latin typeface="+mj-ea"/>
            </a:endParaRPr>
          </a:p>
        </p:txBody>
      </p:sp>
      <p:pic>
        <p:nvPicPr>
          <p:cNvPr id="5" name="內容版面配置區 4" descr="21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半生菓子：水分含量在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10~40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％。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大福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銅鑼燒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鯛魚燒</a:t>
            </a:r>
            <a:endParaRPr lang="zh-TW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乾菓子：水分含量在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10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％以下，乾燥而不含水分的點心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日式煎餅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金平糖</a:t>
            </a:r>
            <a:endParaRPr lang="zh-TW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6" name="圖片 5" descr="2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420888"/>
            <a:ext cx="1908646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2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1440" y="882508"/>
            <a:ext cx="3219822" cy="2140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21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4614342"/>
            <a:ext cx="2991544" cy="2243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END~~~</a:t>
            </a:r>
            <a:endParaRPr lang="zh-TW" altLang="en-US" sz="4000" dirty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2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7668344" cy="4875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151</TotalTime>
  <Words>313</Words>
  <Application>Microsoft Office PowerPoint</Application>
  <PresentationFormat>如螢幕大小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壁窗</vt:lpstr>
      <vt:lpstr>日式糕點  和菓子</vt:lpstr>
      <vt:lpstr>歷史變遷與發展</vt:lpstr>
      <vt:lpstr>特點 藝術性</vt:lpstr>
      <vt:lpstr>特點 藝術性</vt:lpstr>
      <vt:lpstr>和菓子種類-（濕糕點）</vt:lpstr>
      <vt:lpstr>  和菓子種類-（半乾糕點）、乾糕點 </vt:lpstr>
      <vt:lpstr>END~~~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hh</dc:creator>
  <cp:lastModifiedBy>hh</cp:lastModifiedBy>
  <cp:revision>15</cp:revision>
  <dcterms:created xsi:type="dcterms:W3CDTF">2016-12-01T12:53:31Z</dcterms:created>
  <dcterms:modified xsi:type="dcterms:W3CDTF">2016-12-22T13:49:18Z</dcterms:modified>
</cp:coreProperties>
</file>