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57" r:id="rId11"/>
    <p:sldId id="258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38907-D7A0-4A18-BA29-52EF4C646A15}" type="datetimeFigureOut">
              <a:rPr lang="zh-TW" altLang="en-US" smtClean="0"/>
              <a:t>2020/8/27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50B24-E0F4-48AE-9EC0-3EA2717FC1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2764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38907-D7A0-4A18-BA29-52EF4C646A15}" type="datetimeFigureOut">
              <a:rPr lang="zh-TW" altLang="en-US" smtClean="0"/>
              <a:t>2020/8/27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50B24-E0F4-48AE-9EC0-3EA2717FC1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9383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38907-D7A0-4A18-BA29-52EF4C646A15}" type="datetimeFigureOut">
              <a:rPr lang="zh-TW" altLang="en-US" smtClean="0"/>
              <a:t>2020/8/27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50B24-E0F4-48AE-9EC0-3EA2717FC1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215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38907-D7A0-4A18-BA29-52EF4C646A15}" type="datetimeFigureOut">
              <a:rPr lang="zh-TW" altLang="en-US" smtClean="0"/>
              <a:t>2020/8/27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50B24-E0F4-48AE-9EC0-3EA2717FC1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857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38907-D7A0-4A18-BA29-52EF4C646A15}" type="datetimeFigureOut">
              <a:rPr lang="zh-TW" altLang="en-US" smtClean="0"/>
              <a:t>2020/8/27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50B24-E0F4-48AE-9EC0-3EA2717FC1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2287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38907-D7A0-4A18-BA29-52EF4C646A15}" type="datetimeFigureOut">
              <a:rPr lang="zh-TW" altLang="en-US" smtClean="0"/>
              <a:t>2020/8/27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50B24-E0F4-48AE-9EC0-3EA2717FC1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712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38907-D7A0-4A18-BA29-52EF4C646A15}" type="datetimeFigureOut">
              <a:rPr lang="zh-TW" altLang="en-US" smtClean="0"/>
              <a:t>2020/8/27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50B24-E0F4-48AE-9EC0-3EA2717FC1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6568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38907-D7A0-4A18-BA29-52EF4C646A15}" type="datetimeFigureOut">
              <a:rPr lang="zh-TW" altLang="en-US" smtClean="0"/>
              <a:t>2020/8/27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50B24-E0F4-48AE-9EC0-3EA2717FC1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6714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38907-D7A0-4A18-BA29-52EF4C646A15}" type="datetimeFigureOut">
              <a:rPr lang="zh-TW" altLang="en-US" smtClean="0"/>
              <a:t>2020/8/27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50B24-E0F4-48AE-9EC0-3EA2717FC1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893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38907-D7A0-4A18-BA29-52EF4C646A15}" type="datetimeFigureOut">
              <a:rPr lang="zh-TW" altLang="en-US" smtClean="0"/>
              <a:t>2020/8/27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50B24-E0F4-48AE-9EC0-3EA2717FC1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8312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38907-D7A0-4A18-BA29-52EF4C646A15}" type="datetimeFigureOut">
              <a:rPr lang="zh-TW" altLang="en-US" smtClean="0"/>
              <a:t>2020/8/27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50B24-E0F4-48AE-9EC0-3EA2717FC1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230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38907-D7A0-4A18-BA29-52EF4C646A15}" type="datetimeFigureOut">
              <a:rPr lang="zh-TW" altLang="en-US" smtClean="0"/>
              <a:t>2020/8/27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50B24-E0F4-48AE-9EC0-3EA2717FC1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781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00432" y="368600"/>
            <a:ext cx="9144000" cy="1027713"/>
          </a:xfrm>
        </p:spPr>
        <p:txBody>
          <a:bodyPr/>
          <a:lstStyle/>
          <a:p>
            <a:r>
              <a:rPr lang="zh-TW" altLang="en-US" dirty="0" smtClean="0"/>
              <a:t>健康中心宣導事項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0432" y="2038864"/>
            <a:ext cx="9144000" cy="3737919"/>
          </a:xfrm>
        </p:spPr>
        <p:txBody>
          <a:bodyPr>
            <a:normAutofit lnSpcReduction="10000"/>
          </a:bodyPr>
          <a:lstStyle/>
          <a:p>
            <a:pPr algn="l"/>
            <a:r>
              <a:rPr lang="zh-TW" altLang="en-US" sz="4800" dirty="0" smtClean="0"/>
              <a:t>一、口腔保健</a:t>
            </a:r>
            <a:endParaRPr lang="en-US" altLang="zh-TW" sz="4800" dirty="0" smtClean="0"/>
          </a:p>
          <a:p>
            <a:pPr algn="l"/>
            <a:r>
              <a:rPr lang="zh-TW" altLang="en-US" sz="4800" dirty="0" smtClean="0"/>
              <a:t>二、視力保健</a:t>
            </a:r>
            <a:endParaRPr lang="en-US" altLang="zh-TW" sz="4800" dirty="0" smtClean="0"/>
          </a:p>
          <a:p>
            <a:pPr algn="l"/>
            <a:r>
              <a:rPr lang="zh-TW" altLang="en-US" sz="4800" dirty="0" smtClean="0"/>
              <a:t>三、一、四年級健康檢查</a:t>
            </a:r>
            <a:endParaRPr lang="en-US" altLang="zh-TW" sz="4800" dirty="0" smtClean="0"/>
          </a:p>
          <a:p>
            <a:pPr algn="l"/>
            <a:r>
              <a:rPr lang="zh-TW" altLang="en-US" sz="4800" dirty="0" smtClean="0"/>
              <a:t>四、流感疫苗在校接種</a:t>
            </a:r>
            <a:endParaRPr lang="en-US" altLang="zh-TW" sz="4800" dirty="0" smtClean="0"/>
          </a:p>
          <a:p>
            <a:pPr algn="l"/>
            <a:r>
              <a:rPr lang="zh-TW" altLang="en-US" sz="4800" dirty="0" smtClean="0"/>
              <a:t>五、校園內傳染病防治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845799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11350"/>
            <a:ext cx="10515600" cy="1325563"/>
          </a:xfrm>
        </p:spPr>
        <p:txBody>
          <a:bodyPr/>
          <a:lstStyle/>
          <a:p>
            <a:r>
              <a:rPr lang="zh-TW" altLang="en-US" dirty="0" smtClean="0"/>
              <a:t>五、校園</a:t>
            </a:r>
            <a:r>
              <a:rPr lang="zh-TW" altLang="en-US" dirty="0" smtClean="0"/>
              <a:t>內傳染病</a:t>
            </a:r>
            <a:r>
              <a:rPr lang="zh-TW" altLang="en-US" dirty="0" smtClean="0"/>
              <a:t>防治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071155"/>
            <a:ext cx="10515600" cy="56431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2400" dirty="0" smtClean="0">
                <a:solidFill>
                  <a:srgbClr val="C00000"/>
                </a:solidFill>
              </a:rPr>
              <a:t>1.</a:t>
            </a:r>
            <a:r>
              <a:rPr lang="zh-TW" altLang="en-US" sz="2400" dirty="0" smtClean="0">
                <a:solidFill>
                  <a:srgbClr val="C00000"/>
                </a:solidFill>
              </a:rPr>
              <a:t>腸病毒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發病前即有傳染力，發病後一周內傳染力最高。痊癒後，    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/>
              <a:t> </a:t>
            </a:r>
            <a:r>
              <a:rPr lang="zh-TW" altLang="en-US" sz="2400" dirty="0" smtClean="0"/>
              <a:t>                 病毒仍可存在糞便中</a:t>
            </a:r>
            <a:r>
              <a:rPr lang="en-US" altLang="zh-TW" sz="2400" dirty="0" smtClean="0"/>
              <a:t>8-12</a:t>
            </a:r>
            <a:r>
              <a:rPr lang="zh-TW" altLang="en-US" sz="2400" dirty="0" smtClean="0"/>
              <a:t>周之久。經由飛沫及接觸傳染。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 smtClean="0"/>
              <a:t>    * 經醫師診斷</a:t>
            </a:r>
            <a:r>
              <a:rPr lang="zh-TW" altLang="en-US" sz="2400" dirty="0" smtClean="0">
                <a:solidFill>
                  <a:srgbClr val="0070C0"/>
                </a:solidFill>
              </a:rPr>
              <a:t>疑似腸病毒或確定腸病毒感染</a:t>
            </a:r>
            <a:r>
              <a:rPr lang="zh-TW" altLang="en-US" sz="2400" dirty="0" smtClean="0"/>
              <a:t>時，應通知校方，並請假於家中</a:t>
            </a:r>
            <a:r>
              <a:rPr lang="zh-TW" altLang="en-US" sz="2400" dirty="0" smtClean="0">
                <a:solidFill>
                  <a:srgbClr val="C00000"/>
                </a:solidFill>
              </a:rPr>
              <a:t>自主健康管理</a:t>
            </a:r>
            <a:r>
              <a:rPr lang="en-US" altLang="zh-TW" sz="2400" dirty="0" smtClean="0">
                <a:solidFill>
                  <a:srgbClr val="C00000"/>
                </a:solidFill>
              </a:rPr>
              <a:t>7</a:t>
            </a:r>
            <a:r>
              <a:rPr lang="zh-TW" altLang="en-US" sz="2400" dirty="0" smtClean="0">
                <a:solidFill>
                  <a:srgbClr val="C00000"/>
                </a:solidFill>
              </a:rPr>
              <a:t>天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</a:rPr>
              <a:t>    *依苗栗縣政府公告</a:t>
            </a: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</a:rPr>
              <a:t>幼兒園、幼兒托育機構及國小一、二年級，一周內同一班級有</a:t>
            </a: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</a:rPr>
              <a:t>位</a:t>
            </a: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</a:rPr>
              <a:t>含</a:t>
            </a: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</a:rPr>
              <a:t>以上經醫師診斷疑似或確診為腸病毒感染時，該班停課</a:t>
            </a: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</a:rPr>
              <a:t>7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</a:rPr>
              <a:t>天。</a:t>
            </a:r>
            <a:endParaRPr lang="en-US" altLang="zh-TW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TW" sz="2400" dirty="0" smtClean="0">
                <a:solidFill>
                  <a:srgbClr val="C00000"/>
                </a:solidFill>
              </a:rPr>
              <a:t>2.</a:t>
            </a:r>
            <a:r>
              <a:rPr lang="zh-TW" altLang="en-US" sz="2400" dirty="0" smtClean="0">
                <a:solidFill>
                  <a:srgbClr val="C00000"/>
                </a:solidFill>
              </a:rPr>
              <a:t>流感</a:t>
            </a:r>
            <a:r>
              <a:rPr lang="en-US" altLang="zh-TW" sz="2400" dirty="0" smtClean="0">
                <a:solidFill>
                  <a:srgbClr val="C00000"/>
                </a:solidFill>
              </a:rPr>
              <a:t>:</a:t>
            </a:r>
            <a:r>
              <a:rPr lang="zh-TW" altLang="en-US" sz="2400" dirty="0" smtClean="0"/>
              <a:t>潛伏期即稍具傳染力。傳染期於成人大約在症狀出現後</a:t>
            </a:r>
            <a:r>
              <a:rPr lang="en-US" altLang="zh-TW" sz="2400" dirty="0" smtClean="0"/>
              <a:t>3</a:t>
            </a:r>
            <a:r>
              <a:rPr lang="zh-TW" altLang="en-US" sz="2400" dirty="0" smtClean="0"/>
              <a:t>～</a:t>
            </a:r>
            <a:r>
              <a:rPr lang="en-US" altLang="zh-TW" sz="2400" dirty="0" smtClean="0"/>
              <a:t>7</a:t>
            </a:r>
            <a:r>
              <a:rPr lang="zh-TW" altLang="en-US" sz="2400" dirty="0" smtClean="0"/>
              <a:t>天</a:t>
            </a:r>
            <a:r>
              <a:rPr lang="zh-TW" altLang="en-US" sz="2400" dirty="0" smtClean="0"/>
              <a:t>，</a:t>
            </a:r>
            <a:r>
              <a:rPr lang="zh-TW" altLang="en-US" sz="2400" dirty="0" smtClean="0"/>
              <a:t>幼童    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/>
              <a:t> </a:t>
            </a:r>
            <a:r>
              <a:rPr lang="zh-TW" altLang="en-US" sz="2400" dirty="0" smtClean="0"/>
              <a:t>             </a:t>
            </a:r>
            <a:r>
              <a:rPr lang="zh-TW" altLang="en-US" sz="2400" dirty="0" smtClean="0"/>
              <a:t>甚至</a:t>
            </a:r>
            <a:r>
              <a:rPr lang="zh-TW" altLang="en-US" sz="2400" dirty="0" smtClean="0"/>
              <a:t>可長達數十天。經由飛沫及接觸傳染。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 smtClean="0">
                <a:solidFill>
                  <a:srgbClr val="C00000"/>
                </a:solidFill>
              </a:rPr>
              <a:t>     </a:t>
            </a:r>
            <a:r>
              <a:rPr lang="zh-TW" altLang="en-US" sz="2400" dirty="0" smtClean="0"/>
              <a:t>*經快篩確診為流</a:t>
            </a:r>
            <a:r>
              <a:rPr lang="zh-TW" altLang="en-US" sz="2400" dirty="0" smtClean="0"/>
              <a:t>感或</a:t>
            </a:r>
            <a:r>
              <a:rPr lang="zh-TW" altLang="en-US" sz="2400" dirty="0" smtClean="0"/>
              <a:t>具流感症狀且有接觸</a:t>
            </a:r>
            <a:r>
              <a:rPr lang="zh-TW" altLang="en-US" sz="2400" dirty="0" smtClean="0"/>
              <a:t>史，</a:t>
            </a:r>
            <a:r>
              <a:rPr lang="zh-TW" altLang="en-US" sz="2400" dirty="0" smtClean="0"/>
              <a:t>服用抗流感藥物者，應請假於家中自主管理至</a:t>
            </a:r>
            <a:r>
              <a:rPr lang="zh-TW" altLang="en-US" sz="2400" dirty="0" smtClean="0">
                <a:solidFill>
                  <a:srgbClr val="C00000"/>
                </a:solidFill>
              </a:rPr>
              <a:t>抗流感藥物吃完</a:t>
            </a:r>
            <a:r>
              <a:rPr lang="en-US" altLang="zh-TW" sz="2400" dirty="0" smtClean="0">
                <a:solidFill>
                  <a:srgbClr val="C00000"/>
                </a:solidFill>
              </a:rPr>
              <a:t>(</a:t>
            </a:r>
            <a:r>
              <a:rPr lang="zh-TW" altLang="en-US" sz="2400" dirty="0" smtClean="0">
                <a:solidFill>
                  <a:srgbClr val="C00000"/>
                </a:solidFill>
              </a:rPr>
              <a:t>通常為</a:t>
            </a:r>
            <a:r>
              <a:rPr lang="en-US" altLang="zh-TW" sz="2400" dirty="0" smtClean="0">
                <a:solidFill>
                  <a:srgbClr val="C00000"/>
                </a:solidFill>
              </a:rPr>
              <a:t>5</a:t>
            </a:r>
            <a:r>
              <a:rPr lang="zh-TW" altLang="en-US" sz="2400" dirty="0" smtClean="0">
                <a:solidFill>
                  <a:srgbClr val="C00000"/>
                </a:solidFill>
              </a:rPr>
              <a:t>天</a:t>
            </a:r>
            <a:r>
              <a:rPr lang="en-US" altLang="zh-TW" sz="2400" dirty="0" smtClean="0">
                <a:solidFill>
                  <a:srgbClr val="C00000"/>
                </a:solidFill>
              </a:rPr>
              <a:t>)</a:t>
            </a:r>
            <a:r>
              <a:rPr lang="zh-TW" altLang="en-US" sz="2400" dirty="0" smtClean="0"/>
              <a:t>，且發燒解除超過</a:t>
            </a:r>
            <a:r>
              <a:rPr lang="en-US" altLang="zh-TW" sz="2400" dirty="0" smtClean="0"/>
              <a:t>24</a:t>
            </a:r>
            <a:r>
              <a:rPr lang="zh-TW" altLang="en-US" sz="2400" dirty="0" smtClean="0"/>
              <a:t>小時再上學。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 smtClean="0"/>
              <a:t>3.</a:t>
            </a:r>
            <a:r>
              <a:rPr lang="zh-TW" altLang="en-US" sz="2400" dirty="0" smtClean="0"/>
              <a:t>其他法定傳染病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水痘、麻疹、</a:t>
            </a:r>
            <a:r>
              <a:rPr lang="zh-TW" altLang="en-US" sz="2400" dirty="0" smtClean="0"/>
              <a:t>頭蝨、病毒性腸胃炎等</a:t>
            </a:r>
            <a:r>
              <a:rPr lang="zh-TW" altLang="en-US" sz="2400" dirty="0" smtClean="0"/>
              <a:t>，依傳染病防治法進行相關防治措施 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/>
              <a:t> </a:t>
            </a:r>
            <a:r>
              <a:rPr lang="zh-TW" altLang="en-US" sz="2400" dirty="0" smtClean="0"/>
              <a:t>                                    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請聯繫健康中心討論相關細則</a:t>
            </a:r>
            <a:r>
              <a:rPr lang="en-US" altLang="zh-TW" sz="2400" dirty="0" smtClean="0"/>
              <a:t>)</a:t>
            </a:r>
          </a:p>
          <a:p>
            <a:pPr marL="0" indent="0">
              <a:buNone/>
            </a:pP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15262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五、校園</a:t>
            </a:r>
            <a:r>
              <a:rPr lang="zh-TW" altLang="en-US" dirty="0" smtClean="0"/>
              <a:t>內傳染病</a:t>
            </a:r>
            <a:r>
              <a:rPr lang="zh-TW" altLang="en-US" dirty="0" smtClean="0"/>
              <a:t>防治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為了孩子的健康，為了避免疾病的傳播，請您跟我這樣做</a:t>
            </a:r>
            <a:r>
              <a:rPr lang="en-US" altLang="zh-TW" dirty="0" smtClean="0"/>
              <a:t>: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教導孩子</a:t>
            </a:r>
            <a:r>
              <a:rPr lang="zh-TW" altLang="en-US" dirty="0" smtClean="0">
                <a:solidFill>
                  <a:srgbClr val="0070C0"/>
                </a:solidFill>
              </a:rPr>
              <a:t>正確洗手方式</a:t>
            </a:r>
            <a:r>
              <a:rPr lang="en-US" altLang="zh-TW" dirty="0" smtClean="0"/>
              <a:t>:</a:t>
            </a:r>
            <a:r>
              <a:rPr lang="zh-TW" altLang="en-US" dirty="0" smtClean="0"/>
              <a:t>濕搓沖捧擦。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教導孩子</a:t>
            </a:r>
            <a:r>
              <a:rPr lang="zh-TW" altLang="en-US" dirty="0" smtClean="0">
                <a:solidFill>
                  <a:srgbClr val="0070C0"/>
                </a:solidFill>
              </a:rPr>
              <a:t>咳嗽禮節</a:t>
            </a:r>
            <a:r>
              <a:rPr lang="en-US" altLang="zh-TW" dirty="0" smtClean="0"/>
              <a:t>:</a:t>
            </a:r>
            <a:r>
              <a:rPr lang="zh-TW" altLang="en-US" dirty="0" smtClean="0"/>
              <a:t>應以衛生紙、手帕遮擋口鼻。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                       有感冒症狀的孩子應正確戴上口罩。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落實</a:t>
            </a:r>
            <a:r>
              <a:rPr lang="zh-TW" altLang="en-US" sz="3200" dirty="0" smtClean="0">
                <a:solidFill>
                  <a:srgbClr val="C00000"/>
                </a:solidFill>
              </a:rPr>
              <a:t>生病不上學</a:t>
            </a:r>
            <a:r>
              <a:rPr lang="en-US" altLang="zh-TW" dirty="0" smtClean="0"/>
              <a:t>:</a:t>
            </a:r>
            <a:r>
              <a:rPr lang="zh-TW" altLang="en-US" dirty="0" smtClean="0"/>
              <a:t>發燒學童應於發燒症狀解除</a:t>
            </a:r>
            <a:r>
              <a:rPr lang="en-US" altLang="zh-TW" dirty="0" smtClean="0"/>
              <a:t>24</a:t>
            </a:r>
            <a:r>
              <a:rPr lang="zh-TW" altLang="en-US" dirty="0" smtClean="0"/>
              <a:t>小時後再恢復上學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                        </a:t>
            </a:r>
            <a:r>
              <a:rPr lang="zh-TW" altLang="en-US" dirty="0" smtClean="0">
                <a:solidFill>
                  <a:srgbClr val="7030A0"/>
                </a:solidFill>
              </a:rPr>
              <a:t>望您配合防疫，一同守護孩子的健康</a:t>
            </a:r>
            <a:endParaRPr lang="en-US" altLang="zh-TW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824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一、口腔保健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145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請詳閱口腔健康宣導單張內容。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>
                <a:solidFill>
                  <a:srgbClr val="FF0000"/>
                </a:solidFill>
              </a:rPr>
              <a:t>避免孩子吃過量甜食</a:t>
            </a:r>
            <a:r>
              <a:rPr lang="en-US" altLang="zh-TW" dirty="0" smtClean="0"/>
              <a:t>(</a:t>
            </a:r>
            <a:r>
              <a:rPr lang="zh-TW" altLang="en-US" dirty="0" smtClean="0"/>
              <a:t>蛋糕、糖果、餅乾、含糖飲料等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，攝取太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多甜食不僅增加齲齒罹患率，也容易造成代謝症候群影響健康。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</a:t>
            </a:r>
            <a:r>
              <a:rPr lang="zh-TW" altLang="en-US" dirty="0" smtClean="0">
                <a:solidFill>
                  <a:srgbClr val="FF0000"/>
                </a:solidFill>
              </a:rPr>
              <a:t>因此請您避免讓孩子攜帶零食、飲料到校與同學共享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>
                <a:solidFill>
                  <a:srgbClr val="0070C0"/>
                </a:solidFill>
              </a:rPr>
              <a:t>學校每學年為孩子進行口腔檢查</a:t>
            </a:r>
            <a:r>
              <a:rPr lang="en-US" altLang="zh-TW" dirty="0" smtClean="0"/>
              <a:t>(1.4</a:t>
            </a:r>
            <a:r>
              <a:rPr lang="zh-TW" altLang="en-US" dirty="0" smtClean="0"/>
              <a:t>年級由健檢醫院一併檢查、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</a:t>
            </a:r>
            <a:r>
              <a:rPr lang="en-US" altLang="zh-TW" dirty="0" smtClean="0"/>
              <a:t>2.3.5.6</a:t>
            </a:r>
            <a:r>
              <a:rPr lang="zh-TW" altLang="en-US" dirty="0" smtClean="0"/>
              <a:t>年級則由縣府補助委派</a:t>
            </a:r>
            <a:r>
              <a:rPr lang="zh-TW" altLang="en-US" dirty="0" smtClean="0">
                <a:solidFill>
                  <a:srgbClr val="FF0000"/>
                </a:solidFill>
              </a:rPr>
              <a:t>合格牙醫師到校檢查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，若經牙醫師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檢查</a:t>
            </a:r>
            <a:r>
              <a:rPr lang="zh-TW" altLang="en-US" dirty="0" smtClean="0">
                <a:solidFill>
                  <a:schemeClr val="accent6"/>
                </a:solidFill>
              </a:rPr>
              <a:t>有異狀者</a:t>
            </a:r>
            <a:r>
              <a:rPr lang="en-US" altLang="zh-TW" dirty="0" smtClean="0"/>
              <a:t>(</a:t>
            </a:r>
            <a:r>
              <a:rPr lang="zh-TW" altLang="en-US" dirty="0" smtClean="0"/>
              <a:t>通常是蛀牙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，會發給複檢通知單，</a:t>
            </a:r>
            <a:r>
              <a:rPr lang="zh-TW" altLang="en-US" dirty="0" smtClean="0">
                <a:solidFill>
                  <a:schemeClr val="accent6"/>
                </a:solidFill>
              </a:rPr>
              <a:t>請您攜帶通知</a:t>
            </a:r>
            <a:endParaRPr lang="en-US" altLang="zh-TW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accent6"/>
                </a:solidFill>
              </a:rPr>
              <a:t> </a:t>
            </a:r>
            <a:r>
              <a:rPr lang="zh-TW" altLang="en-US" dirty="0" smtClean="0">
                <a:solidFill>
                  <a:schemeClr val="accent6"/>
                </a:solidFill>
              </a:rPr>
              <a:t>  單到牙科診所複檢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66701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一、口腔保健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70454"/>
            <a:ext cx="10515600" cy="47065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 smtClean="0"/>
              <a:t>4.</a:t>
            </a:r>
            <a:r>
              <a:rPr lang="zh-TW" altLang="en-US" dirty="0" smtClean="0">
                <a:solidFill>
                  <a:srgbClr val="FF0000"/>
                </a:solidFill>
              </a:rPr>
              <a:t>窩溝封填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dirty="0" smtClean="0"/>
              <a:t>    目前</a:t>
            </a:r>
            <a:r>
              <a:rPr lang="zh-TW" altLang="en-US" dirty="0" smtClean="0">
                <a:solidFill>
                  <a:srgbClr val="0070C0"/>
                </a:solidFill>
              </a:rPr>
              <a:t>補助</a:t>
            </a:r>
            <a:r>
              <a:rPr lang="zh-TW" altLang="en-US" dirty="0" smtClean="0"/>
              <a:t>全國</a:t>
            </a:r>
            <a:r>
              <a:rPr lang="en-US" altLang="zh-TW" dirty="0" smtClean="0"/>
              <a:t>103</a:t>
            </a:r>
            <a:r>
              <a:rPr lang="zh-TW" altLang="en-US" dirty="0" smtClean="0"/>
              <a:t>年</a:t>
            </a:r>
            <a:r>
              <a:rPr lang="en-US" altLang="zh-TW" dirty="0" smtClean="0"/>
              <a:t>9</a:t>
            </a:r>
            <a:r>
              <a:rPr lang="zh-TW" altLang="en-US" dirty="0" smtClean="0"/>
              <a:t>月之後</a:t>
            </a:r>
            <a:r>
              <a:rPr lang="zh-TW" altLang="en-US" dirty="0" smtClean="0">
                <a:solidFill>
                  <a:srgbClr val="0070C0"/>
                </a:solidFill>
              </a:rPr>
              <a:t>入學之一、二年級學生</a:t>
            </a:r>
            <a:r>
              <a:rPr lang="zh-TW" altLang="en-US" dirty="0" smtClean="0"/>
              <a:t>施作第一大臼齒窩溝封填</a:t>
            </a:r>
            <a:r>
              <a:rPr lang="en-US" altLang="zh-TW" dirty="0" smtClean="0"/>
              <a:t>(</a:t>
            </a:r>
            <a:r>
              <a:rPr lang="zh-TW" altLang="en-US" dirty="0" smtClean="0"/>
              <a:t>若自費每顆約</a:t>
            </a:r>
            <a:r>
              <a:rPr lang="en-US" altLang="zh-TW" dirty="0" smtClean="0"/>
              <a:t>600-1000</a:t>
            </a:r>
            <a:r>
              <a:rPr lang="zh-TW" altLang="en-US" dirty="0" smtClean="0"/>
              <a:t>元不等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，請持健保卡至合約牙科診所施作。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建議先去電牙科診所詢問是否有窩溝封填服務及是否收取掛號費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5.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900PPM</a:t>
            </a:r>
            <a:r>
              <a:rPr lang="zh-TW" altLang="en-US" dirty="0" smtClean="0">
                <a:solidFill>
                  <a:srgbClr val="FF0000"/>
                </a:solidFill>
              </a:rPr>
              <a:t>含氟漱口水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dirty="0" smtClean="0"/>
              <a:t>    由政府補助每周予在校學生每位</a:t>
            </a:r>
            <a:r>
              <a:rPr lang="en-US" altLang="zh-TW" dirty="0" smtClean="0"/>
              <a:t>1</a:t>
            </a:r>
            <a:r>
              <a:rPr lang="en-US" altLang="zh-TW" dirty="0" smtClean="0"/>
              <a:t>0</a:t>
            </a:r>
            <a:r>
              <a:rPr lang="zh-TW" altLang="en-US" dirty="0" smtClean="0"/>
              <a:t>毫升</a:t>
            </a:r>
            <a:r>
              <a:rPr lang="en-US" altLang="zh-TW" dirty="0" smtClean="0"/>
              <a:t>9</a:t>
            </a:r>
            <a:r>
              <a:rPr lang="en-US" altLang="zh-TW" dirty="0" smtClean="0"/>
              <a:t>00PPM</a:t>
            </a:r>
            <a:r>
              <a:rPr lang="zh-TW" altLang="en-US" dirty="0" smtClean="0"/>
              <a:t>含氟漱口水漱口預防蛀牙，請您詳閱宣導單張後填寫同意書。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                                   </a:t>
            </a:r>
            <a:r>
              <a:rPr lang="zh-TW" altLang="en-US" sz="3200" dirty="0" smtClean="0">
                <a:solidFill>
                  <a:srgbClr val="7030A0"/>
                </a:solidFill>
              </a:rPr>
              <a:t>從小保護牙，老來不缺牙</a:t>
            </a:r>
            <a:endParaRPr lang="zh-TW" altLang="en-US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214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二、視力保健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每學期，學校會安排時間為您的孩子進行基本的視力檢查。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若您的孩子</a:t>
            </a:r>
            <a:r>
              <a:rPr lang="zh-TW" altLang="en-US" dirty="0" smtClean="0">
                <a:solidFill>
                  <a:srgbClr val="FF0000"/>
                </a:solidFill>
              </a:rPr>
              <a:t>裸視小於</a:t>
            </a:r>
            <a:r>
              <a:rPr lang="en-US" altLang="zh-TW" dirty="0" smtClean="0">
                <a:solidFill>
                  <a:srgbClr val="FF0000"/>
                </a:solidFill>
              </a:rPr>
              <a:t>0</a:t>
            </a:r>
            <a:r>
              <a:rPr lang="en-US" altLang="zh-TW" dirty="0" smtClean="0">
                <a:solidFill>
                  <a:srgbClr val="FF0000"/>
                </a:solidFill>
              </a:rPr>
              <a:t>.9</a:t>
            </a:r>
            <a:r>
              <a:rPr lang="zh-TW" altLang="en-US" dirty="0" smtClean="0"/>
              <a:t>，依規定將</a:t>
            </a:r>
            <a:r>
              <a:rPr lang="zh-TW" altLang="en-US" dirty="0" smtClean="0">
                <a:solidFill>
                  <a:srgbClr val="FF0000"/>
                </a:solidFill>
              </a:rPr>
              <a:t>印發裸視不良通知單</a:t>
            </a:r>
            <a:r>
              <a:rPr lang="zh-TW" altLang="en-US" dirty="0" smtClean="0"/>
              <a:t>給您，請您抽空攜單帶孩子</a:t>
            </a:r>
            <a:r>
              <a:rPr lang="zh-TW" altLang="en-US" dirty="0">
                <a:solidFill>
                  <a:srgbClr val="FF0000"/>
                </a:solidFill>
              </a:rPr>
              <a:t>給</a:t>
            </a:r>
            <a:r>
              <a:rPr lang="zh-TW" altLang="en-US" dirty="0" smtClean="0">
                <a:solidFill>
                  <a:srgbClr val="FF0000"/>
                </a:solidFill>
              </a:rPr>
              <a:t>眼科醫師</a:t>
            </a:r>
            <a:r>
              <a:rPr lang="zh-TW" altLang="en-US" dirty="0" smtClean="0"/>
              <a:t>進行較詳細的檢查，並於檢查後交回通知單。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>
                <a:solidFill>
                  <a:srgbClr val="0070C0"/>
                </a:solidFill>
              </a:rPr>
              <a:t>視力不良的成因很多</a:t>
            </a:r>
            <a:r>
              <a:rPr lang="en-US" altLang="zh-TW" dirty="0" smtClean="0"/>
              <a:t>:</a:t>
            </a:r>
            <a:r>
              <a:rPr lang="zh-TW" altLang="en-US" dirty="0" smtClean="0"/>
              <a:t>近視、遠視、斜視、弱視等等，也有可能是孩子在測量前已經長時間近距離用眼，或測量時不專心所導致，無論如何，仍</a:t>
            </a:r>
            <a:r>
              <a:rPr lang="zh-TW" altLang="en-US" dirty="0" smtClean="0">
                <a:solidFill>
                  <a:srgbClr val="0070C0"/>
                </a:solidFill>
              </a:rPr>
              <a:t>懇請您收到通知單時到眼科檢查，確保孩子眼睛健康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62908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二、視力保健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3.</a:t>
            </a:r>
            <a:r>
              <a:rPr lang="zh-TW" altLang="en-US" dirty="0"/>
              <a:t>請您留意孩子在家時的用眼狀況</a:t>
            </a:r>
            <a:r>
              <a:rPr lang="en-US" altLang="zh-TW" dirty="0"/>
              <a:t>:</a:t>
            </a:r>
          </a:p>
          <a:p>
            <a:pPr marL="0" indent="0">
              <a:buNone/>
            </a:pPr>
            <a:r>
              <a:rPr lang="zh-TW" altLang="en-US" dirty="0">
                <a:sym typeface="Wingdings" panose="05000000000000000000" pitchFamily="2" charset="2"/>
              </a:rPr>
              <a:t>  </a:t>
            </a:r>
            <a:r>
              <a:rPr lang="en-US" altLang="zh-TW" dirty="0">
                <a:sym typeface="Wingdings" panose="05000000000000000000" pitchFamily="2" charset="2"/>
              </a:rPr>
              <a:t>(1)</a:t>
            </a:r>
            <a:r>
              <a:rPr lang="en-US" altLang="zh-TW" dirty="0"/>
              <a:t>.</a:t>
            </a:r>
            <a:r>
              <a:rPr lang="zh-TW" altLang="en-US" dirty="0">
                <a:solidFill>
                  <a:srgbClr val="0070C0"/>
                </a:solidFill>
              </a:rPr>
              <a:t>遵守</a:t>
            </a:r>
            <a:r>
              <a:rPr lang="en-US" altLang="zh-TW" dirty="0">
                <a:solidFill>
                  <a:srgbClr val="0070C0"/>
                </a:solidFill>
              </a:rPr>
              <a:t>3010</a:t>
            </a:r>
            <a:r>
              <a:rPr lang="zh-TW" altLang="en-US" dirty="0">
                <a:solidFill>
                  <a:srgbClr val="0070C0"/>
                </a:solidFill>
              </a:rPr>
              <a:t>原則</a:t>
            </a:r>
            <a:r>
              <a:rPr lang="en-US" altLang="zh-TW" dirty="0"/>
              <a:t>(</a:t>
            </a:r>
            <a:r>
              <a:rPr lang="zh-TW" altLang="en-US" dirty="0"/>
              <a:t>讀書寫字</a:t>
            </a:r>
            <a:r>
              <a:rPr lang="en-US" altLang="zh-TW" dirty="0"/>
              <a:t>30</a:t>
            </a:r>
            <a:r>
              <a:rPr lang="zh-TW" altLang="en-US" dirty="0"/>
              <a:t>分鐘應遠望讓眼睛休息</a:t>
            </a:r>
            <a:r>
              <a:rPr lang="en-US" altLang="zh-TW" dirty="0"/>
              <a:t>10</a:t>
            </a:r>
            <a:r>
              <a:rPr lang="zh-TW" altLang="en-US" dirty="0"/>
              <a:t>分鐘</a:t>
            </a:r>
            <a:r>
              <a:rPr lang="en-US" altLang="zh-TW" dirty="0"/>
              <a:t>)</a:t>
            </a:r>
            <a:r>
              <a:rPr lang="zh-TW" altLang="en-US" dirty="0"/>
              <a:t>。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</a:t>
            </a:r>
            <a:r>
              <a:rPr lang="en-US" altLang="zh-TW" dirty="0"/>
              <a:t>(2).</a:t>
            </a:r>
            <a:r>
              <a:rPr lang="zh-TW" altLang="en-US" dirty="0" smtClean="0"/>
              <a:t>每日使用</a:t>
            </a:r>
            <a:r>
              <a:rPr lang="en-US" altLang="zh-TW" dirty="0"/>
              <a:t>3C</a:t>
            </a:r>
            <a:r>
              <a:rPr lang="zh-TW" altLang="en-US" dirty="0" smtClean="0"/>
              <a:t>產品應</a:t>
            </a:r>
            <a:r>
              <a:rPr lang="zh-TW" altLang="en-US" dirty="0" smtClean="0">
                <a:solidFill>
                  <a:srgbClr val="FF0000"/>
                </a:solidFill>
              </a:rPr>
              <a:t>小於</a:t>
            </a:r>
            <a:r>
              <a:rPr lang="en-US" altLang="zh-TW" dirty="0" smtClean="0">
                <a:solidFill>
                  <a:srgbClr val="FF0000"/>
                </a:solidFill>
              </a:rPr>
              <a:t>2</a:t>
            </a:r>
            <a:r>
              <a:rPr lang="zh-TW" altLang="en-US" dirty="0">
                <a:solidFill>
                  <a:srgbClr val="FF0000"/>
                </a:solidFill>
              </a:rPr>
              <a:t>小時</a:t>
            </a:r>
            <a:r>
              <a:rPr lang="en-US" altLang="zh-TW" dirty="0"/>
              <a:t>(</a:t>
            </a:r>
            <a:r>
              <a:rPr lang="zh-TW" altLang="en-US" dirty="0"/>
              <a:t>每次使用應小於</a:t>
            </a:r>
            <a:r>
              <a:rPr lang="en-US" altLang="zh-TW" dirty="0"/>
              <a:t>30</a:t>
            </a:r>
            <a:r>
              <a:rPr lang="zh-TW" altLang="en-US" dirty="0"/>
              <a:t>分鐘</a:t>
            </a:r>
            <a:r>
              <a:rPr lang="en-US" altLang="zh-TW" dirty="0"/>
              <a:t>)</a:t>
            </a:r>
            <a:r>
              <a:rPr lang="zh-TW" altLang="en-US" dirty="0"/>
              <a:t>。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</a:t>
            </a:r>
            <a:r>
              <a:rPr lang="en-US" altLang="zh-TW" dirty="0"/>
              <a:t>(3).</a:t>
            </a:r>
            <a:r>
              <a:rPr lang="zh-TW" altLang="en-US" dirty="0"/>
              <a:t>讀書寫字時</a:t>
            </a:r>
            <a:r>
              <a:rPr lang="zh-TW" altLang="en-US" dirty="0">
                <a:solidFill>
                  <a:srgbClr val="FF0000"/>
                </a:solidFill>
              </a:rPr>
              <a:t>姿勢端正</a:t>
            </a:r>
            <a:r>
              <a:rPr lang="zh-TW" altLang="en-US" dirty="0"/>
              <a:t>，保持</a:t>
            </a:r>
            <a:r>
              <a:rPr lang="en-US" altLang="zh-TW" dirty="0">
                <a:solidFill>
                  <a:srgbClr val="FF0000"/>
                </a:solidFill>
              </a:rPr>
              <a:t>35-40</a:t>
            </a:r>
            <a:r>
              <a:rPr lang="zh-TW" altLang="en-US" dirty="0">
                <a:solidFill>
                  <a:srgbClr val="FF0000"/>
                </a:solidFill>
              </a:rPr>
              <a:t>公分</a:t>
            </a:r>
            <a:r>
              <a:rPr lang="zh-TW" altLang="en-US" dirty="0"/>
              <a:t>距離，且燈光要充足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</a:t>
            </a:r>
            <a:r>
              <a:rPr lang="en-US" altLang="zh-TW" dirty="0" smtClean="0"/>
              <a:t>(4).</a:t>
            </a:r>
            <a:r>
              <a:rPr lang="zh-TW" altLang="en-US" dirty="0" smtClean="0"/>
              <a:t>每日</a:t>
            </a:r>
            <a:r>
              <a:rPr lang="zh-TW" altLang="en-US" dirty="0" smtClean="0">
                <a:solidFill>
                  <a:srgbClr val="00B050"/>
                </a:solidFill>
              </a:rPr>
              <a:t>戶外活動總時數至少</a:t>
            </a:r>
            <a:r>
              <a:rPr lang="en-US" altLang="zh-TW" dirty="0" smtClean="0">
                <a:solidFill>
                  <a:srgbClr val="00B050"/>
                </a:solidFill>
              </a:rPr>
              <a:t>2</a:t>
            </a:r>
            <a:r>
              <a:rPr lang="zh-TW" altLang="en-US" dirty="0" smtClean="0">
                <a:solidFill>
                  <a:srgbClr val="00B050"/>
                </a:solidFill>
              </a:rPr>
              <a:t>小時</a:t>
            </a:r>
            <a:r>
              <a:rPr lang="zh-TW" altLang="en-US" dirty="0" smtClean="0"/>
              <a:t>，避開陽光強烈刺眼的時段，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或戴上太陽眼鏡、遮陽帽保護眼睛。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   </a:t>
            </a:r>
            <a:r>
              <a:rPr lang="zh-TW" altLang="en-US" u="dotted" dirty="0" smtClean="0">
                <a:solidFill>
                  <a:srgbClr val="7030A0"/>
                </a:solidFill>
                <a:latin typeface="標楷體" panose="03000509000000000000" pitchFamily="65" charset="-120"/>
              </a:rPr>
              <a:t>眼睛是靈魂之窗，請您和我們一起攜手努力維持孩子的好視力</a:t>
            </a:r>
            <a:endParaRPr lang="en-US" altLang="zh-TW" u="dotted" dirty="0" smtClean="0">
              <a:solidFill>
                <a:srgbClr val="7030A0"/>
              </a:solidFill>
              <a:latin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57187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三、一年級健康檢查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45741"/>
            <a:ext cx="10515600" cy="5103340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一、四年級上學期除身高</a:t>
            </a:r>
            <a:r>
              <a:rPr lang="zh-TW" altLang="en-US" dirty="0"/>
              <a:t>、體重、</a:t>
            </a:r>
            <a:r>
              <a:rPr lang="zh-TW" altLang="en-US" dirty="0" smtClean="0"/>
              <a:t>視力</a:t>
            </a:r>
            <a:r>
              <a:rPr lang="en-US" altLang="zh-TW" dirty="0" smtClean="0"/>
              <a:t>(</a:t>
            </a:r>
            <a:r>
              <a:rPr lang="zh-TW" altLang="en-US" dirty="0" smtClean="0"/>
              <a:t>一年級立體感</a:t>
            </a:r>
            <a:r>
              <a:rPr lang="en-US" altLang="zh-TW" dirty="0" smtClean="0"/>
              <a:t>)</a:t>
            </a:r>
            <a:r>
              <a:rPr lang="zh-TW" altLang="en-US" dirty="0" smtClean="0"/>
              <a:t>由</a:t>
            </a:r>
            <a:r>
              <a:rPr lang="zh-TW" altLang="en-US" dirty="0"/>
              <a:t>健康中心</a:t>
            </a:r>
            <a:r>
              <a:rPr lang="zh-TW" altLang="en-US" dirty="0" smtClean="0"/>
              <a:t>測量外，由政府補助，將為您的孩子進行健康檢查。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檢查項目</a:t>
            </a:r>
            <a:r>
              <a:rPr lang="en-US" altLang="zh-TW" dirty="0" smtClean="0"/>
              <a:t>:</a:t>
            </a:r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</a:t>
            </a:r>
            <a:r>
              <a:rPr lang="en-US" altLang="zh-TW" dirty="0" smtClean="0"/>
              <a:t>(1)</a:t>
            </a:r>
            <a:r>
              <a:rPr lang="zh-TW" altLang="en-US" dirty="0" smtClean="0"/>
              <a:t>理學檢查</a:t>
            </a:r>
            <a:r>
              <a:rPr lang="en-US" altLang="zh-TW" dirty="0" smtClean="0"/>
              <a:t>:</a:t>
            </a:r>
            <a:r>
              <a:rPr lang="zh-TW" altLang="en-US" dirty="0" smtClean="0"/>
              <a:t>眼、耳鼻喉、頸部、胸部、腹部、生殖器</a:t>
            </a:r>
            <a:r>
              <a:rPr lang="en-US" altLang="zh-TW" dirty="0" smtClean="0"/>
              <a:t>(</a:t>
            </a:r>
            <a:r>
              <a:rPr lang="zh-TW" altLang="en-US" dirty="0" smtClean="0"/>
              <a:t>男生才有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皮膚、脊柱四肢。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</a:t>
            </a:r>
            <a:r>
              <a:rPr lang="en-US" altLang="zh-TW" dirty="0" smtClean="0"/>
              <a:t>(2)</a:t>
            </a:r>
            <a:r>
              <a:rPr lang="zh-TW" altLang="en-US" dirty="0" smtClean="0"/>
              <a:t>實驗室檢查</a:t>
            </a:r>
            <a:r>
              <a:rPr lang="en-US" altLang="zh-TW" dirty="0" smtClean="0"/>
              <a:t>:</a:t>
            </a:r>
            <a:r>
              <a:rPr lang="zh-TW" altLang="en-US" dirty="0" smtClean="0"/>
              <a:t>尿液、蟯蟲。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>
                <a:solidFill>
                  <a:srgbClr val="FF0000"/>
                </a:solidFill>
              </a:rPr>
              <a:t>檢查前將發給您檢查通知單</a:t>
            </a:r>
            <a:r>
              <a:rPr lang="zh-TW" altLang="en-US" dirty="0" smtClean="0"/>
              <a:t>，請您詳閱內容仔細思考後填妥</a:t>
            </a:r>
            <a:r>
              <a:rPr lang="zh-TW" altLang="en-US" dirty="0" smtClean="0">
                <a:solidFill>
                  <a:srgbClr val="FF0000"/>
                </a:solidFill>
              </a:rPr>
              <a:t>同意書交給老師。</a:t>
            </a:r>
            <a:endParaRPr lang="en-US" altLang="zh-TW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dirty="0" smtClean="0"/>
              <a:t>4.</a:t>
            </a:r>
            <a:r>
              <a:rPr lang="zh-TW" altLang="en-US" dirty="0" smtClean="0"/>
              <a:t>本學年健康檢查委</a:t>
            </a:r>
            <a:r>
              <a:rPr lang="zh-TW" altLang="en-US" dirty="0"/>
              <a:t>託</a:t>
            </a:r>
            <a:r>
              <a:rPr lang="zh-TW" altLang="en-US" dirty="0" smtClean="0">
                <a:solidFill>
                  <a:srgbClr val="FF0000"/>
                </a:solidFill>
              </a:rPr>
              <a:t>為恭醫院</a:t>
            </a:r>
            <a:r>
              <a:rPr lang="zh-TW" altLang="en-US" dirty="0" smtClean="0"/>
              <a:t>派遣團隊入校檢查，檢查的醫師皆有合格醫師執業執照，進行私密部位檢查時將</a:t>
            </a:r>
            <a:r>
              <a:rPr lang="zh-TW" altLang="en-US" dirty="0" smtClean="0">
                <a:solidFill>
                  <a:srgbClr val="0070C0"/>
                </a:solidFill>
              </a:rPr>
              <a:t>有適當措施保護孩子隱私及安全</a:t>
            </a:r>
            <a:r>
              <a:rPr lang="en-US" altLang="zh-TW" dirty="0" smtClean="0">
                <a:solidFill>
                  <a:srgbClr val="0070C0"/>
                </a:solidFill>
              </a:rPr>
              <a:t>(</a:t>
            </a:r>
            <a:r>
              <a:rPr lang="zh-TW" altLang="en-US" dirty="0" smtClean="0">
                <a:solidFill>
                  <a:srgbClr val="0070C0"/>
                </a:solidFill>
              </a:rPr>
              <a:t>會有一位女護理師全程陪同檢查</a:t>
            </a:r>
            <a:r>
              <a:rPr lang="en-US" altLang="zh-TW" dirty="0" smtClean="0">
                <a:solidFill>
                  <a:srgbClr val="0070C0"/>
                </a:solidFill>
              </a:rPr>
              <a:t>)</a:t>
            </a:r>
            <a:r>
              <a:rPr lang="zh-TW" altLang="en-US" dirty="0" smtClean="0">
                <a:solidFill>
                  <a:srgbClr val="0070C0"/>
                </a:solidFill>
              </a:rPr>
              <a:t>，請您放心。</a:t>
            </a:r>
            <a:endParaRPr lang="en-US" altLang="zh-TW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080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三、一年級健康檢查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5.</a:t>
            </a:r>
            <a:r>
              <a:rPr lang="zh-TW" altLang="en-US" dirty="0" smtClean="0">
                <a:solidFill>
                  <a:srgbClr val="FF0000"/>
                </a:solidFill>
              </a:rPr>
              <a:t>尿液蟯蟲檢體請依照規定日期繳交</a:t>
            </a:r>
            <a:r>
              <a:rPr lang="en-US" altLang="zh-TW" dirty="0" smtClean="0"/>
              <a:t>:</a:t>
            </a:r>
            <a:r>
              <a:rPr lang="zh-TW" altLang="en-US" dirty="0" smtClean="0">
                <a:solidFill>
                  <a:srgbClr val="0070C0"/>
                </a:solidFill>
              </a:rPr>
              <a:t>檢體是</a:t>
            </a:r>
            <a:r>
              <a:rPr lang="zh-TW" altLang="en-US" dirty="0">
                <a:solidFill>
                  <a:srgbClr val="0070C0"/>
                </a:solidFill>
              </a:rPr>
              <a:t>由</a:t>
            </a:r>
            <a:r>
              <a:rPr lang="zh-TW" altLang="en-US" dirty="0" smtClean="0">
                <a:solidFill>
                  <a:srgbClr val="0070C0"/>
                </a:solidFill>
              </a:rPr>
              <a:t>學校收齊</a:t>
            </a:r>
            <a:r>
              <a:rPr lang="zh-TW" altLang="en-US" dirty="0" smtClean="0"/>
              <a:t>後，和檢驗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單位於</a:t>
            </a:r>
            <a:r>
              <a:rPr lang="zh-TW" altLang="en-US" dirty="0" smtClean="0">
                <a:solidFill>
                  <a:srgbClr val="0070C0"/>
                </a:solidFill>
              </a:rPr>
              <a:t>事先約定好的日期</a:t>
            </a:r>
            <a:r>
              <a:rPr lang="zh-TW" altLang="en-US" dirty="0" smtClean="0"/>
              <a:t>進行交接，避免放置過久影響檢驗值，所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以請您務必配合。</a:t>
            </a:r>
            <a:r>
              <a:rPr lang="zh-TW" altLang="en-US" dirty="0" smtClean="0">
                <a:solidFill>
                  <a:srgbClr val="FF0000"/>
                </a:solidFill>
              </a:rPr>
              <a:t>尿液蟯蟲若初檢有異常，學校會擇期進行複檢。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                         請您配合上述事項，以維護孩子的權益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48205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四、流感疫苗在校接種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95168"/>
            <a:ext cx="10515600" cy="46817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國小</a:t>
            </a:r>
            <a:r>
              <a:rPr lang="en-US" altLang="zh-TW" dirty="0" smtClean="0"/>
              <a:t>1-6</a:t>
            </a:r>
            <a:r>
              <a:rPr lang="zh-TW" altLang="en-US" dirty="0" smtClean="0"/>
              <a:t>年級為公費流感疫苗接種對象</a:t>
            </a:r>
            <a:r>
              <a:rPr lang="en-US" altLang="zh-TW" dirty="0" smtClean="0"/>
              <a:t>(</a:t>
            </a:r>
            <a:r>
              <a:rPr lang="zh-TW" altLang="en-US" dirty="0" smtClean="0"/>
              <a:t>今年為四價疫苗</a:t>
            </a:r>
            <a:r>
              <a:rPr lang="en-US" altLang="zh-TW" dirty="0" smtClean="0"/>
              <a:t>)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每年由衛生單位委託醫院入校為在校學生集體接種流感疫苗。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今年入校接種時間</a:t>
            </a:r>
            <a:r>
              <a:rPr lang="zh-TW" altLang="en-US" dirty="0" smtClean="0">
                <a:solidFill>
                  <a:srgbClr val="7030A0"/>
                </a:solidFill>
              </a:rPr>
              <a:t>未定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4.</a:t>
            </a:r>
            <a:r>
              <a:rPr lang="zh-TW" altLang="en-US" dirty="0" smtClean="0">
                <a:solidFill>
                  <a:srgbClr val="FF0000"/>
                </a:solidFill>
              </a:rPr>
              <a:t>公費</a:t>
            </a:r>
            <a:r>
              <a:rPr lang="zh-TW" altLang="en-US" dirty="0" smtClean="0"/>
              <a:t>流感疫苗</a:t>
            </a:r>
            <a:r>
              <a:rPr lang="en-US" altLang="zh-TW" dirty="0" smtClean="0"/>
              <a:t>:</a:t>
            </a:r>
            <a:r>
              <a:rPr lang="zh-TW" altLang="en-US" dirty="0" smtClean="0">
                <a:solidFill>
                  <a:srgbClr val="FF0000"/>
                </a:solidFill>
              </a:rPr>
              <a:t>在入校接種日過後，因故未在校接種之學生，才能到健康中心領取補接種單，攜單到醫療院所進行補接種，並於接種後回報學校。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dirty="0" smtClean="0"/>
              <a:t>5.</a:t>
            </a:r>
            <a:r>
              <a:rPr lang="zh-TW" altLang="en-US" dirty="0">
                <a:solidFill>
                  <a:srgbClr val="FF0000"/>
                </a:solidFill>
              </a:rPr>
              <a:t>自費</a:t>
            </a:r>
            <a:r>
              <a:rPr lang="zh-TW" altLang="en-US" dirty="0">
                <a:solidFill>
                  <a:srgbClr val="0070C0"/>
                </a:solidFill>
              </a:rPr>
              <a:t>流感</a:t>
            </a:r>
            <a:r>
              <a:rPr lang="zh-TW" altLang="en-US" dirty="0" smtClean="0">
                <a:solidFill>
                  <a:srgbClr val="0070C0"/>
                </a:solidFill>
              </a:rPr>
              <a:t>疫苗</a:t>
            </a:r>
            <a:r>
              <a:rPr lang="en-US" altLang="zh-TW" dirty="0" smtClean="0">
                <a:solidFill>
                  <a:srgbClr val="0070C0"/>
                </a:solidFill>
              </a:rPr>
              <a:t>:</a:t>
            </a:r>
            <a:r>
              <a:rPr lang="zh-TW" altLang="en-US" dirty="0" smtClean="0"/>
              <a:t>只要您與院所約定好</a:t>
            </a:r>
            <a:r>
              <a:rPr lang="zh-TW" altLang="en-US" dirty="0" smtClean="0">
                <a:solidFill>
                  <a:srgbClr val="0070C0"/>
                </a:solidFill>
              </a:rPr>
              <a:t>，無須在意入校接種日期</a:t>
            </a:r>
            <a:r>
              <a:rPr lang="zh-TW" altLang="en-US" dirty="0" smtClean="0"/>
              <a:t>，但請您於自費接種後，</a:t>
            </a:r>
            <a:r>
              <a:rPr lang="zh-TW" altLang="en-US" dirty="0" smtClean="0">
                <a:solidFill>
                  <a:srgbClr val="FF0000"/>
                </a:solidFill>
              </a:rPr>
              <a:t>回報學校接種日期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6.</a:t>
            </a:r>
            <a:r>
              <a:rPr lang="zh-TW" altLang="en-US" dirty="0" smtClean="0"/>
              <a:t>學校於入校接種日期確認後，會發給接種</a:t>
            </a:r>
            <a:r>
              <a:rPr lang="zh-TW" altLang="en-US" dirty="0" smtClean="0">
                <a:solidFill>
                  <a:srgbClr val="7030A0"/>
                </a:solidFill>
              </a:rPr>
              <a:t>意願書，請您字跡清晰，詳細填寫，並詳閱內容。</a:t>
            </a:r>
            <a:endParaRPr lang="zh-TW" alt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657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四、</a:t>
            </a:r>
            <a:r>
              <a:rPr lang="zh-TW" altLang="en-US" dirty="0"/>
              <a:t>流感疫苗在校接種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7.</a:t>
            </a:r>
            <a:r>
              <a:rPr lang="zh-TW" altLang="en-US" dirty="0" smtClean="0"/>
              <a:t>在校接種當日，接種團隊皆有合格護理師執照，且有隨團醫師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把關，請您把握在校接種的機會。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95743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1368</Words>
  <Application>Microsoft Office PowerPoint</Application>
  <PresentationFormat>寬螢幕</PresentationFormat>
  <Paragraphs>81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8" baseType="lpstr">
      <vt:lpstr>新細明體</vt:lpstr>
      <vt:lpstr>標楷體</vt:lpstr>
      <vt:lpstr>Arial</vt:lpstr>
      <vt:lpstr>Calibri</vt:lpstr>
      <vt:lpstr>Calibri Light</vt:lpstr>
      <vt:lpstr>Wingdings</vt:lpstr>
      <vt:lpstr>Office 佈景主題</vt:lpstr>
      <vt:lpstr>健康中心宣導事項</vt:lpstr>
      <vt:lpstr>一、口腔保健</vt:lpstr>
      <vt:lpstr>一、口腔保健</vt:lpstr>
      <vt:lpstr>二、視力保健</vt:lpstr>
      <vt:lpstr>二、視力保健</vt:lpstr>
      <vt:lpstr>三、一年級健康檢查</vt:lpstr>
      <vt:lpstr>三、一年級健康檢查</vt:lpstr>
      <vt:lpstr>四、流感疫苗在校接種</vt:lpstr>
      <vt:lpstr>四、流感疫苗在校接種</vt:lpstr>
      <vt:lpstr>五、校園內傳染病防治</vt:lpstr>
      <vt:lpstr>五、校園內傳染病防治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校園內傳染病防治規範</dc:title>
  <dc:creator>鈴詩 陳</dc:creator>
  <cp:lastModifiedBy>鈴詩 陳</cp:lastModifiedBy>
  <cp:revision>25</cp:revision>
  <dcterms:created xsi:type="dcterms:W3CDTF">2019-09-18T07:31:24Z</dcterms:created>
  <dcterms:modified xsi:type="dcterms:W3CDTF">2020-08-27T07:02:19Z</dcterms:modified>
</cp:coreProperties>
</file>