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5143500" cx="9144000"/>
  <p:notesSz cx="6858000" cy="9144000"/>
  <p:embeddedFontLst>
    <p:embeddedFont>
      <p:font typeface="Playfair Display"/>
      <p:regular r:id="rId34"/>
      <p:bold r:id="rId35"/>
      <p:italic r:id="rId36"/>
      <p:boldItalic r:id="rId37"/>
    </p:embeddedFont>
    <p:embeddedFont>
      <p:font typeface="Lat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italic.fntdata"/><Relationship Id="rId20" Type="http://schemas.openxmlformats.org/officeDocument/2006/relationships/slide" Target="slides/slide16.xml"/><Relationship Id="rId41" Type="http://schemas.openxmlformats.org/officeDocument/2006/relationships/font" Target="fonts/Lato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PlayfairDisplay-bold.fntdata"/><Relationship Id="rId12" Type="http://schemas.openxmlformats.org/officeDocument/2006/relationships/slide" Target="slides/slide8.xml"/><Relationship Id="rId34" Type="http://schemas.openxmlformats.org/officeDocument/2006/relationships/font" Target="fonts/PlayfairDisplay-regular.fntdata"/><Relationship Id="rId15" Type="http://schemas.openxmlformats.org/officeDocument/2006/relationships/slide" Target="slides/slide11.xml"/><Relationship Id="rId37" Type="http://schemas.openxmlformats.org/officeDocument/2006/relationships/font" Target="fonts/PlayfairDisplay-boldItalic.fntdata"/><Relationship Id="rId14" Type="http://schemas.openxmlformats.org/officeDocument/2006/relationships/slide" Target="slides/slide10.xml"/><Relationship Id="rId36" Type="http://schemas.openxmlformats.org/officeDocument/2006/relationships/font" Target="fonts/PlayfairDisplay-italic.fntdata"/><Relationship Id="rId17" Type="http://schemas.openxmlformats.org/officeDocument/2006/relationships/slide" Target="slides/slide13.xml"/><Relationship Id="rId39" Type="http://schemas.openxmlformats.org/officeDocument/2006/relationships/font" Target="fonts/Lato-bold.fntdata"/><Relationship Id="rId16" Type="http://schemas.openxmlformats.org/officeDocument/2006/relationships/slide" Target="slides/slide12.xml"/><Relationship Id="rId38" Type="http://schemas.openxmlformats.org/officeDocument/2006/relationships/font" Target="fonts/Lato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91377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zh-TW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jpg"/><Relationship Id="rId4" Type="http://schemas.openxmlformats.org/officeDocument/2006/relationships/hyperlink" Target="http://b0.rimg.tw/ndnightman/0eaf7bab.jpg" TargetMode="External"/><Relationship Id="rId5" Type="http://schemas.openxmlformats.org/officeDocument/2006/relationships/image" Target="../media/image12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Relationship Id="rId4" Type="http://schemas.openxmlformats.org/officeDocument/2006/relationships/hyperlink" Target="http://sui.com.tw/wp-content/uploads/2014/11/s4.jpg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Relationship Id="rId4" Type="http://schemas.openxmlformats.org/officeDocument/2006/relationships/image" Target="../media/image32.png"/><Relationship Id="rId5" Type="http://schemas.openxmlformats.org/officeDocument/2006/relationships/image" Target="../media/image19.png"/><Relationship Id="rId6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Relationship Id="rId5" Type="http://schemas.openxmlformats.org/officeDocument/2006/relationships/image" Target="../media/image27.jpg"/><Relationship Id="rId6" Type="http://schemas.openxmlformats.org/officeDocument/2006/relationships/hyperlink" Target="http://static.panoramio.com/photos/large/98957872.jpg" TargetMode="External"/><Relationship Id="rId7" Type="http://schemas.openxmlformats.org/officeDocument/2006/relationships/image" Target="../media/image3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Relationship Id="rId4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jpg"/><Relationship Id="rId4" Type="http://schemas.openxmlformats.org/officeDocument/2006/relationships/hyperlink" Target="http://1.bp.blogspot.com/-NKPRPBqWQcM/Ubw2ysFzhJI/AAAAAAAADQg/F4J1Rv0kghA/s1600/CIMG7731.JPG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png"/><Relationship Id="rId4" Type="http://schemas.openxmlformats.org/officeDocument/2006/relationships/image" Target="../media/image4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5.gif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5" Type="http://schemas.openxmlformats.org/officeDocument/2006/relationships/image" Target="../media/image39.png"/><Relationship Id="rId6" Type="http://schemas.openxmlformats.org/officeDocument/2006/relationships/image" Target="../media/image3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4.gif"/><Relationship Id="rId5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384375" y="1766700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簡短的問答題</a:t>
            </a:r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11700" y="34422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3600">
                <a:solidFill>
                  <a:srgbClr val="1155CC"/>
                </a:solidFill>
              </a:rPr>
              <a:t>答對有</a:t>
            </a:r>
            <a:r>
              <a:rPr b="1" lang="zh-TW" sz="4800">
                <a:solidFill>
                  <a:srgbClr val="073763"/>
                </a:solidFill>
              </a:rPr>
              <a:t>餅乾</a:t>
            </a:r>
            <a:r>
              <a:rPr b="1" lang="zh-TW" sz="3600">
                <a:solidFill>
                  <a:srgbClr val="1155CC"/>
                </a:solidFill>
              </a:rPr>
              <a:t>喔~~~~歡迎踴躍回答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52314">
            <a:off x="6768408" y="163885"/>
            <a:ext cx="2177583" cy="15126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✨"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254438">
            <a:off x="8017224" y="3387075"/>
            <a:ext cx="983649" cy="98364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 rot="-447769">
            <a:off x="159689" y="4022568"/>
            <a:ext cx="2171191" cy="96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200">
                <a:latin typeface="Playfair Display"/>
                <a:ea typeface="Playfair Display"/>
                <a:cs typeface="Playfair Display"/>
                <a:sym typeface="Playfair Display"/>
              </a:rPr>
              <a:t>(๑•̀ㅂ•́)و✧</a:t>
            </a:r>
          </a:p>
        </p:txBody>
      </p:sp>
      <p:sp>
        <p:nvSpPr>
          <p:cNvPr id="64" name="Shape 64"/>
          <p:cNvSpPr txBox="1"/>
          <p:nvPr/>
        </p:nvSpPr>
        <p:spPr>
          <a:xfrm rot="-685066">
            <a:off x="1393" y="581134"/>
            <a:ext cx="4376613" cy="4523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3600">
                <a:solidFill>
                  <a:srgbClr val="990000"/>
                </a:solidFill>
              </a:rPr>
              <a:t>來增加日本知識吧~!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3600">
              <a:solidFill>
                <a:srgbClr val="990000"/>
              </a:solidFill>
            </a:endParaRPr>
          </a:p>
        </p:txBody>
      </p:sp>
      <p:pic>
        <p:nvPicPr>
          <p:cNvPr descr="目前顯示的是「695295.png」"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4700" y="-117025"/>
            <a:ext cx="2278199" cy="2131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4800"/>
              <a:t>請問這句話的</a:t>
            </a:r>
            <a:r>
              <a:rPr lang="zh-TW" sz="4800">
                <a:solidFill>
                  <a:schemeClr val="accent5"/>
                </a:solidFill>
              </a:rPr>
              <a:t>唸法</a:t>
            </a:r>
            <a:r>
              <a:rPr lang="zh-TW" sz="4800"/>
              <a:t>和</a:t>
            </a:r>
            <a:r>
              <a:rPr lang="zh-TW" sz="4800">
                <a:solidFill>
                  <a:schemeClr val="accent5"/>
                </a:solidFill>
              </a:rPr>
              <a:t>意思</a:t>
            </a:r>
            <a:r>
              <a:rPr lang="zh-TW" sz="4800"/>
              <a:t>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188650" y="1539725"/>
            <a:ext cx="8520600" cy="238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135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こんにちは</a:t>
            </a:r>
            <a:r>
              <a:rPr lang="zh-TW" sz="13500"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-508125" y="0"/>
            <a:ext cx="2011200" cy="17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5500"/>
              <a:t>#4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5500"/>
          </a:p>
        </p:txBody>
      </p:sp>
      <p:pic>
        <p:nvPicPr>
          <p:cNvPr descr="目前顯示的是「a68718-0.png」"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59970">
            <a:off x="7306646" y="3306145"/>
            <a:ext cx="1750660" cy="1750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275225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4800"/>
              <a:t>正解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311700" y="9013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zh-TW" sz="75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こ ん に ち は</a:t>
            </a:r>
          </a:p>
          <a:p>
            <a:pPr lvl="0" algn="l">
              <a:spcBef>
                <a:spcPts val="0"/>
              </a:spcBef>
              <a:buNone/>
            </a:pPr>
            <a:r>
              <a:rPr b="1" lang="zh-TW" sz="75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     </a:t>
            </a:r>
            <a:r>
              <a:rPr b="1" lang="zh-TW" sz="75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ko n ni chi wa 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zh-TW" sz="69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你好</a:t>
            </a:r>
            <a:r>
              <a:rPr b="1" lang="zh-TW" sz="6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lang="zh-TW" sz="6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</p:txBody>
      </p:sp>
      <p:pic>
        <p:nvPicPr>
          <p:cNvPr descr="目前顯示的是「a00299-0.png」"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0750" y="3056724"/>
            <a:ext cx="1989499" cy="1989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目前顯示的是「a260492-0.png」"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58753">
            <a:off x="135730" y="178202"/>
            <a:ext cx="1576864" cy="1576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日本常識題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48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答對餅乾 x</a:t>
            </a:r>
            <a:r>
              <a:rPr b="1" lang="zh-TW" sz="96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</a:t>
            </a:r>
            <a:r>
              <a:rPr b="1" lang="zh-TW" sz="48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b="1" lang="zh-TW" sz="32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(✪ω✪)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3475" y="2359800"/>
            <a:ext cx="2233125" cy="1931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日本國家象徵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311700" y="296290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TW" sz="4800">
                <a:solidFill>
                  <a:schemeClr val="accent2"/>
                </a:solidFill>
              </a:rPr>
              <a:t>說到日本會想到?    </a:t>
            </a:r>
            <a:r>
              <a:rPr b="1" lang="zh-TW" sz="6000">
                <a:solidFill>
                  <a:schemeClr val="accent2"/>
                </a:solidFill>
              </a:rPr>
              <a:t>(有3個)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4800">
              <a:solidFill>
                <a:schemeClr val="accent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4800">
              <a:solidFill>
                <a:schemeClr val="accent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311700" y="957775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9600"/>
              <a:t>第一個是?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96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96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311700" y="2822525"/>
            <a:ext cx="7842000" cy="125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5500">
                <a:solidFill>
                  <a:schemeClr val="accent2"/>
                </a:solidFill>
              </a:rPr>
              <a:t>提示:</a:t>
            </a:r>
            <a:r>
              <a:rPr lang="zh-TW" sz="4800">
                <a:solidFill>
                  <a:schemeClr val="accent2"/>
                </a:solidFill>
              </a:rPr>
              <a:t>在樹上盛開的一種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zh-TW" sz="5500">
                <a:solidFill>
                  <a:srgbClr val="E06666"/>
                </a:solidFill>
              </a:rPr>
              <a:t>粉紅色</a:t>
            </a:r>
            <a:r>
              <a:rPr b="1" lang="zh-TW" sz="4800">
                <a:solidFill>
                  <a:srgbClr val="E06666"/>
                </a:solidFill>
              </a:rPr>
              <a:t>的</a:t>
            </a:r>
            <a:r>
              <a:rPr b="1" lang="zh-TW" sz="5500">
                <a:solidFill>
                  <a:srgbClr val="E06666"/>
                </a:solidFill>
              </a:rPr>
              <a:t>花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4800"/>
          </a:p>
        </p:txBody>
      </p:sp>
      <p:sp>
        <p:nvSpPr>
          <p:cNvPr id="161" name="Shape 161"/>
          <p:cNvSpPr txBox="1"/>
          <p:nvPr/>
        </p:nvSpPr>
        <p:spPr>
          <a:xfrm>
            <a:off x="0" y="0"/>
            <a:ext cx="1822500" cy="195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5500"/>
              <a:t>#5</a:t>
            </a:r>
          </a:p>
        </p:txBody>
      </p:sp>
      <p:sp>
        <p:nvSpPr>
          <p:cNvPr id="162" name="Shape 162"/>
          <p:cNvSpPr txBox="1"/>
          <p:nvPr/>
        </p:nvSpPr>
        <p:spPr>
          <a:xfrm rot="-415">
            <a:off x="3475712" y="283025"/>
            <a:ext cx="2483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zh-TW" sz="3600">
                <a:solidFill>
                  <a:srgbClr val="0C343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日</a:t>
            </a:r>
            <a:r>
              <a:rPr b="1" lang="zh-TW" sz="3600">
                <a:solidFill>
                  <a:srgbClr val="0C343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本的象徵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471875" y="2461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4800"/>
              <a:t>正解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875" y="1193800"/>
            <a:ext cx="4448174" cy="333374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5133300" y="1532025"/>
            <a:ext cx="31077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b="1" lang="zh-TW" sz="8000">
                <a:solidFill>
                  <a:srgbClr val="E06666"/>
                </a:solidFill>
              </a:rPr>
              <a:t> 櫻花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zh-TW" sz="8000">
                <a:solidFill>
                  <a:srgbClr val="E06666"/>
                </a:solidFill>
              </a:rPr>
              <a:t>さくら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zh-TW" sz="7000">
                <a:solidFill>
                  <a:srgbClr val="E06666"/>
                </a:solidFill>
              </a:rPr>
              <a:t>sakura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8000">
              <a:solidFill>
                <a:srgbClr val="E06666"/>
              </a:solidFill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856825" y="4527550"/>
            <a:ext cx="38121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000" u="sng">
                <a:solidFill>
                  <a:schemeClr val="hlink"/>
                </a:solidFill>
                <a:hlinkClick r:id="rId4"/>
              </a:rPr>
              <a:t>http://b0.rimg.tw/ndnightman/0eaf7bab.jpg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52475" y="-12"/>
            <a:ext cx="2191524" cy="165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11700" y="1393375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9600"/>
              <a:t>第二個是?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96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96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776375" y="2822525"/>
            <a:ext cx="7377300" cy="125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5500">
                <a:solidFill>
                  <a:schemeClr val="accent2"/>
                </a:solidFill>
              </a:rPr>
              <a:t>提示:</a:t>
            </a:r>
            <a:r>
              <a:rPr b="1" lang="zh-TW" sz="4800">
                <a:solidFill>
                  <a:schemeClr val="accent2"/>
                </a:solidFill>
              </a:rPr>
              <a:t>日本很有名的</a:t>
            </a:r>
            <a:r>
              <a:rPr b="1" lang="zh-TW" sz="8500">
                <a:solidFill>
                  <a:schemeClr val="accent2"/>
                </a:solidFill>
              </a:rPr>
              <a:t>山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87225" y="-146000"/>
            <a:ext cx="1749900" cy="18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5500"/>
              <a:t>#6</a:t>
            </a:r>
          </a:p>
        </p:txBody>
      </p:sp>
      <p:sp>
        <p:nvSpPr>
          <p:cNvPr id="180" name="Shape 180"/>
          <p:cNvSpPr txBox="1"/>
          <p:nvPr/>
        </p:nvSpPr>
        <p:spPr>
          <a:xfrm rot="-415">
            <a:off x="3548387" y="402250"/>
            <a:ext cx="2483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3600">
                <a:solidFill>
                  <a:srgbClr val="0C343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日本的象徵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9350" y="3399325"/>
            <a:ext cx="1597350" cy="15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4800"/>
              <a:t>正解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037" y="1691737"/>
            <a:ext cx="4945975" cy="280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502012" y="4494475"/>
            <a:ext cx="51333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000" u="sng">
                <a:solidFill>
                  <a:schemeClr val="hlink"/>
                </a:solidFill>
                <a:hlinkClick r:id="rId4"/>
              </a:rPr>
              <a:t>http://sui.com.tw/wp-content/uploads/2014/11/s4.jpg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5635325" y="1691562"/>
            <a:ext cx="2831700" cy="23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5500">
                <a:solidFill>
                  <a:srgbClr val="20124D"/>
                </a:solidFill>
              </a:rPr>
              <a:t>富士山</a:t>
            </a:r>
          </a:p>
          <a:p>
            <a:pPr lvl="0">
              <a:spcBef>
                <a:spcPts val="0"/>
              </a:spcBef>
              <a:buNone/>
            </a:pPr>
            <a:r>
              <a:rPr b="1" lang="zh-TW" sz="5500">
                <a:solidFill>
                  <a:srgbClr val="20124D"/>
                </a:solidFill>
              </a:rPr>
              <a:t>ふじさん</a:t>
            </a:r>
          </a:p>
          <a:p>
            <a:pPr lvl="0">
              <a:spcBef>
                <a:spcPts val="0"/>
              </a:spcBef>
              <a:buNone/>
            </a:pPr>
            <a:r>
              <a:rPr b="1" lang="zh-TW" sz="5500">
                <a:solidFill>
                  <a:srgbClr val="20124D"/>
                </a:solidFill>
              </a:rPr>
              <a:t>Fujisan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311700" y="10621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9600"/>
              <a:t>第</a:t>
            </a:r>
            <a:r>
              <a:rPr lang="zh-TW" sz="9600"/>
              <a:t>三</a:t>
            </a:r>
            <a:r>
              <a:rPr lang="zh-TW" sz="9600"/>
              <a:t>個是?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96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776375" y="2619175"/>
            <a:ext cx="7377300" cy="125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5500">
                <a:solidFill>
                  <a:schemeClr val="accent2"/>
                </a:solidFill>
              </a:rPr>
              <a:t>提示:</a:t>
            </a:r>
            <a:r>
              <a:rPr b="1" lang="zh-TW" sz="5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日本的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zh-TW" sz="7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高速鐵路</a:t>
            </a:r>
            <a:r>
              <a:rPr b="1" lang="zh-TW" sz="5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系統</a:t>
            </a:r>
            <a:r>
              <a:rPr b="1" lang="zh-TW" sz="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(3個字)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55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87225" y="-279450"/>
            <a:ext cx="1866000" cy="19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5500"/>
              <a:t>#7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3154475" y="79050"/>
            <a:ext cx="2621100" cy="12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3600">
                <a:solidFill>
                  <a:srgbClr val="0C343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日本的象徵</a:t>
            </a:r>
          </a:p>
        </p:txBody>
      </p:sp>
      <p:pic>
        <p:nvPicPr>
          <p:cNvPr descr="7040573"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7150" y="79050"/>
            <a:ext cx="1865999" cy="1613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311700" y="304275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4800"/>
              <a:t>正解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5363300" cy="357292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5786750" y="1793375"/>
            <a:ext cx="2919000" cy="31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4800">
                <a:solidFill>
                  <a:srgbClr val="073763"/>
                </a:solidFill>
              </a:rPr>
              <a:t>新幹線</a:t>
            </a:r>
          </a:p>
          <a:p>
            <a:pPr lvl="0">
              <a:spcBef>
                <a:spcPts val="0"/>
              </a:spcBef>
              <a:buNone/>
            </a:pPr>
            <a:r>
              <a:rPr b="1" lang="zh-TW" sz="3600">
                <a:solidFill>
                  <a:srgbClr val="073763"/>
                </a:solidFill>
              </a:rPr>
              <a:t>しんかんせん</a:t>
            </a:r>
          </a:p>
          <a:p>
            <a:pPr lvl="0">
              <a:spcBef>
                <a:spcPts val="0"/>
              </a:spcBef>
              <a:buNone/>
            </a:pPr>
            <a:r>
              <a:rPr b="1" lang="zh-TW" sz="3600">
                <a:solidFill>
                  <a:srgbClr val="073763"/>
                </a:solidFill>
              </a:rPr>
              <a:t>shinkansen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1016550" y="4450700"/>
            <a:ext cx="21711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rgbClr val="660000"/>
                </a:solidFill>
              </a:rPr>
              <a:t>https://goo.gl/rZzUgA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195575" y="1309350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日文50音題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TW" sz="48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答對餅乾 x</a:t>
            </a:r>
            <a:r>
              <a:rPr b="1" lang="zh-TW" sz="96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</a:t>
            </a:r>
            <a:r>
              <a:rPr b="1" lang="zh-TW" sz="48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b="1" lang="zh-TW" sz="32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(✪ω✪)</a:t>
            </a:r>
          </a:p>
        </p:txBody>
      </p:sp>
      <p:pic>
        <p:nvPicPr>
          <p:cNvPr descr="目前顯示的是「main@2x.png」"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800" y="2592050"/>
            <a:ext cx="2294425" cy="229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41700" y="1713925"/>
            <a:ext cx="8190600" cy="1047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zh-TW">
                <a:solidFill>
                  <a:srgbClr val="073763"/>
                </a:solidFill>
              </a:rPr>
              <a:t>        </a:t>
            </a:r>
            <a:r>
              <a:rPr b="1" lang="zh-TW" sz="3000">
                <a:solidFill>
                  <a:srgbClr val="073763"/>
                </a:solidFill>
              </a:rPr>
              <a:t> 日本著名地標 </a:t>
            </a:r>
            <a:r>
              <a:rPr b="1" lang="zh-TW" sz="6000">
                <a:solidFill>
                  <a:srgbClr val="073763"/>
                </a:solidFill>
              </a:rPr>
              <a:t>東京鐵塔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zh-TW" sz="5500">
                <a:solidFill>
                  <a:srgbClr val="073763"/>
                </a:solidFill>
              </a:rPr>
              <a:t>主要</a:t>
            </a:r>
            <a:r>
              <a:rPr b="1" lang="zh-TW" sz="3600">
                <a:solidFill>
                  <a:srgbClr val="073763"/>
                </a:solidFill>
              </a:rPr>
              <a:t>為哪</a:t>
            </a:r>
            <a:r>
              <a:rPr b="1" lang="zh-TW" sz="6000">
                <a:solidFill>
                  <a:srgbClr val="073763"/>
                </a:solidFill>
              </a:rPr>
              <a:t>兩種</a:t>
            </a:r>
            <a:r>
              <a:rPr b="1" lang="zh-TW" sz="5500">
                <a:solidFill>
                  <a:srgbClr val="073763"/>
                </a:solidFill>
              </a:rPr>
              <a:t>顏色</a:t>
            </a:r>
            <a:r>
              <a:rPr b="1" lang="zh-TW" sz="3600">
                <a:solidFill>
                  <a:srgbClr val="073763"/>
                </a:solidFill>
              </a:rPr>
              <a:t>?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b="1" sz="3600">
              <a:solidFill>
                <a:srgbClr val="073763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4800"/>
          </a:p>
        </p:txBody>
      </p:sp>
      <p:sp>
        <p:nvSpPr>
          <p:cNvPr id="215" name="Shape 215"/>
          <p:cNvSpPr txBox="1"/>
          <p:nvPr/>
        </p:nvSpPr>
        <p:spPr>
          <a:xfrm>
            <a:off x="-132125" y="-303050"/>
            <a:ext cx="20112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5500"/>
              <a:t>#8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2875" y="3173387"/>
            <a:ext cx="2011200" cy="172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 rotWithShape="1">
          <a:blip r:embed="rId4">
            <a:alphaModFix/>
          </a:blip>
          <a:srcRect b="13397" l="7298" r="9576" t="12583"/>
          <a:stretch/>
        </p:blipFill>
        <p:spPr>
          <a:xfrm rot="658136">
            <a:off x="132124" y="1194350"/>
            <a:ext cx="2011200" cy="1581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64264">
            <a:off x="6856099" y="285449"/>
            <a:ext cx="2140574" cy="197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3131800"/>
            <a:ext cx="2011199" cy="180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62660">
            <a:off x="4241287" y="3679674"/>
            <a:ext cx="1460575" cy="1447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67089">
            <a:off x="7012573" y="-128915"/>
            <a:ext cx="2127830" cy="1871204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/>
          <p:nvPr>
            <p:ph type="title"/>
          </p:nvPr>
        </p:nvSpPr>
        <p:spPr>
          <a:xfrm>
            <a:off x="2245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4800"/>
              <a:t>正解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/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5">
            <a:alphaModFix/>
          </a:blip>
          <a:srcRect b="0" l="3995" r="5808" t="6015"/>
          <a:stretch/>
        </p:blipFill>
        <p:spPr>
          <a:xfrm>
            <a:off x="311700" y="74262"/>
            <a:ext cx="3601824" cy="499497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x="4131425" y="1648150"/>
            <a:ext cx="4458000" cy="27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5500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紅色 </a:t>
            </a:r>
            <a:r>
              <a:rPr lang="zh-TW" sz="5500">
                <a:solidFill>
                  <a:schemeClr val="accent1"/>
                </a:solidFill>
              </a:rPr>
              <a:t>和 </a:t>
            </a:r>
            <a:r>
              <a:rPr b="1" lang="zh-TW" sz="5500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白色</a:t>
            </a:r>
          </a:p>
          <a:p>
            <a:pPr lvl="0">
              <a:spcBef>
                <a:spcPts val="0"/>
              </a:spcBef>
              <a:buNone/>
            </a:pPr>
            <a:r>
              <a:rPr b="1" lang="zh-TW" sz="4500">
                <a:solidFill>
                  <a:srgbClr val="073763"/>
                </a:solidFill>
              </a:rPr>
              <a:t>あか と しろ</a:t>
            </a:r>
          </a:p>
          <a:p>
            <a:pPr lvl="0">
              <a:spcBef>
                <a:spcPts val="0"/>
              </a:spcBef>
              <a:buNone/>
            </a:pPr>
            <a:r>
              <a:rPr b="1" lang="zh-TW" sz="4500">
                <a:solidFill>
                  <a:srgbClr val="073763"/>
                </a:solidFill>
              </a:rPr>
              <a:t>aka to shiro</a:t>
            </a:r>
          </a:p>
        </p:txBody>
      </p:sp>
      <p:sp>
        <p:nvSpPr>
          <p:cNvPr id="230" name="Shape 230"/>
          <p:cNvSpPr txBox="1"/>
          <p:nvPr/>
        </p:nvSpPr>
        <p:spPr>
          <a:xfrm flipH="1" rot="10800000">
            <a:off x="344712" y="4703900"/>
            <a:ext cx="35358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000" u="sng">
                <a:solidFill>
                  <a:srgbClr val="660000"/>
                </a:solidFill>
                <a:hlinkClick r:id="rId6"/>
              </a:rPr>
              <a:t>http://static.panoramio.com/photos/large/98957872.jpg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6062625" y="4392850"/>
            <a:ext cx="29730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3600">
                <a:latin typeface="Lato"/>
                <a:ea typeface="Lato"/>
                <a:cs typeface="Lato"/>
                <a:sym typeface="Lato"/>
              </a:rPr>
              <a:t>高達333公尺</a:t>
            </a:r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7">
            <a:alphaModFix/>
          </a:blip>
          <a:srcRect b="5831" l="14896" r="15721" t="12946"/>
          <a:stretch/>
        </p:blipFill>
        <p:spPr>
          <a:xfrm>
            <a:off x="7575042" y="2751875"/>
            <a:ext cx="1460582" cy="152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311700" y="14440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4800"/>
              <a:t>這是東京哪裡?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 txBox="1"/>
          <p:nvPr/>
        </p:nvSpPr>
        <p:spPr>
          <a:xfrm>
            <a:off x="232400" y="-279450"/>
            <a:ext cx="1691700" cy="19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5500"/>
              <a:t>#9</a:t>
            </a: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 b="0" l="7096" r="7096" t="9485"/>
          <a:stretch/>
        </p:blipFill>
        <p:spPr>
          <a:xfrm>
            <a:off x="232400" y="1036350"/>
            <a:ext cx="6424824" cy="3825574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/>
        </p:nvSpPr>
        <p:spPr>
          <a:xfrm>
            <a:off x="5306325" y="4351950"/>
            <a:ext cx="13509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000">
                <a:solidFill>
                  <a:srgbClr val="990000"/>
                </a:solidFill>
                <a:latin typeface="Lato"/>
                <a:ea typeface="Lato"/>
                <a:cs typeface="Lato"/>
                <a:sym typeface="Lato"/>
              </a:rPr>
              <a:t>https://goo.gl/ik8Vik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6657225" y="1688250"/>
            <a:ext cx="22098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4800">
                <a:solidFill>
                  <a:srgbClr val="CC0000"/>
                </a:solidFill>
              </a:rPr>
              <a:t>1.新宿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6657225" y="2613762"/>
            <a:ext cx="20067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4800">
                <a:solidFill>
                  <a:srgbClr val="CC0000"/>
                </a:solidFill>
              </a:rPr>
              <a:t>2.淺草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6657225" y="3539300"/>
            <a:ext cx="26721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4800">
                <a:solidFill>
                  <a:srgbClr val="CC0000"/>
                </a:solidFill>
              </a:rPr>
              <a:t>3.秋葉原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pic>
        <p:nvPicPr>
          <p:cNvPr id="245" name="Shape 2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96874">
            <a:off x="6467350" y="94249"/>
            <a:ext cx="2006700" cy="17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/>
        </p:nvSpPr>
        <p:spPr>
          <a:xfrm>
            <a:off x="8185500" y="530100"/>
            <a:ext cx="9585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3000">
                <a:solidFill>
                  <a:srgbClr val="990000"/>
                </a:solidFill>
              </a:rPr>
              <a:t>選項</a:t>
            </a:r>
            <a:r>
              <a:rPr lang="zh-TW" sz="3000">
                <a:solidFill>
                  <a:srgbClr val="990000"/>
                </a:solidFill>
              </a:rPr>
              <a:t>⬇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4800"/>
              <a:t>正解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4800"/>
              <a:t>                                            </a:t>
            </a:r>
            <a:r>
              <a:rPr lang="zh-TW" sz="4800">
                <a:solidFill>
                  <a:srgbClr val="A61C00"/>
                </a:solidFill>
              </a:rPr>
              <a:t>2.</a:t>
            </a:r>
            <a:r>
              <a:rPr b="1" lang="zh-TW" sz="5500">
                <a:solidFill>
                  <a:srgbClr val="A61C00"/>
                </a:solidFill>
              </a:rPr>
              <a:t>淺草</a:t>
            </a:r>
          </a:p>
          <a:p>
            <a:pPr lvl="0">
              <a:spcBef>
                <a:spcPts val="0"/>
              </a:spcBef>
              <a:buNone/>
            </a:pPr>
            <a:r>
              <a:rPr b="1" lang="zh-TW" sz="4800">
                <a:solidFill>
                  <a:srgbClr val="660000"/>
                </a:solidFill>
              </a:rPr>
              <a:t>                                            あさくさ                        </a:t>
            </a:r>
          </a:p>
          <a:p>
            <a:pPr lvl="0">
              <a:spcBef>
                <a:spcPts val="0"/>
              </a:spcBef>
              <a:buNone/>
            </a:pPr>
            <a:r>
              <a:rPr b="1" lang="zh-TW" sz="4800">
                <a:solidFill>
                  <a:srgbClr val="660000"/>
                </a:solidFill>
              </a:rPr>
              <a:t>                                           asakusa</a:t>
            </a:r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350" y="1286275"/>
            <a:ext cx="4182199" cy="314879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/>
          <p:nvPr/>
        </p:nvSpPr>
        <p:spPr>
          <a:xfrm>
            <a:off x="311700" y="4370350"/>
            <a:ext cx="39795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0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http://1.bp.blogspot.com/-NKPRPBqWQcM/Ubw2ysFzhJI/AAAAAAAADQg/F4J1Rv0kghA/s1600/CIMG7731.JPG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5129200" y="4254225"/>
            <a:ext cx="41823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2400">
                <a:solidFill>
                  <a:srgbClr val="5B0F00"/>
                </a:solidFill>
              </a:rPr>
              <a:t>大大的紅色燈籠-雷門</a:t>
            </a:r>
          </a:p>
          <a:p>
            <a:pPr lvl="0">
              <a:spcBef>
                <a:spcPts val="0"/>
              </a:spcBef>
              <a:buNone/>
            </a:pPr>
            <a:r>
              <a:rPr b="1" lang="zh-TW" sz="2400">
                <a:solidFill>
                  <a:srgbClr val="5B0F00"/>
                </a:solidFill>
              </a:rPr>
              <a:t>是淺草的代表物喔~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5B0F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311700" y="14440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             </a:t>
            </a:r>
            <a:r>
              <a:rPr lang="zh-TW" sz="4800"/>
              <a:t>               </a:t>
            </a:r>
            <a:r>
              <a:rPr lang="zh-TW" sz="72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O</a:t>
            </a:r>
            <a:r>
              <a:rPr lang="zh-TW" sz="4800">
                <a:solidFill>
                  <a:srgbClr val="E06666"/>
                </a:solidFill>
              </a:rPr>
              <a:t>為?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137425" y="1167000"/>
            <a:ext cx="8520600" cy="120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7200"/>
              <a:t>星期五的日文??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zh-TW" sz="7500"/>
              <a:t>O</a:t>
            </a:r>
            <a:r>
              <a:rPr lang="zh-TW" sz="7200"/>
              <a:t>曜日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zh-TW" sz="3600">
                <a:solidFill>
                  <a:srgbClr val="073763"/>
                </a:solidFill>
              </a:rPr>
              <a:t>提示:日,月,火,水,木,金,土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 txBox="1"/>
          <p:nvPr/>
        </p:nvSpPr>
        <p:spPr>
          <a:xfrm>
            <a:off x="0" y="0"/>
            <a:ext cx="1677300" cy="14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5500"/>
              <a:t>#10</a:t>
            </a:r>
          </a:p>
        </p:txBody>
      </p:sp>
      <p:pic>
        <p:nvPicPr>
          <p:cNvPr descr="目前顯示的是「010.png」" id="263" name="Shape 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39011">
            <a:off x="6890375" y="2374199"/>
            <a:ext cx="1941924" cy="2080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4800"/>
              <a:t>正解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456900" y="122515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zh-TW" sz="7200">
                <a:solidFill>
                  <a:srgbClr val="07376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星期五 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zh-TW" sz="720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金曜日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zh-TW" sz="4800">
                <a:solidFill>
                  <a:srgbClr val="073763"/>
                </a:solidFill>
              </a:rPr>
              <a:t>(きんようび)  kin yo bi</a:t>
            </a:r>
          </a:p>
        </p:txBody>
      </p:sp>
      <p:pic>
        <p:nvPicPr>
          <p:cNvPr descr="目前顯示的是「1.png」"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87405">
            <a:off x="189805" y="167885"/>
            <a:ext cx="2294341" cy="1935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x="1168200" y="173625"/>
            <a:ext cx="5838300" cy="661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4800"/>
              <a:t>           日文漢字字義</a:t>
            </a:r>
          </a:p>
        </p:txBody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311700" y="1152475"/>
            <a:ext cx="8520600" cy="125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4800">
                <a:solidFill>
                  <a:srgbClr val="073763"/>
                </a:solidFill>
              </a:rPr>
              <a:t>日文漢字</a:t>
            </a:r>
            <a:r>
              <a:rPr b="1" lang="zh-TW" sz="6000">
                <a:solidFill>
                  <a:srgbClr val="07376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泥棒</a:t>
            </a:r>
            <a:r>
              <a:rPr lang="zh-TW" sz="4800">
                <a:solidFill>
                  <a:srgbClr val="07376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</a:t>
            </a:r>
            <a:r>
              <a:rPr lang="zh-TW" sz="4800">
                <a:solidFill>
                  <a:srgbClr val="073763"/>
                </a:solidFill>
              </a:rPr>
              <a:t>意思?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 txBox="1"/>
          <p:nvPr/>
        </p:nvSpPr>
        <p:spPr>
          <a:xfrm>
            <a:off x="311700" y="0"/>
            <a:ext cx="1677300" cy="15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5500"/>
              <a:t>#11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1698600" y="2153025"/>
            <a:ext cx="47775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4800">
                <a:solidFill>
                  <a:schemeClr val="accent1"/>
                </a:solidFill>
              </a:rPr>
              <a:t>1.泥土做的棒子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4800">
              <a:solidFill>
                <a:srgbClr val="073763"/>
              </a:solidFill>
            </a:endParaRPr>
          </a:p>
        </p:txBody>
      </p:sp>
      <p:sp>
        <p:nvSpPr>
          <p:cNvPr id="279" name="Shape 279"/>
          <p:cNvSpPr txBox="1"/>
          <p:nvPr/>
        </p:nvSpPr>
        <p:spPr>
          <a:xfrm>
            <a:off x="1698600" y="3127700"/>
            <a:ext cx="29262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4800">
                <a:solidFill>
                  <a:schemeClr val="accent1"/>
                </a:solidFill>
              </a:rPr>
              <a:t>2.小偷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 txBox="1"/>
          <p:nvPr/>
        </p:nvSpPr>
        <p:spPr>
          <a:xfrm>
            <a:off x="1698600" y="4030075"/>
            <a:ext cx="3790200" cy="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4800">
                <a:solidFill>
                  <a:schemeClr val="accent1"/>
                </a:solidFill>
              </a:rPr>
              <a:t>3.警察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4800">
              <a:solidFill>
                <a:srgbClr val="073763"/>
              </a:solidFill>
            </a:endParaRPr>
          </a:p>
        </p:txBody>
      </p:sp>
      <p:sp>
        <p:nvSpPr>
          <p:cNvPr id="281" name="Shape 281"/>
          <p:cNvSpPr txBox="1"/>
          <p:nvPr/>
        </p:nvSpPr>
        <p:spPr>
          <a:xfrm rot="821005">
            <a:off x="7020765" y="718775"/>
            <a:ext cx="1902291" cy="3486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3600">
                <a:solidFill>
                  <a:srgbClr val="0B5394"/>
                </a:solidFill>
              </a:rPr>
              <a:t>猜猜看~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3600">
              <a:solidFill>
                <a:srgbClr val="0B5394"/>
              </a:solidFill>
            </a:endParaRPr>
          </a:p>
        </p:txBody>
      </p:sp>
      <p:pic>
        <p:nvPicPr>
          <p:cNvPr id="282" name="Shape 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9100" y="2573925"/>
            <a:ext cx="1583175" cy="168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67375"/>
            <a:ext cx="1407038" cy="133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4800"/>
              <a:t>正解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7200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2.小偷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zh-TW" sz="5500">
                <a:solidFill>
                  <a:srgbClr val="07376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泥棒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zh-TW" sz="4800">
                <a:solidFill>
                  <a:srgbClr val="073763"/>
                </a:solidFill>
              </a:rPr>
              <a:t>どろぼう（do ro bou） </a:t>
            </a:r>
          </a:p>
        </p:txBody>
      </p:sp>
      <p:pic>
        <p:nvPicPr>
          <p:cNvPr descr="目前顯示的是「main.png」"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31260">
            <a:off x="5804150" y="98375"/>
            <a:ext cx="1385649" cy="138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195425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3000"/>
              <a:t>        挑戰</a:t>
            </a:r>
            <a:r>
              <a:rPr lang="zh-TW" sz="4800"/>
              <a:t>繞口令</a:t>
            </a:r>
            <a:r>
              <a:rPr lang="zh-TW" sz="3600"/>
              <a:t>(可訓練發音喔)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384225" y="86355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rgbClr val="000000"/>
                </a:solidFill>
              </a:rPr>
              <a:t>[生麦、生米、生卵 。]</a:t>
            </a: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000000"/>
                </a:solidFill>
              </a:rPr>
              <a:t>なまむぎ 、なまごめ、なまたまご</a:t>
            </a:r>
            <a:r>
              <a:rPr b="1" lang="zh-TW" sz="3000">
                <a:solidFill>
                  <a:srgbClr val="000000"/>
                </a:solidFill>
              </a:rPr>
              <a:t>。</a:t>
            </a: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rgbClr val="000000"/>
                </a:solidFill>
              </a:rPr>
              <a:t>(na-ma mu-gi  , na-ma go-me , na-ma ta-ma-go)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zh-TW" sz="3000">
                <a:solidFill>
                  <a:srgbClr val="000000"/>
                </a:solidFill>
              </a:rPr>
              <a:t>(生麥、生米、生雞蛋。)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zh-TW" sz="3600">
                <a:solidFill>
                  <a:srgbClr val="0B5394"/>
                </a:solidFill>
              </a:rPr>
              <a:t> 唸</a:t>
            </a:r>
            <a:r>
              <a:rPr b="1" lang="zh-TW" sz="4800">
                <a:solidFill>
                  <a:schemeClr val="accent2"/>
                </a:solidFill>
              </a:rPr>
              <a:t>三次</a:t>
            </a:r>
            <a:r>
              <a:rPr b="1" lang="zh-TW" sz="3600">
                <a:solidFill>
                  <a:srgbClr val="0B5394"/>
                </a:solidFill>
              </a:rPr>
              <a:t>即可通關</a:t>
            </a:r>
            <a:r>
              <a:rPr b="1" lang="zh-TW" sz="55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餅乾</a:t>
            </a:r>
            <a:r>
              <a:rPr b="1" lang="zh-TW" sz="36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x</a:t>
            </a:r>
            <a:r>
              <a:rPr b="1" lang="zh-TW" sz="72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195425" y="-47100"/>
            <a:ext cx="1481700" cy="14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      </a:t>
            </a:r>
            <a:r>
              <a:rPr b="1" lang="zh-TW" sz="5500"/>
              <a:t>#12</a:t>
            </a:r>
          </a:p>
        </p:txBody>
      </p:sp>
      <p:pic>
        <p:nvPicPr>
          <p:cNvPr id="298" name="Shape 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9062" y="3236950"/>
            <a:ext cx="1746974" cy="174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x="509550" y="480150"/>
            <a:ext cx="8124900" cy="1068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TW" sz="5800"/>
              <a:t>謝謝大家的回答參與喔~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617075" y="2504975"/>
            <a:ext cx="7653000" cy="9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zh-TW" sz="3600"/>
              <a:t>4/30(日)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zh-TW" sz="3600"/>
              <a:t>七校日研聯合活動_____</a:t>
            </a:r>
            <a:r>
              <a:rPr b="1" lang="zh-TW" sz="4800"/>
              <a:t>櫻緣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zh-TW" sz="3600"/>
              <a:t>歡迎找我報名參加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  <p:pic>
        <p:nvPicPr>
          <p:cNvPr id="305" name="Shape 3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0000" y="3623150"/>
            <a:ext cx="1264849" cy="126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250" y="3722025"/>
            <a:ext cx="1120930" cy="106817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Shape 307"/>
          <p:cNvSpPr txBox="1"/>
          <p:nvPr/>
        </p:nvSpPr>
        <p:spPr>
          <a:xfrm rot="305117">
            <a:off x="45804" y="1703443"/>
            <a:ext cx="3550374" cy="119089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TW" sz="4800">
                <a:solidFill>
                  <a:srgbClr val="990000"/>
                </a:solidFill>
              </a:rPr>
              <a:t>((o(*ﾟ▽ﾟ*)o))</a:t>
            </a:r>
          </a:p>
        </p:txBody>
      </p:sp>
      <p:pic>
        <p:nvPicPr>
          <p:cNvPr descr="🙌" id="308" name="Shape 3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20519">
            <a:off x="6333948" y="3860462"/>
            <a:ext cx="972900" cy="97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79524" y="1284150"/>
            <a:ext cx="1986875" cy="21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1665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/>
              <a:t>請問這個50音的唸法是?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2112550" y="1017450"/>
            <a:ext cx="4400400" cy="1995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zh-TW" sz="25000">
                <a:solidFill>
                  <a:schemeClr val="accent1"/>
                </a:solidFill>
              </a:rPr>
              <a:t>あ</a:t>
            </a:r>
          </a:p>
        </p:txBody>
      </p:sp>
      <p:sp>
        <p:nvSpPr>
          <p:cNvPr id="79" name="Shape 79"/>
          <p:cNvSpPr txBox="1"/>
          <p:nvPr/>
        </p:nvSpPr>
        <p:spPr>
          <a:xfrm rot="404601">
            <a:off x="222158" y="375633"/>
            <a:ext cx="1558481" cy="10394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zh-TW" sz="5500"/>
              <a:t>#1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427850" y="4204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4800"/>
              <a:t>正解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19000">
                <a:solidFill>
                  <a:schemeClr val="accent1"/>
                </a:solidFill>
              </a:rPr>
              <a:t>あ    a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725" y="217500"/>
            <a:ext cx="2069574" cy="206957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 rot="-751960">
            <a:off x="5583781" y="68670"/>
            <a:ext cx="1929986" cy="3555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3000">
                <a:solidFill>
                  <a:srgbClr val="CC4125"/>
                </a:solidFill>
                <a:latin typeface="Lato"/>
                <a:ea typeface="Lato"/>
                <a:cs typeface="Lato"/>
                <a:sym typeface="Lato"/>
              </a:rPr>
              <a:t>あたしンち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362275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/>
              <a:t>請問這個50音的唸法是?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2882025" y="988375"/>
            <a:ext cx="3906900" cy="3741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5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た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242324" y="66258"/>
            <a:ext cx="1856400" cy="15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5500"/>
              <a:t>#2</a:t>
            </a:r>
          </a:p>
        </p:txBody>
      </p:sp>
      <p:pic>
        <p:nvPicPr>
          <p:cNvPr descr="目前顯示的是「15802942_731113820369887_63834651516469248_n.jpg」"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53801">
            <a:off x="6645461" y="2485666"/>
            <a:ext cx="2239551" cy="223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325" y="3107199"/>
            <a:ext cx="1908598" cy="171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5">
            <a:alphaModFix/>
          </a:blip>
          <a:srcRect b="0" l="0" r="0" t="37027"/>
          <a:stretch/>
        </p:blipFill>
        <p:spPr>
          <a:xfrm rot="1034386">
            <a:off x="6638224" y="675211"/>
            <a:ext cx="2277175" cy="1091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0" y="43480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4800"/>
              <a:t>正解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19000"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r>
              <a:rPr lang="zh-TW" sz="19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た  </a:t>
            </a:r>
            <a:r>
              <a:rPr lang="zh-TW" sz="19000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ta</a:t>
            </a:r>
          </a:p>
        </p:txBody>
      </p:sp>
      <p:pic>
        <p:nvPicPr>
          <p:cNvPr descr="目前顯示的是「th_Rscal05_main.jpg」"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0500" y="3027525"/>
            <a:ext cx="1933499" cy="193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/>
              <a:t>請問這個50音的唸法是?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2778300" y="1227100"/>
            <a:ext cx="3587400" cy="331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5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み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72675" y="-402900"/>
            <a:ext cx="2272500" cy="22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5500"/>
              <a:t>#3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目前顯示的是「OCtO2epu.jpeg」"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22135">
            <a:off x="106268" y="3068591"/>
            <a:ext cx="1848837" cy="184881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>
            <p:ph type="title"/>
          </p:nvPr>
        </p:nvSpPr>
        <p:spPr>
          <a:xfrm>
            <a:off x="406675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4800"/>
              <a:t>正解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11700" y="101745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19000"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r>
              <a:rPr lang="zh-TW" sz="19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み  </a:t>
            </a:r>
            <a:r>
              <a:rPr lang="zh-TW" sz="18000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日文常用語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48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答對餅乾 x</a:t>
            </a:r>
            <a:r>
              <a:rPr b="1" lang="zh-TW" sz="96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</a:t>
            </a:r>
            <a:r>
              <a:rPr b="1" lang="zh-TW" sz="48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b="1" lang="zh-TW" sz="32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(✪ω✪)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目前顯示的是「0T12155A-0.jpg」"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87520">
            <a:off x="7122600" y="2765875"/>
            <a:ext cx="2021400" cy="1918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