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華康中特圓體" panose="020F0809000000000000" pitchFamily="49" charset="-120"/>
      <p:regular r:id="rId16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88" autoAdjust="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3A5FD-D724-41E8-BAC2-43D2E2352AC1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726D-1D47-4584-A26C-23B317B9A2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96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6726D-1D47-4584-A26C-23B317B9A2A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15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2D2B-A8ED-E7B9-FF84-DDEB70EDC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6DBA416-4AD6-1D8E-04EC-107FA5292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09EE2E-4E13-7521-0363-830C8BFF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EAE47E-618F-165B-1BF4-D1E3DC11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CCDB7D-36DC-36B3-7F2F-A3D93D49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64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D8503-4EBB-0B33-CFB8-843A8DC3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DC12219-1B26-C3B5-18C1-B325840C4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68103E-8FED-2C8B-8005-4C389E94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C3A0FD-8E08-9DD9-E326-A8E88D66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4FFF15-7709-38DC-F819-12FC1EC1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50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A71F09-BDE8-6B70-482E-860E589EB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8C5265D-406A-6BC4-78BC-390DCD4F3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1B4CC7-D3FD-EC3D-8631-8204886FA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E5D14A-EBB0-07CB-EF9B-4D6BC53C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907A87-200B-0A42-59C7-609B83E9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04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D57F3B-8324-9597-7A42-76CDFCE8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8FEDA9-8D2D-F256-A5EE-E7B6260ED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B7A8C0-FC63-A04D-C9D3-A71131E1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7D1DC9-6372-9EDE-D14A-BA97EDF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0695A6-FF17-B331-3770-E7E3AE82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33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009237-4CF7-1D11-CF01-2D2399C3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FF0644-C4E9-8B6C-09E2-F2683F920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FE1EC4-9C30-8C8A-D7D9-F7BAB120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C20024-DAAE-0AF7-2DB9-50F925261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57F416-591A-A334-7C5A-D579CD26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5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A07C94-D94B-96B8-A468-52E2B1D6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49CEB3-2D13-431B-D382-0B2AE658E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9F075D2-CE71-C845-A1B3-DFEA4E558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69CFE4-1D8C-588C-F893-650812EB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0C3AFE-704A-CC09-E3D2-31752FE5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66A4B3-B80C-8E9B-BF43-378E23C8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51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A5FA8B-DA72-3A23-8DBB-3BEFA3D4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4A7B1B0-1485-E67C-145F-3D50DFCB0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404B30-1FE9-33C8-7A56-BD114346D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A819546-F2FC-9616-8741-E40AEC5A1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6037F6F-8622-18DD-1F15-565DBB6CE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F4A4E60-6530-7F46-EF25-9C55BC92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0C6DB78-8F6B-1A7F-1E69-25C21F70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EDBBFFD-595B-7B47-5583-EC202158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91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06E4D-4583-44E6-D4CC-9C37B827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51BD36D-5CD4-DD72-8454-A0E7D877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4D47134-6A93-83CC-4CBB-A10372DC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BF02F2-2C0B-9BA0-6EE5-A266FEBB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03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11EB20-6828-2901-26BA-5541E6C2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DBEAD2A-8F94-E650-5676-ADFF1589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78E71A-FCD9-231A-764F-E26B3AED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8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D4D82-0AAF-20E9-C640-84EDBC37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271B1B-FD46-7212-3567-B47B25C2C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BDA061-F365-616B-0E30-3AE924C71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EE6324-352B-26A6-C2ED-26880B8D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C023FD-D457-B597-22E4-04F8CF65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BE97A5-BB05-86DE-6843-6DD895DB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01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BB3BCC-4016-948C-1A59-7B4EF6C8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01E4ADA-9C92-9F1C-ACF7-44AD58676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EDFDD35-1F9D-7A89-5DA4-ED5EF3A51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3D671C-55C4-C517-8E94-6ABA1908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824D29-7D6B-E629-0623-3AE2ABB1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0EEC0FA-C1CD-960E-15D9-8F72E668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27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16718B-4C99-26BB-34CF-9C22526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785E9ED-53B5-B676-9586-3F8F414AF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FCDEE3-E245-CA1E-07B5-8F4AAA13A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802B-6237-418E-A57F-0FA5B273BB09}" type="datetimeFigureOut">
              <a:rPr lang="zh-TW" altLang="en-US" smtClean="0"/>
              <a:t>2024/9/6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F1ABC4-9879-A378-10F6-F2D26EC0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1FA2A-A18D-85D9-E3EA-68650C03F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B44E-121A-4E47-81E0-EF2AC0153A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43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4FF064-501D-B707-035A-DD2712A67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0247"/>
            <a:ext cx="9144000" cy="1176196"/>
          </a:xfrm>
        </p:spPr>
        <p:txBody>
          <a:bodyPr/>
          <a:lstStyle/>
          <a:p>
            <a:r>
              <a:rPr lang="en-US" altLang="zh-TW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MSSR</a:t>
            </a:r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與</a:t>
            </a:r>
            <a:r>
              <a:rPr lang="zh-TW" altLang="en-US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明日家庭閱讀</a:t>
            </a:r>
            <a:r>
              <a:rPr lang="zh-TW" altLang="en-US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宣導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F41781-BBE8-B1B7-5AAC-9F2BB3108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52" y="612141"/>
            <a:ext cx="842509" cy="84250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8781138-DBC7-5F85-45F0-CD6E64B0169D}"/>
              </a:ext>
            </a:extLst>
          </p:cNvPr>
          <p:cNvSpPr txBox="1"/>
          <p:nvPr/>
        </p:nvSpPr>
        <p:spPr>
          <a:xfrm>
            <a:off x="2694213" y="771786"/>
            <a:ext cx="650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桃園市中壢區普仁國民小學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612DF05-A345-4755-D8EF-0C4BD721F76B}"/>
              </a:ext>
            </a:extLst>
          </p:cNvPr>
          <p:cNvSpPr txBox="1"/>
          <p:nvPr/>
        </p:nvSpPr>
        <p:spPr>
          <a:xfrm>
            <a:off x="7515730" y="5251258"/>
            <a:ext cx="303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設備組 </a:t>
            </a:r>
            <a:r>
              <a:rPr lang="en-US" altLang="zh-TW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113.09.04</a:t>
            </a:r>
            <a:endParaRPr lang="zh-TW" altLang="en-US" sz="28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726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9009D512-FFBE-32DA-5FC2-13D040337787}"/>
              </a:ext>
            </a:extLst>
          </p:cNvPr>
          <p:cNvSpPr/>
          <p:nvPr/>
        </p:nvSpPr>
        <p:spPr>
          <a:xfrm>
            <a:off x="-88710" y="-116006"/>
            <a:ext cx="12385343" cy="2579427"/>
          </a:xfrm>
          <a:prstGeom prst="wedgeRectCallout">
            <a:avLst>
              <a:gd name="adj1" fmla="val -22273"/>
              <a:gd name="adj2" fmla="val 5936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62C42DD-94B3-316B-6383-C9654228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身教式持續安靜閱讀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C391C4D-79EF-963D-23C5-61439D14A579}"/>
              </a:ext>
            </a:extLst>
          </p:cNvPr>
          <p:cNvSpPr txBox="1">
            <a:spLocks/>
          </p:cNvSpPr>
          <p:nvPr/>
        </p:nvSpPr>
        <p:spPr>
          <a:xfrm>
            <a:off x="838200" y="1506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9AEEAD2-43D6-56CC-5FAC-BE56EAE32096}"/>
              </a:ext>
            </a:extLst>
          </p:cNvPr>
          <p:cNvSpPr txBox="1">
            <a:spLocks/>
          </p:cNvSpPr>
          <p:nvPr/>
        </p:nvSpPr>
        <p:spPr>
          <a:xfrm>
            <a:off x="838200" y="1397804"/>
            <a:ext cx="10515600" cy="731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Modeled</a:t>
            </a:r>
            <a:r>
              <a:rPr lang="en-US" altLang="zh-TW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en-US" altLang="zh-TW" dirty="0">
                <a:solidFill>
                  <a:srgbClr val="00B05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Sustained</a:t>
            </a:r>
            <a:r>
              <a:rPr lang="en-US" altLang="zh-TW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Silent</a:t>
            </a:r>
            <a:r>
              <a:rPr lang="en-US" altLang="zh-TW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en-US" altLang="zh-TW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Reading</a:t>
            </a:r>
            <a:endParaRPr lang="zh-TW" altLang="en-US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7B23A603-370C-70CB-AA5A-9DA55E3F9F08}"/>
              </a:ext>
            </a:extLst>
          </p:cNvPr>
          <p:cNvSpPr txBox="1">
            <a:spLocks/>
          </p:cNvSpPr>
          <p:nvPr/>
        </p:nvSpPr>
        <p:spPr>
          <a:xfrm>
            <a:off x="251345" y="2747300"/>
            <a:ext cx="11937408" cy="992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身教（Ｍ）：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以身作則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，校長和老師在學生面前閱讀。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ADC3782-E12F-7072-E633-1BBE73DD5E0B}"/>
              </a:ext>
            </a:extLst>
          </p:cNvPr>
          <p:cNvSpPr txBox="1">
            <a:spLocks/>
          </p:cNvSpPr>
          <p:nvPr/>
        </p:nvSpPr>
        <p:spPr>
          <a:xfrm>
            <a:off x="251345" y="3708090"/>
            <a:ext cx="10973939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rgbClr val="00B05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持續（Ｓ）：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每天固定時間閱讀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（</a:t>
            </a:r>
            <a:r>
              <a:rPr lang="en-US" altLang="zh-TW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：</a:t>
            </a:r>
            <a:r>
              <a:rPr lang="en-US" altLang="zh-TW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50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en-US" altLang="zh-TW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~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en-US" altLang="zh-TW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8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：</a:t>
            </a:r>
            <a:r>
              <a:rPr lang="en-US" altLang="zh-TW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00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）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5A8AFC1B-B4C3-8143-F992-448CBBCCF8B0}"/>
              </a:ext>
            </a:extLst>
          </p:cNvPr>
          <p:cNvSpPr txBox="1">
            <a:spLocks/>
          </p:cNvSpPr>
          <p:nvPr/>
        </p:nvSpPr>
        <p:spPr>
          <a:xfrm>
            <a:off x="224047" y="4731674"/>
            <a:ext cx="9435941" cy="99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accent4">
                    <a:lumMod val="75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安靜（Ｓ）：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建立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安靜的閱讀環境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9A35557-8D0F-BBD7-937E-EEEEBEFD191B}"/>
              </a:ext>
            </a:extLst>
          </p:cNvPr>
          <p:cNvSpPr txBox="1">
            <a:spLocks/>
          </p:cNvSpPr>
          <p:nvPr/>
        </p:nvSpPr>
        <p:spPr>
          <a:xfrm>
            <a:off x="224050" y="5723861"/>
            <a:ext cx="11328780" cy="992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閱讀（Ｒ）：</a:t>
            </a:r>
            <a:r>
              <a:rPr lang="zh-TW" altLang="en-US" sz="36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自由選書</a:t>
            </a: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，如：繪本、小說或科學漫畫等。</a:t>
            </a:r>
          </a:p>
        </p:txBody>
      </p:sp>
    </p:spTree>
    <p:extLst>
      <p:ext uri="{BB962C8B-B14F-4D97-AF65-F5344CB8AC3E}">
        <p14:creationId xmlns:p14="http://schemas.microsoft.com/office/powerpoint/2010/main" val="26027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語音泡泡: 矩形 4">
            <a:extLst>
              <a:ext uri="{FF2B5EF4-FFF2-40B4-BE49-F238E27FC236}">
                <a16:creationId xmlns:a16="http://schemas.microsoft.com/office/drawing/2014/main" id="{744AB09E-0F4A-883F-BF2C-4AC4903D27B9}"/>
              </a:ext>
            </a:extLst>
          </p:cNvPr>
          <p:cNvSpPr/>
          <p:nvPr/>
        </p:nvSpPr>
        <p:spPr>
          <a:xfrm>
            <a:off x="-88710" y="-116006"/>
            <a:ext cx="12385343" cy="2579427"/>
          </a:xfrm>
          <a:prstGeom prst="wedgeRectCallout">
            <a:avLst>
              <a:gd name="adj1" fmla="val -22273"/>
              <a:gd name="adj2" fmla="val 5936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22A0EBB-EED0-706D-D07E-30A338F9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88" y="63375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透過 </a:t>
            </a:r>
            <a:r>
              <a:rPr lang="en-US" altLang="zh-TW" sz="54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MSSR</a:t>
            </a:r>
            <a:r>
              <a:rPr lang="zh-TW" altLang="en-US" sz="54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， 學生能夠 </a:t>
            </a:r>
            <a:r>
              <a:rPr lang="en-US" altLang="zh-TW" sz="54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……</a:t>
            </a:r>
            <a:endParaRPr lang="zh-TW" altLang="en-US" sz="54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A9C628F-5F34-0767-FBB5-5CFDBB6E8970}"/>
              </a:ext>
            </a:extLst>
          </p:cNvPr>
          <p:cNvSpPr txBox="1">
            <a:spLocks/>
          </p:cNvSpPr>
          <p:nvPr/>
        </p:nvSpPr>
        <p:spPr>
          <a:xfrm>
            <a:off x="568088" y="2271263"/>
            <a:ext cx="11055824" cy="401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每天閱讀，養成習慣，培養個人興趣。</a:t>
            </a:r>
            <a:endParaRPr lang="en-US" altLang="zh-TW" sz="4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累積新知識，加快新知識和先備經驗的連結。</a:t>
            </a:r>
            <a:endParaRPr lang="en-US" altLang="zh-TW" sz="4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幫助學生在學習上能更有效。</a:t>
            </a:r>
          </a:p>
        </p:txBody>
      </p:sp>
    </p:spTree>
    <p:extLst>
      <p:ext uri="{BB962C8B-B14F-4D97-AF65-F5344CB8AC3E}">
        <p14:creationId xmlns:p14="http://schemas.microsoft.com/office/powerpoint/2010/main" val="42408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1730070-71E5-ED1C-C32F-94DDA3AFF110}"/>
              </a:ext>
            </a:extLst>
          </p:cNvPr>
          <p:cNvSpPr/>
          <p:nvPr/>
        </p:nvSpPr>
        <p:spPr>
          <a:xfrm>
            <a:off x="0" y="3330054"/>
            <a:ext cx="12192000" cy="27841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DDD10DE-8473-1459-7C3D-620A7B45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明日</a:t>
            </a:r>
            <a:r>
              <a:rPr lang="zh-TW" altLang="en-US" sz="54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家庭</a:t>
            </a:r>
            <a:r>
              <a:rPr lang="zh-TW" altLang="en-US" sz="5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閱讀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4C947B5-AF23-4E48-1243-E481BC6D2B38}"/>
              </a:ext>
            </a:extLst>
          </p:cNvPr>
          <p:cNvSpPr txBox="1">
            <a:spLocks/>
          </p:cNvSpPr>
          <p:nvPr/>
        </p:nvSpPr>
        <p:spPr>
          <a:xfrm>
            <a:off x="838200" y="2940003"/>
            <a:ext cx="10515600" cy="3071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TW" altLang="en-US" sz="40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閱讀習慣的培養不能只靠學校教育！</a:t>
            </a:r>
            <a:endParaRPr lang="en-US" altLang="zh-TW" sz="4000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en-US" sz="4000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家庭教育有時比學校教育更重要！！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2F115C8-82A3-100C-3B58-DE934EDD95C4}"/>
              </a:ext>
            </a:extLst>
          </p:cNvPr>
          <p:cNvSpPr txBox="1">
            <a:spLocks/>
          </p:cNvSpPr>
          <p:nvPr/>
        </p:nvSpPr>
        <p:spPr>
          <a:xfrm>
            <a:off x="838200" y="1921516"/>
            <a:ext cx="10515600" cy="1018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「家庭 </a:t>
            </a:r>
            <a:r>
              <a:rPr lang="en-US" altLang="zh-TW" sz="48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MSSR</a:t>
            </a:r>
            <a:r>
              <a:rPr lang="zh-TW" altLang="en-US" sz="48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6628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76765CC-8698-D7FA-4C01-94CCE2A2AB4D}"/>
              </a:ext>
            </a:extLst>
          </p:cNvPr>
          <p:cNvSpPr/>
          <p:nvPr/>
        </p:nvSpPr>
        <p:spPr>
          <a:xfrm>
            <a:off x="0" y="0"/>
            <a:ext cx="12192000" cy="174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36A8910-0EA8-0858-A2CA-2BBFAB8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001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鼓勵家長進行家庭 </a:t>
            </a:r>
            <a:r>
              <a:rPr lang="en-US" altLang="zh-TW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MSSR</a:t>
            </a:r>
            <a:endParaRPr lang="zh-TW" altLang="en-US" dirty="0">
              <a:solidFill>
                <a:schemeClr val="accent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4A49876E-538C-64D2-BC4B-76C4687573C9}"/>
              </a:ext>
            </a:extLst>
          </p:cNvPr>
          <p:cNvSpPr txBox="1">
            <a:spLocks/>
          </p:cNvSpPr>
          <p:nvPr/>
        </p:nvSpPr>
        <p:spPr>
          <a:xfrm>
            <a:off x="568088" y="1356861"/>
            <a:ext cx="11441942" cy="5316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在親師溝通上，可向家長說明閱讀的重要。</a:t>
            </a:r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可請家長讓孩子帶書來學校閱讀。</a:t>
            </a:r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在家建立書香氛圍的閱讀環境。</a:t>
            </a:r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家長以身作則，陪伴孩子一起閱讀。</a:t>
            </a:r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36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安排每天家庭閱讀的時間，可循序漸進，逐漸養成習慣。</a:t>
            </a:r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18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ACA05D7-9421-6E38-696E-62803F63D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347" b="49812"/>
          <a:stretch/>
        </p:blipFill>
        <p:spPr>
          <a:xfrm>
            <a:off x="7294728" y="17277"/>
            <a:ext cx="4897273" cy="341172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4F86643-A6A2-3F3C-8E31-4571670E5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2422481" y="0"/>
            <a:ext cx="4749375" cy="342900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5108ED5E-F910-C03A-F59D-2A5C9072FD9C}"/>
              </a:ext>
            </a:extLst>
          </p:cNvPr>
          <p:cNvSpPr txBox="1">
            <a:spLocks/>
          </p:cNvSpPr>
          <p:nvPr/>
        </p:nvSpPr>
        <p:spPr>
          <a:xfrm>
            <a:off x="285466" y="413734"/>
            <a:ext cx="1850409" cy="6005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48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家</a:t>
            </a:r>
            <a:endParaRPr lang="en-US" altLang="zh-TW" sz="4800" dirty="0">
              <a:solidFill>
                <a:schemeClr val="accent2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8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庭 </a:t>
            </a:r>
            <a:r>
              <a:rPr lang="en-US" altLang="zh-TW" sz="48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MSSR</a:t>
            </a:r>
          </a:p>
          <a:p>
            <a:pPr algn="ctr">
              <a:lnSpc>
                <a:spcPct val="150000"/>
              </a:lnSpc>
            </a:pPr>
            <a:r>
              <a:rPr lang="zh-TW" altLang="en-US" sz="48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風</a:t>
            </a:r>
            <a:endParaRPr lang="en-US" altLang="zh-TW" sz="4800" dirty="0">
              <a:solidFill>
                <a:schemeClr val="accent2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800" dirty="0">
                <a:solidFill>
                  <a:schemeClr val="accent2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景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E88C0D6-C18C-3554-82C4-C8EDD80E0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1" b="252"/>
          <a:stretch/>
        </p:blipFill>
        <p:spPr>
          <a:xfrm>
            <a:off x="2422480" y="3446277"/>
            <a:ext cx="4749375" cy="341172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6B90F0B-FDD6-94C6-D4B4-59219692A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76" r="51347" b="-818"/>
          <a:stretch/>
        </p:blipFill>
        <p:spPr>
          <a:xfrm>
            <a:off x="7294728" y="3446276"/>
            <a:ext cx="4897273" cy="34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B048B951-2AF2-BB3D-C3D7-6ED01CA441A2}"/>
              </a:ext>
            </a:extLst>
          </p:cNvPr>
          <p:cNvSpPr/>
          <p:nvPr/>
        </p:nvSpPr>
        <p:spPr>
          <a:xfrm>
            <a:off x="-1" y="-1"/>
            <a:ext cx="12192001" cy="1492795"/>
          </a:xfrm>
          <a:prstGeom prst="wedgeRectCallout">
            <a:avLst>
              <a:gd name="adj1" fmla="val 20482"/>
              <a:gd name="adj2" fmla="val 6699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83E0572-7CB0-CE90-DF7F-1B87ADAA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45" y="167231"/>
            <a:ext cx="10515600" cy="1325563"/>
          </a:xfrm>
        </p:spPr>
        <p:txBody>
          <a:bodyPr/>
          <a:lstStyle/>
          <a:p>
            <a:r>
              <a:rPr lang="zh-TW" altLang="en-US" dirty="0">
                <a:solidFill>
                  <a:schemeClr val="accent1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分享至此，以下事項還請老師協助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6ECA9745-C737-81A5-ACA7-A0DDC6078E8F}"/>
              </a:ext>
            </a:extLst>
          </p:cNvPr>
          <p:cNvGrpSpPr/>
          <p:nvPr/>
        </p:nvGrpSpPr>
        <p:grpSpPr>
          <a:xfrm>
            <a:off x="9321422" y="478592"/>
            <a:ext cx="2297903" cy="702842"/>
            <a:chOff x="9441333" y="570070"/>
            <a:chExt cx="2993741" cy="915672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A653563C-BDF0-4BDD-521B-965823E79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96" b="90580" l="8209" r="91045">
                          <a14:foregroundMark x1="8209" y1="45652" x2="8209" y2="45652"/>
                          <a14:foregroundMark x1="51493" y1="90580" x2="51493" y2="90580"/>
                          <a14:foregroundMark x1="91045" y1="52174" x2="91045" y2="52174"/>
                          <a14:foregroundMark x1="63433" y1="45652" x2="63433" y2="45652"/>
                          <a14:foregroundMark x1="27612" y1="48551" x2="28358" y2="492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41333" y="570070"/>
              <a:ext cx="889131" cy="915672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FCFFDD3-6CCB-A7ED-AA17-CF719DCD6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96" b="90580" l="8209" r="91045">
                          <a14:foregroundMark x1="8209" y1="45652" x2="8209" y2="45652"/>
                          <a14:foregroundMark x1="51493" y1="90580" x2="51493" y2="90580"/>
                          <a14:foregroundMark x1="91045" y1="52174" x2="91045" y2="52174"/>
                          <a14:foregroundMark x1="63433" y1="45652" x2="63433" y2="45652"/>
                          <a14:foregroundMark x1="27612" y1="48551" x2="28358" y2="492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45943" y="570070"/>
              <a:ext cx="889131" cy="915672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1B4DB02-2324-B730-07C6-CDF2A0EF4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96" b="90580" l="8209" r="91045">
                          <a14:foregroundMark x1="8209" y1="45652" x2="8209" y2="45652"/>
                          <a14:foregroundMark x1="51493" y1="90580" x2="51493" y2="90580"/>
                          <a14:foregroundMark x1="91045" y1="52174" x2="91045" y2="52174"/>
                          <a14:foregroundMark x1="63433" y1="45652" x2="63433" y2="45652"/>
                          <a14:foregroundMark x1="27612" y1="48551" x2="28358" y2="492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93638" y="570070"/>
              <a:ext cx="889130" cy="915672"/>
            </a:xfrm>
            <a:prstGeom prst="rect">
              <a:avLst/>
            </a:prstGeom>
          </p:spPr>
        </p:pic>
      </p:grpSp>
      <p:sp>
        <p:nvSpPr>
          <p:cNvPr id="9" name="標題 1">
            <a:extLst>
              <a:ext uri="{FF2B5EF4-FFF2-40B4-BE49-F238E27FC236}">
                <a16:creationId xmlns:a16="http://schemas.microsoft.com/office/drawing/2014/main" id="{85E3B28F-1EAF-1CB6-C3C6-6C2FFF9E5B98}"/>
              </a:ext>
            </a:extLst>
          </p:cNvPr>
          <p:cNvSpPr txBox="1">
            <a:spLocks/>
          </p:cNvSpPr>
          <p:nvPr/>
        </p:nvSpPr>
        <p:spPr>
          <a:xfrm>
            <a:off x="301956" y="1222566"/>
            <a:ext cx="10338830" cy="5315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200000"/>
              </a:lnSpc>
              <a:buAutoNum type="arabicPeriod"/>
            </a:pP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每日 </a:t>
            </a:r>
            <a:r>
              <a:rPr lang="en-US" altLang="zh-TW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</a:t>
            </a: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：</a:t>
            </a:r>
            <a:r>
              <a:rPr lang="en-US" altLang="zh-TW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50</a:t>
            </a: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en-US" altLang="zh-TW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~</a:t>
            </a: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en-US" altLang="zh-TW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8</a:t>
            </a: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：</a:t>
            </a:r>
            <a:r>
              <a:rPr lang="en-US" altLang="zh-TW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00</a:t>
            </a: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r>
              <a:rPr lang="zh-TW" altLang="en-US" sz="32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務必</a:t>
            </a: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落實 </a:t>
            </a:r>
            <a:r>
              <a:rPr lang="en-US" altLang="zh-TW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MSSR</a:t>
            </a: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en-US" altLang="zh-TW" sz="32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鼓勵家長落實家庭 </a:t>
            </a:r>
            <a:r>
              <a:rPr lang="en-US" altLang="zh-TW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MSSR</a:t>
            </a:r>
            <a:r>
              <a:rPr lang="zh-TW" altLang="en-US" sz="32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en-US" altLang="zh-TW" sz="32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★ </a:t>
            </a:r>
            <a:r>
              <a:rPr lang="en-US" altLang="zh-TW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9/13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（五）前</a:t>
            </a:r>
            <a:r>
              <a:rPr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務必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</a:t>
            </a:r>
            <a:r>
              <a:rPr lang="zh-TW" altLang="en-US" sz="28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「閱讀計畫書」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新增「明日家庭閱讀」。</a:t>
            </a:r>
            <a:endParaRPr lang="en-US" altLang="zh-TW" sz="28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★ </a:t>
            </a:r>
            <a:r>
              <a:rPr lang="en-US" altLang="zh-TW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9/20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（五）</a:t>
            </a:r>
            <a:r>
              <a:rPr lang="zh-TW" altLang="en-US" sz="28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務必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</a:t>
            </a:r>
            <a:r>
              <a:rPr lang="zh-TW" altLang="en-US" sz="28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「班親會」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向家長宣導「明日家庭閱讀」。</a:t>
            </a:r>
            <a:endParaRPr lang="en-US" altLang="zh-TW" sz="28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★ 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請家長在 </a:t>
            </a:r>
            <a:r>
              <a:rPr lang="en-US" altLang="zh-TW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MSSR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過程中</a:t>
            </a:r>
            <a:r>
              <a:rPr lang="zh-TW" altLang="en-US" sz="28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協助拍 </a:t>
            </a:r>
            <a:r>
              <a:rPr lang="en-US" altLang="zh-TW" sz="28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1~2</a:t>
            </a:r>
            <a:r>
              <a:rPr lang="zh-TW" altLang="en-US" sz="2800" dirty="0">
                <a:highlight>
                  <a:srgbClr val="FFFF00"/>
                </a:highligh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張照片</a:t>
            </a:r>
            <a:r>
              <a:rPr lang="zh-TW" altLang="en-US" sz="28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，回傳給設備組。</a:t>
            </a:r>
          </a:p>
        </p:txBody>
      </p:sp>
    </p:spTree>
    <p:extLst>
      <p:ext uri="{BB962C8B-B14F-4D97-AF65-F5344CB8AC3E}">
        <p14:creationId xmlns:p14="http://schemas.microsoft.com/office/powerpoint/2010/main" val="156199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307</Words>
  <Application>Microsoft Office PowerPoint</Application>
  <PresentationFormat>寬螢幕</PresentationFormat>
  <Paragraphs>34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Calibri Light</vt:lpstr>
      <vt:lpstr>新細明體</vt:lpstr>
      <vt:lpstr>華康中特圓體</vt:lpstr>
      <vt:lpstr>Arial</vt:lpstr>
      <vt:lpstr>Calibri</vt:lpstr>
      <vt:lpstr>Office 佈景主題</vt:lpstr>
      <vt:lpstr>MSSR 與明日家庭閱讀宣導</vt:lpstr>
      <vt:lpstr>身教式持續安靜閱讀</vt:lpstr>
      <vt:lpstr>透過 MSSR ， 學生能夠 ……</vt:lpstr>
      <vt:lpstr>明日家庭閱讀</vt:lpstr>
      <vt:lpstr>鼓勵家長進行家庭 MSSR</vt:lpstr>
      <vt:lpstr>PowerPoint 簡報</vt:lpstr>
      <vt:lpstr>分享至此，以下事項還請老師協助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MSSR 與明日家庭閱讀宣導</dc:title>
  <dc:creator>璋 薛</dc:creator>
  <cp:lastModifiedBy>User</cp:lastModifiedBy>
  <cp:revision>7</cp:revision>
  <dcterms:created xsi:type="dcterms:W3CDTF">2024-09-01T05:51:52Z</dcterms:created>
  <dcterms:modified xsi:type="dcterms:W3CDTF">2024-09-06T06:52:07Z</dcterms:modified>
</cp:coreProperties>
</file>