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15"/>
  </p:notesMasterIdLst>
  <p:sldIdLst>
    <p:sldId id="257" r:id="rId2"/>
    <p:sldId id="256" r:id="rId3"/>
    <p:sldId id="258" r:id="rId4"/>
    <p:sldId id="265" r:id="rId5"/>
    <p:sldId id="267" r:id="rId6"/>
    <p:sldId id="259" r:id="rId7"/>
    <p:sldId id="261" r:id="rId8"/>
    <p:sldId id="260" r:id="rId9"/>
    <p:sldId id="268" r:id="rId10"/>
    <p:sldId id="269" r:id="rId11"/>
    <p:sldId id="270" r:id="rId12"/>
    <p:sldId id="271" r:id="rId13"/>
    <p:sldId id="273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54" autoAdjust="0"/>
  </p:normalViewPr>
  <p:slideViewPr>
    <p:cSldViewPr>
      <p:cViewPr varScale="1">
        <p:scale>
          <a:sx n="64" d="100"/>
          <a:sy n="64" d="100"/>
        </p:scale>
        <p:origin x="134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774C6D-3541-41D3-A451-A490A1F9CB5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51A67B29-30E3-4F2D-94AB-5E48590466C6}">
      <dgm:prSet phldrT="[文字]"/>
      <dgm:spPr/>
      <dgm:t>
        <a:bodyPr/>
        <a:lstStyle/>
        <a:p>
          <a:pPr algn="l"/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個別諮商輔導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0F5FEF5-A40C-499E-BD27-F48564E4C1FD}" type="parTrans" cxnId="{FCE53EEE-A034-429E-BB59-C2E1772A0C74}">
      <dgm:prSet/>
      <dgm:spPr/>
      <dgm:t>
        <a:bodyPr/>
        <a:lstStyle/>
        <a:p>
          <a:pPr algn="ctr"/>
          <a:endParaRPr lang="zh-TW" altLang="en-US"/>
        </a:p>
      </dgm:t>
    </dgm:pt>
    <dgm:pt modelId="{857AF50D-253B-41DE-A50E-E45DC3637AE3}" type="sibTrans" cxnId="{FCE53EEE-A034-429E-BB59-C2E1772A0C74}">
      <dgm:prSet/>
      <dgm:spPr/>
      <dgm:t>
        <a:bodyPr/>
        <a:lstStyle/>
        <a:p>
          <a:pPr algn="ctr"/>
          <a:endParaRPr lang="zh-TW" altLang="en-US"/>
        </a:p>
      </dgm:t>
    </dgm:pt>
    <dgm:pt modelId="{129397E3-A7BD-474F-8C4C-A4DF3CB8A38E}">
      <dgm:prSet phldrT="[文字]"/>
      <dgm:spPr/>
      <dgm:t>
        <a:bodyPr/>
        <a:lstStyle/>
        <a:p>
          <a:pPr algn="l"/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個別化親職講座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8CACFD0-4996-480A-A9B8-BCF2FB462C63}" type="parTrans" cxnId="{6E834596-4DEB-4346-954A-C9EE0DA41EB1}">
      <dgm:prSet/>
      <dgm:spPr/>
      <dgm:t>
        <a:bodyPr/>
        <a:lstStyle/>
        <a:p>
          <a:pPr algn="ctr"/>
          <a:endParaRPr lang="zh-TW" altLang="en-US"/>
        </a:p>
      </dgm:t>
    </dgm:pt>
    <dgm:pt modelId="{9F1449FE-C675-41E9-8B4C-359B2386929A}" type="sibTrans" cxnId="{6E834596-4DEB-4346-954A-C9EE0DA41EB1}">
      <dgm:prSet/>
      <dgm:spPr/>
      <dgm:t>
        <a:bodyPr/>
        <a:lstStyle/>
        <a:p>
          <a:pPr algn="ctr"/>
          <a:endParaRPr lang="zh-TW" altLang="en-US"/>
        </a:p>
      </dgm:t>
    </dgm:pt>
    <dgm:pt modelId="{2D0C16D1-1BB0-42CA-99F6-165EA67AF1B2}">
      <dgm:prSet phldrT="[文字]"/>
      <dgm:spPr/>
      <dgm:t>
        <a:bodyPr/>
        <a:lstStyle/>
        <a:p>
          <a:pPr algn="l"/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資源整合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E48DBDA-A21A-4C71-831F-A759DF8AAFD6}" type="parTrans" cxnId="{B3637CE1-2D12-4685-991B-B7788E4FFA1B}">
      <dgm:prSet/>
      <dgm:spPr/>
      <dgm:t>
        <a:bodyPr/>
        <a:lstStyle/>
        <a:p>
          <a:pPr algn="ctr"/>
          <a:endParaRPr lang="zh-TW" altLang="en-US"/>
        </a:p>
      </dgm:t>
    </dgm:pt>
    <dgm:pt modelId="{C2069FD2-B874-4383-BE2E-AE22D7318BD8}" type="sibTrans" cxnId="{B3637CE1-2D12-4685-991B-B7788E4FFA1B}">
      <dgm:prSet/>
      <dgm:spPr/>
      <dgm:t>
        <a:bodyPr/>
        <a:lstStyle/>
        <a:p>
          <a:pPr algn="ctr"/>
          <a:endParaRPr lang="zh-TW" altLang="en-US"/>
        </a:p>
      </dgm:t>
    </dgm:pt>
    <dgm:pt modelId="{D9EC2C86-1F47-442A-B447-AF81BF741095}" type="pres">
      <dgm:prSet presAssocID="{83774C6D-3541-41D3-A451-A490A1F9CB5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B30E6BB8-AB30-456A-966A-C4920B9F62B0}" type="pres">
      <dgm:prSet presAssocID="{83774C6D-3541-41D3-A451-A490A1F9CB55}" presName="Name1" presStyleCnt="0"/>
      <dgm:spPr/>
      <dgm:t>
        <a:bodyPr/>
        <a:lstStyle/>
        <a:p>
          <a:endParaRPr lang="zh-TW" altLang="en-US"/>
        </a:p>
      </dgm:t>
    </dgm:pt>
    <dgm:pt modelId="{C9DE032D-AE3D-4301-B113-3C1C85357244}" type="pres">
      <dgm:prSet presAssocID="{83774C6D-3541-41D3-A451-A490A1F9CB55}" presName="cycle" presStyleCnt="0"/>
      <dgm:spPr/>
      <dgm:t>
        <a:bodyPr/>
        <a:lstStyle/>
        <a:p>
          <a:endParaRPr lang="zh-TW" altLang="en-US"/>
        </a:p>
      </dgm:t>
    </dgm:pt>
    <dgm:pt modelId="{A0FB8EA6-43BD-4E32-B417-391BBD7FF310}" type="pres">
      <dgm:prSet presAssocID="{83774C6D-3541-41D3-A451-A490A1F9CB55}" presName="srcNode" presStyleLbl="node1" presStyleIdx="0" presStyleCnt="3"/>
      <dgm:spPr/>
      <dgm:t>
        <a:bodyPr/>
        <a:lstStyle/>
        <a:p>
          <a:endParaRPr lang="zh-TW" altLang="en-US"/>
        </a:p>
      </dgm:t>
    </dgm:pt>
    <dgm:pt modelId="{85D5FCB1-4125-4DD0-A27F-9AE807759BDC}" type="pres">
      <dgm:prSet presAssocID="{83774C6D-3541-41D3-A451-A490A1F9CB55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B80403CF-F8F2-44D2-813C-156344566D07}" type="pres">
      <dgm:prSet presAssocID="{83774C6D-3541-41D3-A451-A490A1F9CB55}" presName="extraNode" presStyleLbl="node1" presStyleIdx="0" presStyleCnt="3"/>
      <dgm:spPr/>
      <dgm:t>
        <a:bodyPr/>
        <a:lstStyle/>
        <a:p>
          <a:endParaRPr lang="zh-TW" altLang="en-US"/>
        </a:p>
      </dgm:t>
    </dgm:pt>
    <dgm:pt modelId="{AC68C093-F270-4AAC-A3D2-EEFF5AC54958}" type="pres">
      <dgm:prSet presAssocID="{83774C6D-3541-41D3-A451-A490A1F9CB55}" presName="dstNode" presStyleLbl="node1" presStyleIdx="0" presStyleCnt="3"/>
      <dgm:spPr/>
      <dgm:t>
        <a:bodyPr/>
        <a:lstStyle/>
        <a:p>
          <a:endParaRPr lang="zh-TW" altLang="en-US"/>
        </a:p>
      </dgm:t>
    </dgm:pt>
    <dgm:pt modelId="{16DC1466-F04A-4971-99F1-29FC1D8E9457}" type="pres">
      <dgm:prSet presAssocID="{51A67B29-30E3-4F2D-94AB-5E48590466C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9FF114-1584-4BC7-9D74-6D41F95FE4A4}" type="pres">
      <dgm:prSet presAssocID="{51A67B29-30E3-4F2D-94AB-5E48590466C6}" presName="accent_1" presStyleCnt="0"/>
      <dgm:spPr/>
      <dgm:t>
        <a:bodyPr/>
        <a:lstStyle/>
        <a:p>
          <a:endParaRPr lang="zh-TW" altLang="en-US"/>
        </a:p>
      </dgm:t>
    </dgm:pt>
    <dgm:pt modelId="{A55DF04F-3108-4174-A10E-46ACED55686D}" type="pres">
      <dgm:prSet presAssocID="{51A67B29-30E3-4F2D-94AB-5E48590466C6}" presName="accentRepeatNode" presStyleLbl="solidFgAcc1" presStyleIdx="0" presStyleCnt="3"/>
      <dgm:spPr/>
      <dgm:t>
        <a:bodyPr/>
        <a:lstStyle/>
        <a:p>
          <a:endParaRPr lang="zh-TW" altLang="en-US"/>
        </a:p>
      </dgm:t>
    </dgm:pt>
    <dgm:pt modelId="{6A7351B3-87DD-4D5A-BF3F-8796DE27056C}" type="pres">
      <dgm:prSet presAssocID="{129397E3-A7BD-474F-8C4C-A4DF3CB8A38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C49B013-32C7-494E-B8B5-0DA09476D319}" type="pres">
      <dgm:prSet presAssocID="{129397E3-A7BD-474F-8C4C-A4DF3CB8A38E}" presName="accent_2" presStyleCnt="0"/>
      <dgm:spPr/>
      <dgm:t>
        <a:bodyPr/>
        <a:lstStyle/>
        <a:p>
          <a:endParaRPr lang="zh-TW" altLang="en-US"/>
        </a:p>
      </dgm:t>
    </dgm:pt>
    <dgm:pt modelId="{4F0B4D22-0C29-4C81-9720-950CA33B33F8}" type="pres">
      <dgm:prSet presAssocID="{129397E3-A7BD-474F-8C4C-A4DF3CB8A38E}" presName="accentRepeatNode" presStyleLbl="solidFgAcc1" presStyleIdx="1" presStyleCnt="3"/>
      <dgm:spPr/>
      <dgm:t>
        <a:bodyPr/>
        <a:lstStyle/>
        <a:p>
          <a:endParaRPr lang="zh-TW" altLang="en-US"/>
        </a:p>
      </dgm:t>
    </dgm:pt>
    <dgm:pt modelId="{F215CC23-99FA-45CB-B467-E9D87D6C6EFF}" type="pres">
      <dgm:prSet presAssocID="{2D0C16D1-1BB0-42CA-99F6-165EA67AF1B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0DFADB7-C6B7-4076-94C5-0235D63F7D28}" type="pres">
      <dgm:prSet presAssocID="{2D0C16D1-1BB0-42CA-99F6-165EA67AF1B2}" presName="accent_3" presStyleCnt="0"/>
      <dgm:spPr/>
      <dgm:t>
        <a:bodyPr/>
        <a:lstStyle/>
        <a:p>
          <a:endParaRPr lang="zh-TW" altLang="en-US"/>
        </a:p>
      </dgm:t>
    </dgm:pt>
    <dgm:pt modelId="{870828C0-A49D-45EC-B6B4-11E648E0E50F}" type="pres">
      <dgm:prSet presAssocID="{2D0C16D1-1BB0-42CA-99F6-165EA67AF1B2}" presName="accentRepeatNode" presStyleLbl="solidFgAcc1" presStyleIdx="2" presStyleCnt="3"/>
      <dgm:spPr/>
      <dgm:t>
        <a:bodyPr/>
        <a:lstStyle/>
        <a:p>
          <a:endParaRPr lang="zh-TW" altLang="en-US"/>
        </a:p>
      </dgm:t>
    </dgm:pt>
  </dgm:ptLst>
  <dgm:cxnLst>
    <dgm:cxn modelId="{6E834596-4DEB-4346-954A-C9EE0DA41EB1}" srcId="{83774C6D-3541-41D3-A451-A490A1F9CB55}" destId="{129397E3-A7BD-474F-8C4C-A4DF3CB8A38E}" srcOrd="1" destOrd="0" parTransId="{18CACFD0-4996-480A-A9B8-BCF2FB462C63}" sibTransId="{9F1449FE-C675-41E9-8B4C-359B2386929A}"/>
    <dgm:cxn modelId="{FCE53EEE-A034-429E-BB59-C2E1772A0C74}" srcId="{83774C6D-3541-41D3-A451-A490A1F9CB55}" destId="{51A67B29-30E3-4F2D-94AB-5E48590466C6}" srcOrd="0" destOrd="0" parTransId="{30F5FEF5-A40C-499E-BD27-F48564E4C1FD}" sibTransId="{857AF50D-253B-41DE-A50E-E45DC3637AE3}"/>
    <dgm:cxn modelId="{645770AA-BE2D-4FF6-986B-F5EC6E756234}" type="presOf" srcId="{2D0C16D1-1BB0-42CA-99F6-165EA67AF1B2}" destId="{F215CC23-99FA-45CB-B467-E9D87D6C6EFF}" srcOrd="0" destOrd="0" presId="urn:microsoft.com/office/officeart/2008/layout/VerticalCurvedList"/>
    <dgm:cxn modelId="{B3637CE1-2D12-4685-991B-B7788E4FFA1B}" srcId="{83774C6D-3541-41D3-A451-A490A1F9CB55}" destId="{2D0C16D1-1BB0-42CA-99F6-165EA67AF1B2}" srcOrd="2" destOrd="0" parTransId="{0E48DBDA-A21A-4C71-831F-A759DF8AAFD6}" sibTransId="{C2069FD2-B874-4383-BE2E-AE22D7318BD8}"/>
    <dgm:cxn modelId="{05F072E3-0524-46B5-96BC-1E802221D992}" type="presOf" srcId="{129397E3-A7BD-474F-8C4C-A4DF3CB8A38E}" destId="{6A7351B3-87DD-4D5A-BF3F-8796DE27056C}" srcOrd="0" destOrd="0" presId="urn:microsoft.com/office/officeart/2008/layout/VerticalCurvedList"/>
    <dgm:cxn modelId="{64EC9126-258B-4D27-B49E-61F368C015D7}" type="presOf" srcId="{83774C6D-3541-41D3-A451-A490A1F9CB55}" destId="{D9EC2C86-1F47-442A-B447-AF81BF741095}" srcOrd="0" destOrd="0" presId="urn:microsoft.com/office/officeart/2008/layout/VerticalCurvedList"/>
    <dgm:cxn modelId="{1B891A87-C1DB-45E5-A773-7258FB9FA8EE}" type="presOf" srcId="{51A67B29-30E3-4F2D-94AB-5E48590466C6}" destId="{16DC1466-F04A-4971-99F1-29FC1D8E9457}" srcOrd="0" destOrd="0" presId="urn:microsoft.com/office/officeart/2008/layout/VerticalCurvedList"/>
    <dgm:cxn modelId="{6599CED1-CE11-4ACA-83B5-A22990D02D7D}" type="presOf" srcId="{857AF50D-253B-41DE-A50E-E45DC3637AE3}" destId="{85D5FCB1-4125-4DD0-A27F-9AE807759BDC}" srcOrd="0" destOrd="0" presId="urn:microsoft.com/office/officeart/2008/layout/VerticalCurvedList"/>
    <dgm:cxn modelId="{B51DA669-77A2-49E4-B707-64B49E76AD62}" type="presParOf" srcId="{D9EC2C86-1F47-442A-B447-AF81BF741095}" destId="{B30E6BB8-AB30-456A-966A-C4920B9F62B0}" srcOrd="0" destOrd="0" presId="urn:microsoft.com/office/officeart/2008/layout/VerticalCurvedList"/>
    <dgm:cxn modelId="{B484BF75-B570-40AE-807B-453251B51043}" type="presParOf" srcId="{B30E6BB8-AB30-456A-966A-C4920B9F62B0}" destId="{C9DE032D-AE3D-4301-B113-3C1C85357244}" srcOrd="0" destOrd="0" presId="urn:microsoft.com/office/officeart/2008/layout/VerticalCurvedList"/>
    <dgm:cxn modelId="{DBA78FEF-4ECE-4F14-9F81-570E7E0A7FA6}" type="presParOf" srcId="{C9DE032D-AE3D-4301-B113-3C1C85357244}" destId="{A0FB8EA6-43BD-4E32-B417-391BBD7FF310}" srcOrd="0" destOrd="0" presId="urn:microsoft.com/office/officeart/2008/layout/VerticalCurvedList"/>
    <dgm:cxn modelId="{CA897B67-ACFD-4439-B9ED-B7BFD2E8EA6A}" type="presParOf" srcId="{C9DE032D-AE3D-4301-B113-3C1C85357244}" destId="{85D5FCB1-4125-4DD0-A27F-9AE807759BDC}" srcOrd="1" destOrd="0" presId="urn:microsoft.com/office/officeart/2008/layout/VerticalCurvedList"/>
    <dgm:cxn modelId="{CD276DAF-5292-4B40-B8B6-0F03E968E468}" type="presParOf" srcId="{C9DE032D-AE3D-4301-B113-3C1C85357244}" destId="{B80403CF-F8F2-44D2-813C-156344566D07}" srcOrd="2" destOrd="0" presId="urn:microsoft.com/office/officeart/2008/layout/VerticalCurvedList"/>
    <dgm:cxn modelId="{D28B2E00-189F-4BA1-94F5-3851E52FB4B3}" type="presParOf" srcId="{C9DE032D-AE3D-4301-B113-3C1C85357244}" destId="{AC68C093-F270-4AAC-A3D2-EEFF5AC54958}" srcOrd="3" destOrd="0" presId="urn:microsoft.com/office/officeart/2008/layout/VerticalCurvedList"/>
    <dgm:cxn modelId="{25E682DD-FCB9-464C-B4E7-72A7307194B9}" type="presParOf" srcId="{B30E6BB8-AB30-456A-966A-C4920B9F62B0}" destId="{16DC1466-F04A-4971-99F1-29FC1D8E9457}" srcOrd="1" destOrd="0" presId="urn:microsoft.com/office/officeart/2008/layout/VerticalCurvedList"/>
    <dgm:cxn modelId="{6CA2D245-49D0-4D96-A257-8421D6A2472F}" type="presParOf" srcId="{B30E6BB8-AB30-456A-966A-C4920B9F62B0}" destId="{D19FF114-1584-4BC7-9D74-6D41F95FE4A4}" srcOrd="2" destOrd="0" presId="urn:microsoft.com/office/officeart/2008/layout/VerticalCurvedList"/>
    <dgm:cxn modelId="{0EAAC658-57E9-4287-946D-9C96C59F9D7C}" type="presParOf" srcId="{D19FF114-1584-4BC7-9D74-6D41F95FE4A4}" destId="{A55DF04F-3108-4174-A10E-46ACED55686D}" srcOrd="0" destOrd="0" presId="urn:microsoft.com/office/officeart/2008/layout/VerticalCurvedList"/>
    <dgm:cxn modelId="{D8E32923-9133-4DFF-B980-38B9193DF66E}" type="presParOf" srcId="{B30E6BB8-AB30-456A-966A-C4920B9F62B0}" destId="{6A7351B3-87DD-4D5A-BF3F-8796DE27056C}" srcOrd="3" destOrd="0" presId="urn:microsoft.com/office/officeart/2008/layout/VerticalCurvedList"/>
    <dgm:cxn modelId="{3C56E8D4-DBDE-4545-82D7-CFC98BDF1514}" type="presParOf" srcId="{B30E6BB8-AB30-456A-966A-C4920B9F62B0}" destId="{EC49B013-32C7-494E-B8B5-0DA09476D319}" srcOrd="4" destOrd="0" presId="urn:microsoft.com/office/officeart/2008/layout/VerticalCurvedList"/>
    <dgm:cxn modelId="{F5FC8213-4FDA-4B6F-AD39-D1D3FA6BB7C9}" type="presParOf" srcId="{EC49B013-32C7-494E-B8B5-0DA09476D319}" destId="{4F0B4D22-0C29-4C81-9720-950CA33B33F8}" srcOrd="0" destOrd="0" presId="urn:microsoft.com/office/officeart/2008/layout/VerticalCurvedList"/>
    <dgm:cxn modelId="{BD9AE56F-894E-48B8-BF5A-D4D38A4FE57E}" type="presParOf" srcId="{B30E6BB8-AB30-456A-966A-C4920B9F62B0}" destId="{F215CC23-99FA-45CB-B467-E9D87D6C6EFF}" srcOrd="5" destOrd="0" presId="urn:microsoft.com/office/officeart/2008/layout/VerticalCurvedList"/>
    <dgm:cxn modelId="{48A8EE36-717C-4ADC-83C2-CACC31794C49}" type="presParOf" srcId="{B30E6BB8-AB30-456A-966A-C4920B9F62B0}" destId="{90DFADB7-C6B7-4076-94C5-0235D63F7D28}" srcOrd="6" destOrd="0" presId="urn:microsoft.com/office/officeart/2008/layout/VerticalCurvedList"/>
    <dgm:cxn modelId="{1E09C4A8-2C07-42DF-9764-8ADF346228F5}" type="presParOf" srcId="{90DFADB7-C6B7-4076-94C5-0235D63F7D28}" destId="{870828C0-A49D-45EC-B6B4-11E648E0E50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D5FCB1-4125-4DD0-A27F-9AE807759BDC}">
      <dsp:nvSpPr>
        <dsp:cNvPr id="0" name=""/>
        <dsp:cNvSpPr/>
      </dsp:nvSpPr>
      <dsp:spPr>
        <a:xfrm>
          <a:off x="-3825421" y="-587512"/>
          <a:ext cx="4559401" cy="4559401"/>
        </a:xfrm>
        <a:prstGeom prst="blockArc">
          <a:avLst>
            <a:gd name="adj1" fmla="val 18900000"/>
            <a:gd name="adj2" fmla="val 2700000"/>
            <a:gd name="adj3" fmla="val 474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DC1466-F04A-4971-99F1-29FC1D8E9457}">
      <dsp:nvSpPr>
        <dsp:cNvPr id="0" name=""/>
        <dsp:cNvSpPr/>
      </dsp:nvSpPr>
      <dsp:spPr>
        <a:xfrm>
          <a:off x="472003" y="338437"/>
          <a:ext cx="4175896" cy="6768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270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個別諮商輔導</a:t>
          </a:r>
          <a:endParaRPr lang="zh-TW" altLang="en-US" sz="33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72003" y="338437"/>
        <a:ext cx="4175896" cy="676875"/>
      </dsp:txXfrm>
    </dsp:sp>
    <dsp:sp modelId="{A55DF04F-3108-4174-A10E-46ACED55686D}">
      <dsp:nvSpPr>
        <dsp:cNvPr id="0" name=""/>
        <dsp:cNvSpPr/>
      </dsp:nvSpPr>
      <dsp:spPr>
        <a:xfrm>
          <a:off x="48956" y="253828"/>
          <a:ext cx="846094" cy="8460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7351B3-87DD-4D5A-BF3F-8796DE27056C}">
      <dsp:nvSpPr>
        <dsp:cNvPr id="0" name=""/>
        <dsp:cNvSpPr/>
      </dsp:nvSpPr>
      <dsp:spPr>
        <a:xfrm>
          <a:off x="718047" y="1353750"/>
          <a:ext cx="3929852" cy="6768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270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個別化親職講座</a:t>
          </a:r>
          <a:endParaRPr lang="zh-TW" altLang="en-US" sz="33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718047" y="1353750"/>
        <a:ext cx="3929852" cy="676875"/>
      </dsp:txXfrm>
    </dsp:sp>
    <dsp:sp modelId="{4F0B4D22-0C29-4C81-9720-950CA33B33F8}">
      <dsp:nvSpPr>
        <dsp:cNvPr id="0" name=""/>
        <dsp:cNvSpPr/>
      </dsp:nvSpPr>
      <dsp:spPr>
        <a:xfrm>
          <a:off x="295000" y="1269141"/>
          <a:ext cx="846094" cy="8460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15CC23-99FA-45CB-B467-E9D87D6C6EFF}">
      <dsp:nvSpPr>
        <dsp:cNvPr id="0" name=""/>
        <dsp:cNvSpPr/>
      </dsp:nvSpPr>
      <dsp:spPr>
        <a:xfrm>
          <a:off x="472003" y="2369063"/>
          <a:ext cx="4175896" cy="6768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270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資源整合</a:t>
          </a:r>
          <a:endParaRPr lang="zh-TW" altLang="en-US" sz="33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72003" y="2369063"/>
        <a:ext cx="4175896" cy="676875"/>
      </dsp:txXfrm>
    </dsp:sp>
    <dsp:sp modelId="{870828C0-A49D-45EC-B6B4-11E648E0E50F}">
      <dsp:nvSpPr>
        <dsp:cNvPr id="0" name=""/>
        <dsp:cNvSpPr/>
      </dsp:nvSpPr>
      <dsp:spPr>
        <a:xfrm>
          <a:off x="48956" y="2284453"/>
          <a:ext cx="846094" cy="8460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B646C-9BCC-4C23-A44A-07707E91F0DF}" type="datetimeFigureOut">
              <a:rPr lang="zh-TW" altLang="en-US" smtClean="0"/>
              <a:t>2021/8/26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C2017-1D99-448E-817F-DEA3BEFAEB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6728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C2017-1D99-448E-817F-DEA3BEFAEBBD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1911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C2017-1D99-448E-817F-DEA3BEFAEBBD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1187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C2017-1D99-448E-817F-DEA3BEFAEBBD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1187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C2017-1D99-448E-817F-DEA3BEFAEBBD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1187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C2017-1D99-448E-817F-DEA3BEFAEBBD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7212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08E5-93A9-4418-9694-D46A13D38968}" type="datetimeFigureOut">
              <a:rPr lang="zh-TW" altLang="en-US" smtClean="0"/>
              <a:t>2021/8/26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009A-4F2E-4490-AB80-551153CC77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1145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08E5-93A9-4418-9694-D46A13D38968}" type="datetimeFigureOut">
              <a:rPr lang="zh-TW" altLang="en-US" smtClean="0"/>
              <a:t>2021/8/26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009A-4F2E-4490-AB80-551153CC77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2832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08E5-93A9-4418-9694-D46A13D38968}" type="datetimeFigureOut">
              <a:rPr lang="zh-TW" altLang="en-US" smtClean="0"/>
              <a:t>2021/8/26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009A-4F2E-4490-AB80-551153CC77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0920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08E5-93A9-4418-9694-D46A13D38968}" type="datetimeFigureOut">
              <a:rPr lang="zh-TW" altLang="en-US" smtClean="0"/>
              <a:t>2021/8/26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009A-4F2E-4490-AB80-551153CC77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6972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08E5-93A9-4418-9694-D46A13D38968}" type="datetimeFigureOut">
              <a:rPr lang="zh-TW" altLang="en-US" smtClean="0"/>
              <a:t>2021/8/26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009A-4F2E-4490-AB80-551153CC77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0738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08E5-93A9-4418-9694-D46A13D38968}" type="datetimeFigureOut">
              <a:rPr lang="zh-TW" altLang="en-US" smtClean="0"/>
              <a:t>2021/8/26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009A-4F2E-4490-AB80-551153CC77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7090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08E5-93A9-4418-9694-D46A13D38968}" type="datetimeFigureOut">
              <a:rPr lang="zh-TW" altLang="en-US" smtClean="0"/>
              <a:t>2021/8/26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009A-4F2E-4490-AB80-551153CC77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6132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08E5-93A9-4418-9694-D46A13D38968}" type="datetimeFigureOut">
              <a:rPr lang="zh-TW" altLang="en-US" smtClean="0"/>
              <a:t>2021/8/26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009A-4F2E-4490-AB80-551153CC77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0656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08E5-93A9-4418-9694-D46A13D38968}" type="datetimeFigureOut">
              <a:rPr lang="zh-TW" altLang="en-US" smtClean="0"/>
              <a:t>2021/8/26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009A-4F2E-4490-AB80-551153CC77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8473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08E5-93A9-4418-9694-D46A13D38968}" type="datetimeFigureOut">
              <a:rPr lang="zh-TW" altLang="en-US" smtClean="0"/>
              <a:t>2021/8/26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009A-4F2E-4490-AB80-551153CC77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2058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08E5-93A9-4418-9694-D46A13D38968}" type="datetimeFigureOut">
              <a:rPr lang="zh-TW" altLang="en-US" smtClean="0"/>
              <a:t>2021/8/26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009A-4F2E-4490-AB80-551153CC77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6515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08E5-93A9-4418-9694-D46A13D38968}" type="datetimeFigureOut">
              <a:rPr lang="zh-TW" altLang="en-US" smtClean="0"/>
              <a:t>2021/8/26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009A-4F2E-4490-AB80-551153CC77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9102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708E5-93A9-4418-9694-D46A13D38968}" type="datetimeFigureOut">
              <a:rPr lang="zh-TW" altLang="en-US" smtClean="0"/>
              <a:t>2021/8/26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A009A-4F2E-4490-AB80-551153CC77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933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.tw/url?sa=i&amp;rct=j&amp;q=&amp;esrc=s&amp;source=images&amp;cd=&amp;cad=rja&amp;uact=8&amp;ved=2ahUKEwifvp2UkvXbAhWJy7wKHdPKD3wQjRx6BAgBEAU&amp;url=http://www.ppdesk.com/view/2009/10/view_1024x768_keaikatong_031ec3_5.htm&amp;psig=AOvVaw1WhM4yRaavTOJvMjeXsrqM&amp;ust=1530233464853620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hyperlink" Target="http://www.google.com.tw/url?sa=i&amp;rct=j&amp;q=&amp;esrc=s&amp;source=images&amp;cd=&amp;cad=rja&amp;uact=8&amp;ved=2ahUKEwifvp2UkvXbAhWJy7wKHdPKD3wQjRx6BAgBEAU&amp;url=http://www.ppdesk.com/view/2009/10/view_1024x768_keaikatong_031ec3_5.htm&amp;psig=AOvVaw1WhM4yRaavTOJvMjeXsrqM&amp;ust=1530233464853620" TargetMode="Externa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.tw/url?sa=i&amp;rct=j&amp;q=&amp;esrc=s&amp;source=images&amp;cd=&amp;ved=2ahUKEwj2jKjJnYbjAhVIVrwKHdkEC70QjRx6BAgBEAU&amp;url=https://en.wikipedia.org/wiki/Smiley&amp;psig=AOvVaw2BFFG3cNs7JYWS8pfBYDSE&amp;ust=1561607003816653" TargetMode="External"/><Relationship Id="rId5" Type="http://schemas.openxmlformats.org/officeDocument/2006/relationships/image" Target="../media/image7.jpe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hyperlink" Target="https://www.google.com.tw/url?sa=i&amp;rct=j&amp;q=&amp;esrc=s&amp;source=images&amp;cd=&amp;ved=2ahUKEwj2jKjJnYbjAhVIVrwKHdkEC70QjRx6BAgBEAU&amp;url=https://en.wikipedia.org/wiki/Smiley&amp;psig=AOvVaw2BFFG3cNs7JYWS8pfBYDSE&amp;ust=1561607003816653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g"/><Relationship Id="rId7" Type="http://schemas.openxmlformats.org/officeDocument/2006/relationships/hyperlink" Target="https://www.google.com.tw/url?sa=i&amp;rct=j&amp;q=&amp;esrc=s&amp;source=images&amp;cd=&amp;ved=2ahUKEwj2jKjJnYbjAhVIVrwKHdkEC70QjRx6BAgBEAU&amp;url=https://en.wikipedia.org/wiki/Smiley&amp;psig=AOvVaw2BFFG3cNs7JYWS8pfBYDSE&amp;ust=156160700381665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相關圖片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75556" y="1411854"/>
            <a:ext cx="79928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8000" b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新南國</a:t>
            </a:r>
            <a:r>
              <a:rPr lang="zh-TW" altLang="en-US" sz="8000" b="1" spc="-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小</a:t>
            </a:r>
            <a:r>
              <a:rPr lang="en-US" altLang="zh-TW" sz="8000" b="1" spc="-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8000" b="1" spc="-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年度</a:t>
            </a:r>
            <a:endParaRPr lang="en-US" altLang="zh-TW" sz="8000" b="1" spc="-3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8000" b="1" spc="-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社 區 生 活 營</a:t>
            </a:r>
            <a:endParaRPr lang="en-US" altLang="zh-TW" sz="8000" b="1" spc="-3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8000" b="1" spc="-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成果報告</a:t>
            </a:r>
            <a:endParaRPr lang="zh-TW" altLang="en-US" sz="8000" b="1" spc="-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0013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7" y="35434"/>
            <a:ext cx="9144000" cy="685354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993" y="4885457"/>
            <a:ext cx="1658830" cy="197254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09936" y="165930"/>
            <a:ext cx="8229600" cy="1143000"/>
          </a:xfrm>
        </p:spPr>
        <p:txBody>
          <a:bodyPr/>
          <a:lstStyle/>
          <a:p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三、資源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整合</a:t>
            </a:r>
            <a:r>
              <a:rPr lang="en-US" altLang="zh-TW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感恩教孝月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1656184" cy="97627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39426"/>
            <a:ext cx="3402779" cy="454563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614" y="1124745"/>
            <a:ext cx="3707770" cy="507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7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4452"/>
            <a:ext cx="9144000" cy="685354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993" y="4885457"/>
            <a:ext cx="1658830" cy="197254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1656184" cy="976276"/>
          </a:xfrm>
          <a:prstGeom prst="rect">
            <a:avLst/>
          </a:prstGeom>
        </p:spPr>
      </p:pic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1223628" y="211509"/>
            <a:ext cx="8229600" cy="1143000"/>
          </a:xfrm>
        </p:spPr>
        <p:txBody>
          <a:bodyPr/>
          <a:lstStyle/>
          <a:p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三、資源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整合</a:t>
            </a:r>
            <a:r>
              <a:rPr lang="en-US" altLang="zh-TW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感恩教孝月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0" y="1354509"/>
            <a:ext cx="7056784" cy="498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5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47" y="44624"/>
            <a:ext cx="9144000" cy="685354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993" y="4885457"/>
            <a:ext cx="1658830" cy="197254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23628" y="180214"/>
            <a:ext cx="8229600" cy="1143000"/>
          </a:xfrm>
        </p:spPr>
        <p:txBody>
          <a:bodyPr/>
          <a:lstStyle/>
          <a:p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三、資源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整合</a:t>
            </a:r>
            <a:r>
              <a:rPr lang="en-US" altLang="zh-TW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感恩教孝月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1656184" cy="97627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02266" y="634462"/>
            <a:ext cx="48526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62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0" y="0"/>
            <a:ext cx="9144000" cy="685354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993" y="4885457"/>
            <a:ext cx="1658830" cy="197254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38520" y="169619"/>
            <a:ext cx="8229600" cy="1143000"/>
          </a:xfrm>
        </p:spPr>
        <p:txBody>
          <a:bodyPr/>
          <a:lstStyle/>
          <a:p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三、資源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整合</a:t>
            </a:r>
            <a:r>
              <a:rPr lang="en-US" altLang="zh-TW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感恩教孝月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1656184" cy="97627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16" y="2015382"/>
            <a:ext cx="5382344" cy="380444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83166" y="1960191"/>
            <a:ext cx="5479484" cy="387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相關圖片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0" y="-10641"/>
            <a:ext cx="9142858" cy="6857143"/>
          </a:xfrm>
          <a:prstGeom prst="rect">
            <a:avLst/>
          </a:prstGeom>
        </p:spPr>
      </p:pic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33957730"/>
              </p:ext>
            </p:extLst>
          </p:nvPr>
        </p:nvGraphicFramePr>
        <p:xfrm>
          <a:off x="2339752" y="1988840"/>
          <a:ext cx="4692352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標題 1"/>
          <p:cNvSpPr txBox="1">
            <a:spLocks/>
          </p:cNvSpPr>
          <p:nvPr/>
        </p:nvSpPr>
        <p:spPr>
          <a:xfrm>
            <a:off x="395536" y="620688"/>
            <a:ext cx="8229600" cy="1143000"/>
          </a:xfrm>
          <a:prstGeom prst="rect">
            <a:avLst/>
          </a:prstGeom>
        </p:spPr>
        <p:txBody>
          <a:bodyPr vert="horz" lIns="45720" tIns="0" rIns="45720" bIns="0" anchor="b">
            <a:normAutofit fontScale="92500" lnSpcReduction="2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新南國小</a:t>
            </a:r>
            <a:r>
              <a:rPr lang="en-US" altLang="zh-TW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年度</a:t>
            </a:r>
            <a:endParaRPr lang="en-US" altLang="zh-TW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社區</a:t>
            </a:r>
            <a:r>
              <a:rPr lang="zh-TW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生活營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2483768" y="2350621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771800" y="3356992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491570" y="4365104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5331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557808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一、個別諮商輔導</a:t>
            </a:r>
            <a:endParaRPr lang="zh-TW" altLang="en-US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11560" y="1772816"/>
            <a:ext cx="8136904" cy="1944216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校依孩子狀況之急迫性及嚴重性，家庭經濟因素及導師、家長回報之狀況，安排孩子個諮輔導時間及次數，期能讓孩子及早接受協助；心理師利用遊戲治療方式輔導個案，希望個案問題能獲得解決。本期服務學生人數為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人，分布年級及身分如下表：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Tx/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276198"/>
              </p:ext>
            </p:extLst>
          </p:nvPr>
        </p:nvGraphicFramePr>
        <p:xfrm>
          <a:off x="971599" y="4077072"/>
          <a:ext cx="7416825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1923">
                  <a:extLst>
                    <a:ext uri="{9D8B030D-6E8A-4147-A177-3AD203B41FA5}">
                      <a16:colId xmlns:a16="http://schemas.microsoft.com/office/drawing/2014/main" val="3682739644"/>
                    </a:ext>
                  </a:extLst>
                </a:gridCol>
                <a:gridCol w="1922880">
                  <a:extLst>
                    <a:ext uri="{9D8B030D-6E8A-4147-A177-3AD203B41FA5}">
                      <a16:colId xmlns:a16="http://schemas.microsoft.com/office/drawing/2014/main" val="947769986"/>
                    </a:ext>
                  </a:extLst>
                </a:gridCol>
                <a:gridCol w="1922880">
                  <a:extLst>
                    <a:ext uri="{9D8B030D-6E8A-4147-A177-3AD203B41FA5}">
                      <a16:colId xmlns:a16="http://schemas.microsoft.com/office/drawing/2014/main" val="789402142"/>
                    </a:ext>
                  </a:extLst>
                </a:gridCol>
                <a:gridCol w="2289142">
                  <a:extLst>
                    <a:ext uri="{9D8B030D-6E8A-4147-A177-3AD203B41FA5}">
                      <a16:colId xmlns:a16="http://schemas.microsoft.com/office/drawing/2014/main" val="41474613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年級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四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</a:t>
                      </a:r>
                      <a:endParaRPr lang="en-US" altLang="zh-TW" sz="20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000" b="1" kern="12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二</a:t>
                      </a:r>
                      <a:endParaRPr lang="zh-TW" altLang="en-US" sz="2000" b="1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091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身分</a:t>
                      </a:r>
                      <a:endParaRPr lang="zh-TW" altLang="en-US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700" kern="12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情緒控管不佳</a:t>
                      </a:r>
                      <a:endParaRPr lang="en-US" altLang="zh-TW" sz="1700" kern="12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700" kern="12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情緒控管不佳、</a:t>
                      </a:r>
                      <a:endParaRPr lang="en-US" altLang="zh-TW" sz="1700" kern="12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700" kern="12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疑似過動症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人際互動困難</a:t>
                      </a:r>
                      <a:endParaRPr lang="en-US" altLang="zh-TW" sz="18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疑似過動症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844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7" y="-27384"/>
            <a:ext cx="9144000" cy="6853548"/>
          </a:xfrm>
          <a:prstGeom prst="rect">
            <a:avLst/>
          </a:prstGeom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457200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一、個別諮商輔導</a:t>
            </a:r>
            <a:endParaRPr lang="zh-TW" altLang="en-US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1656184" cy="97627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993" y="4885457"/>
            <a:ext cx="1658830" cy="1972543"/>
          </a:xfrm>
          <a:prstGeom prst="rect">
            <a:avLst/>
          </a:prstGeom>
        </p:spPr>
      </p:pic>
      <p:pic>
        <p:nvPicPr>
          <p:cNvPr id="1027" name="Picture 3" descr="V:\行政處室\705輔導室\02-輔導組\07-社區生活營\108年度\3169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679" y="2847362"/>
            <a:ext cx="3168351" cy="23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「smiling face」的圖片搜尋結果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805" y="3429978"/>
            <a:ext cx="588980" cy="58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50" y="2020927"/>
            <a:ext cx="2460211" cy="3280281"/>
          </a:xfrm>
          <a:prstGeom prst="rect">
            <a:avLst/>
          </a:prstGeom>
        </p:spPr>
      </p:pic>
      <p:pic>
        <p:nvPicPr>
          <p:cNvPr id="12" name="Picture 6" descr="「smiling face」的圖片搜尋結果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888" y="2779450"/>
            <a:ext cx="770060" cy="77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60848"/>
            <a:ext cx="2495432" cy="3327243"/>
          </a:xfrm>
          <a:prstGeom prst="rect">
            <a:avLst/>
          </a:prstGeom>
        </p:spPr>
      </p:pic>
      <p:pic>
        <p:nvPicPr>
          <p:cNvPr id="14" name="Picture 6" descr="「smiling face」的圖片搜尋結果">
            <a:hlinkClick r:id="rId6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8" y="2847362"/>
            <a:ext cx="513296" cy="51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05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763"/>
            <a:ext cx="9144000" cy="6853548"/>
          </a:xfrm>
          <a:prstGeom prst="rect">
            <a:avLst/>
          </a:prstGeom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457200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一、個別諮商輔導</a:t>
            </a:r>
            <a:endParaRPr lang="zh-TW" altLang="en-US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1656184" cy="97627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993" y="4885457"/>
            <a:ext cx="1658830" cy="1972543"/>
          </a:xfrm>
          <a:prstGeom prst="rect">
            <a:avLst/>
          </a:prstGeom>
        </p:spPr>
      </p:pic>
      <p:pic>
        <p:nvPicPr>
          <p:cNvPr id="2" name="Picture 2" descr="V:\行政處室\705輔導室\02-輔導組\07-社區生活營\108年度\3169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23" y="2206616"/>
            <a:ext cx="4108639" cy="308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06616"/>
            <a:ext cx="4121066" cy="3090800"/>
          </a:xfrm>
          <a:prstGeom prst="rect">
            <a:avLst/>
          </a:prstGeom>
        </p:spPr>
      </p:pic>
      <p:pic>
        <p:nvPicPr>
          <p:cNvPr id="10" name="Picture 6" descr="「smiling face」的圖片搜尋結果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140968"/>
            <a:ext cx="770060" cy="77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99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4110" y="413792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二、親職講座</a:t>
            </a:r>
            <a:endParaRPr lang="zh-TW" altLang="en-US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3" y="1776362"/>
            <a:ext cx="4514537" cy="338437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003" y="1769269"/>
            <a:ext cx="4521959" cy="339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4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7" y="-40704"/>
            <a:ext cx="9144000" cy="685354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993" y="4885457"/>
            <a:ext cx="1658830" cy="197254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4110" y="87978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二、親職講座</a:t>
            </a:r>
            <a:endParaRPr lang="zh-TW" altLang="en-US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1656184" cy="97627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8" y="2134849"/>
            <a:ext cx="4074629" cy="3055972"/>
          </a:xfrm>
          <a:prstGeom prst="rect">
            <a:avLst/>
          </a:prstGeom>
        </p:spPr>
      </p:pic>
      <p:pic>
        <p:nvPicPr>
          <p:cNvPr id="10" name="Picture 6" descr="「smiling face」的圖片搜尋結果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973" y="2419930"/>
            <a:ext cx="986598" cy="9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「smiling face」的圖片搜尋結果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61" y="2212803"/>
            <a:ext cx="922533" cy="92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21" y="1988840"/>
            <a:ext cx="4463989" cy="3347991"/>
          </a:xfrm>
          <a:prstGeom prst="rect">
            <a:avLst/>
          </a:prstGeom>
        </p:spPr>
      </p:pic>
      <p:pic>
        <p:nvPicPr>
          <p:cNvPr id="12" name="Picture 6" descr="「smiling face」的圖片搜尋結果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170" y="2134849"/>
            <a:ext cx="986598" cy="9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「smiling face」的圖片搜尋結果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08920"/>
            <a:ext cx="1274630" cy="127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38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9143430" cy="685757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2528" y="-27384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三、資源整合</a:t>
            </a:r>
            <a:r>
              <a:rPr lang="en-US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親職活動</a:t>
            </a:r>
            <a:endParaRPr lang="zh-TW" altLang="en-US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77502" y="1340768"/>
            <a:ext cx="8388424" cy="953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結合家庭教育中心、教育優先</a:t>
            </a:r>
            <a:r>
              <a:rPr lang="zh-TW" altLang="en-US" sz="2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區</a:t>
            </a:r>
            <a:r>
              <a:rPr lang="zh-TW" altLang="en-US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計畫及本校親職講座</a:t>
            </a:r>
            <a:r>
              <a:rPr lang="zh-TW" altLang="zh-TW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</a:t>
            </a:r>
            <a:r>
              <a:rPr lang="zh-TW" altLang="en-US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，讓孩子們獲得心靈上的滿足與成長，下表為本校</a:t>
            </a:r>
            <a:r>
              <a:rPr lang="en-US" altLang="zh-TW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年度</a:t>
            </a:r>
            <a:r>
              <a:rPr lang="zh-TW" altLang="en-US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的活動安排：</a:t>
            </a:r>
            <a:endParaRPr lang="zh-TW" altLang="zh-TW" sz="20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Tx/>
              <a:buNone/>
            </a:pPr>
            <a:endParaRPr lang="en-US" altLang="zh-TW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972440"/>
              </p:ext>
            </p:extLst>
          </p:nvPr>
        </p:nvGraphicFramePr>
        <p:xfrm>
          <a:off x="374004" y="2348880"/>
          <a:ext cx="8514692" cy="350027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{9DCAF9ED-07DC-4A11-8D7F-57B35C25682E}</a:tableStyleId>
              </a:tblPr>
              <a:tblGrid>
                <a:gridCol w="600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2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62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92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3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場次</a:t>
                      </a:r>
                      <a:endParaRPr lang="zh-TW" sz="1200" kern="10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日期／時間</a:t>
                      </a:r>
                      <a:endParaRPr lang="zh-TW" sz="1200" kern="10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主題簡介</a:t>
                      </a:r>
                      <a:endParaRPr lang="zh-TW" sz="1200" kern="10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合作單位</a:t>
                      </a:r>
                      <a:endParaRPr lang="zh-TW" sz="1200" kern="10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631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2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一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4/8(</a:t>
                      </a:r>
                      <a:r>
                        <a:rPr kumimoji="0" lang="zh-TW" altLang="en-US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</a:t>
                      </a:r>
                      <a:r>
                        <a:rPr kumimoji="0" lang="en-US" alt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)~5/10(</a:t>
                      </a:r>
                      <a:r>
                        <a:rPr kumimoji="0" lang="zh-TW" altLang="en-US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r>
                        <a:rPr kumimoji="0" lang="en-US" alt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altLang="en-US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感恩教孝月活動</a:t>
                      </a:r>
                      <a:endParaRPr kumimoji="0" lang="zh-TW" altLang="zh-TW" sz="1200" b="0" kern="0" dirty="0" smtClean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200" b="0" kern="10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kumimoji="0" lang="en-US" altLang="zh-TW" sz="1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kumimoji="0" lang="zh-TW" altLang="zh-TW" sz="1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【感恩學習單】</a:t>
                      </a:r>
                      <a:r>
                        <a:rPr kumimoji="0" lang="zh-TW" altLang="en-US" sz="1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</a:t>
                      </a:r>
                      <a:r>
                        <a:rPr kumimoji="0" lang="zh-TW" altLang="zh-TW" sz="1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年級「拍拍全家福，一起曬幸福」、</a:t>
                      </a:r>
                      <a:r>
                        <a:rPr kumimoji="0" lang="zh-TW" altLang="en-US" sz="1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二年級「感恩要大方說出口」、三年級</a:t>
                      </a:r>
                      <a:r>
                        <a:rPr kumimoji="0" lang="zh-TW" altLang="zh-TW" sz="1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「</a:t>
                      </a:r>
                      <a:r>
                        <a:rPr kumimoji="0" lang="zh-TW" altLang="zh-TW" sz="1000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總鋪師</a:t>
                      </a:r>
                      <a:r>
                        <a:rPr kumimoji="0" lang="en-US" altLang="zh-TW" sz="1000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~</a:t>
                      </a:r>
                      <a:r>
                        <a:rPr kumimoji="0" lang="zh-TW" altLang="zh-TW" sz="1000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我家的菜最特別</a:t>
                      </a:r>
                      <a:r>
                        <a:rPr kumimoji="0" lang="zh-TW" altLang="zh-TW" sz="1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」</a:t>
                      </a:r>
                      <a:r>
                        <a:rPr kumimoji="0" lang="zh-TW" altLang="en-US" sz="1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、四年級「感恩支票」</a:t>
                      </a:r>
                      <a:r>
                        <a:rPr kumimoji="0" lang="zh-TW" altLang="zh-TW" sz="1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kumimoji="0" lang="zh-TW" altLang="en-US" sz="1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五</a:t>
                      </a:r>
                      <a:r>
                        <a:rPr kumimoji="0" lang="zh-TW" altLang="zh-TW" sz="1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年級「</a:t>
                      </a:r>
                      <a:r>
                        <a:rPr kumimoji="0" lang="zh-TW" altLang="zh-TW" sz="1000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尋根記</a:t>
                      </a:r>
                      <a:r>
                        <a:rPr kumimoji="0" lang="en-US" altLang="zh-TW" sz="1000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~</a:t>
                      </a:r>
                      <a:r>
                        <a:rPr kumimoji="0" lang="zh-TW" altLang="zh-TW" sz="1000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創意家譜</a:t>
                      </a:r>
                      <a:r>
                        <a:rPr kumimoji="0" lang="zh-TW" altLang="zh-TW" sz="1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」</a:t>
                      </a:r>
                      <a:r>
                        <a:rPr kumimoji="0" lang="zh-TW" altLang="en-US" sz="1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以及六年級「最熟悉的陌生人」讓</a:t>
                      </a:r>
                      <a:r>
                        <a:rPr kumimoji="0" lang="zh-TW" altLang="zh-TW" sz="1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家長和孩子一起完成，分享彼此感受與鼓勵</a:t>
                      </a:r>
                      <a:r>
                        <a:rPr kumimoji="0" lang="zh-TW" altLang="en-US" sz="1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endParaRPr kumimoji="0" lang="en-US" altLang="zh-TW" sz="1000" kern="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algn="l" rtl="0" eaLnBrk="1" latinLnBrk="0" hangingPunct="1">
                        <a:lnSpc>
                          <a:spcPts val="1100"/>
                        </a:lnSpc>
                      </a:pPr>
                      <a:r>
                        <a:rPr kumimoji="0" lang="en-US" altLang="zh-TW" sz="1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kumimoji="0" lang="zh-TW" altLang="zh-TW" sz="1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【感恩電子賀卡、影片製作】透過學校資訊課指導學生製作感恩電子卡</a:t>
                      </a:r>
                      <a:r>
                        <a:rPr kumimoji="0" lang="en-US" altLang="zh-TW" sz="1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kumimoji="0" lang="zh-TW" altLang="en-US" sz="1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四</a:t>
                      </a:r>
                      <a:r>
                        <a:rPr kumimoji="0" lang="zh-TW" altLang="zh-TW" sz="1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年級</a:t>
                      </a:r>
                      <a:r>
                        <a:rPr kumimoji="0" lang="en-US" altLang="zh-TW" sz="1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kumimoji="0" lang="zh-TW" altLang="zh-TW" sz="1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、感恩動畫影片</a:t>
                      </a:r>
                      <a:r>
                        <a:rPr kumimoji="0" lang="en-US" altLang="zh-TW" sz="1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kumimoji="0" lang="zh-TW" altLang="en-US" sz="1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五</a:t>
                      </a:r>
                      <a:r>
                        <a:rPr kumimoji="0" lang="zh-TW" altLang="zh-TW" sz="1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年級</a:t>
                      </a:r>
                      <a:r>
                        <a:rPr kumimoji="0" lang="en-US" altLang="zh-TW" sz="1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kumimoji="0" lang="zh-TW" altLang="zh-TW" sz="1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r>
                        <a:rPr kumimoji="0" lang="zh-TW" altLang="en-US" sz="1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將學生作品</a:t>
                      </a:r>
                      <a:r>
                        <a:rPr kumimoji="0" lang="zh-TW" altLang="zh-TW" sz="1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置於校網，家長可下載，透過</a:t>
                      </a:r>
                      <a:r>
                        <a:rPr kumimoji="0" lang="en-US" altLang="zh-TW" sz="1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line</a:t>
                      </a:r>
                      <a:r>
                        <a:rPr kumimoji="0" lang="zh-TW" altLang="zh-TW" sz="1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傳遞感恩情。</a:t>
                      </a:r>
                      <a:endParaRPr kumimoji="0" lang="zh-TW" altLang="en-US" sz="1000" b="0" kern="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altLang="en-US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新南國小</a:t>
                      </a:r>
                      <a:endParaRPr kumimoji="0" lang="en-US" altLang="zh-TW" sz="1200" kern="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altLang="en-US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輔導室</a:t>
                      </a:r>
                      <a:r>
                        <a:rPr kumimoji="0" lang="en-US" alt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kumimoji="0" lang="zh-TW" altLang="en-US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資訊組</a:t>
                      </a:r>
                      <a:endParaRPr kumimoji="0" lang="zh-TW" altLang="en-US" sz="1200" b="0" kern="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895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2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二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kern="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5/14(</a:t>
                      </a:r>
                      <a:r>
                        <a:rPr kumimoji="0" lang="zh-TW" altLang="en-US" sz="1200" b="0" kern="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五</a:t>
                      </a:r>
                      <a:r>
                        <a:rPr kumimoji="0" lang="en-US" altLang="zh-TW" sz="1200" b="0" kern="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r>
                        <a:rPr kumimoji="0" lang="en-US" altLang="zh-TW" sz="1200" b="0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18:30~20:30</a:t>
                      </a:r>
                      <a:endParaRPr kumimoji="0" lang="en-US" altLang="zh-TW" sz="1200" b="0" kern="0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altLang="en-US" sz="1200" b="0" kern="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情緒教育親職講座</a:t>
                      </a:r>
                      <a:endParaRPr kumimoji="0" lang="zh-TW" sz="1200" b="0" kern="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zh-TW" altLang="en-US" sz="1000" b="1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「情緒教育親職講座」</a:t>
                      </a:r>
                      <a:endParaRPr kumimoji="0" lang="en-US" altLang="zh-TW" sz="1000" b="1" kern="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algn="l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zh-TW" altLang="en-US" sz="1000" b="0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親子間的衝突是無可避免的，當衝突來的時候該如何做，才能讓彼此不受到傷害，甚至能更進一步地貼近孩子的心呢</a:t>
                      </a:r>
                      <a:r>
                        <a:rPr kumimoji="0" lang="en-US" altLang="zh-TW" sz="1000" b="0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?</a:t>
                      </a:r>
                      <a:r>
                        <a:rPr kumimoji="0" lang="zh-TW" altLang="en-US" sz="1000" b="0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一起來練習情緒五步驟，讓親子之間的關係更加緊密喔</a:t>
                      </a:r>
                      <a:r>
                        <a:rPr kumimoji="0" lang="en-US" altLang="zh-TW" sz="1000" b="0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!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altLang="en-US" sz="1200" b="1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退休主任黃美秀</a:t>
                      </a:r>
                      <a:endParaRPr kumimoji="0" lang="zh-TW" sz="1200" b="1" kern="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199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altLang="en-US" sz="1200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三</a:t>
                      </a:r>
                      <a:endParaRPr kumimoji="0" lang="zh-TW" sz="1200" kern="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TW" sz="1200" b="0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4/23(</a:t>
                      </a:r>
                      <a:r>
                        <a:rPr kumimoji="0" lang="zh-TW" altLang="zh-TW" sz="1200" b="0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五</a:t>
                      </a:r>
                      <a:r>
                        <a:rPr kumimoji="0" lang="en-US" altLang="zh-TW" sz="1200" b="0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)18:30~20:30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altLang="en-US" sz="1200" b="0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家事鬥陣來</a:t>
                      </a:r>
                      <a:endParaRPr kumimoji="0" lang="zh-TW" altLang="zh-TW" sz="1200" b="0" kern="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b="1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「家事鬥陣來」</a:t>
                      </a:r>
                      <a:endParaRPr kumimoji="0" lang="en-US" altLang="zh-TW" sz="1000" b="1" kern="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b="0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家中的事物到底是該由誰來協助呢</a:t>
                      </a:r>
                      <a:r>
                        <a:rPr kumimoji="0" lang="en-US" altLang="zh-TW" sz="1000" b="0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?</a:t>
                      </a:r>
                      <a:r>
                        <a:rPr kumimoji="0" lang="zh-TW" altLang="en-US" sz="1000" b="0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男生</a:t>
                      </a:r>
                      <a:r>
                        <a:rPr kumimoji="0" lang="en-US" altLang="zh-TW" sz="1000" b="0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?</a:t>
                      </a:r>
                      <a:r>
                        <a:rPr kumimoji="0" lang="zh-TW" altLang="en-US" sz="1000" b="0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女生</a:t>
                      </a:r>
                      <a:r>
                        <a:rPr kumimoji="0" lang="en-US" altLang="zh-TW" sz="1000" b="0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?</a:t>
                      </a:r>
                      <a:r>
                        <a:rPr kumimoji="0" lang="zh-TW" altLang="en-US" sz="1000" b="0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爸爸</a:t>
                      </a:r>
                      <a:r>
                        <a:rPr kumimoji="0" lang="en-US" altLang="zh-TW" sz="1000" b="0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?</a:t>
                      </a:r>
                      <a:r>
                        <a:rPr kumimoji="0" lang="zh-TW" altLang="en-US" sz="1000" b="0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媽媽</a:t>
                      </a:r>
                      <a:r>
                        <a:rPr kumimoji="0" lang="en-US" altLang="zh-TW" sz="1000" b="0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?</a:t>
                      </a:r>
                      <a:r>
                        <a:rPr kumimoji="0" lang="zh-TW" altLang="en-US" sz="1000" b="0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藉由這次講座活動，帶領家長與孩子一起分擔家庭事務，共同規劃。「家」是每個人最舒服最放鬆的地方，如何讓家庭變得舒適，需要大家的分工合作。</a:t>
                      </a:r>
                      <a:endParaRPr kumimoji="0" lang="en-US" altLang="zh-TW" sz="1000" b="0" kern="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altLang="en-US" sz="1200" b="1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退休校長許玉蘭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783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7" y="-27384"/>
            <a:ext cx="9144000" cy="685354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993" y="4885457"/>
            <a:ext cx="1658830" cy="197254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42762" y="158512"/>
            <a:ext cx="8229600" cy="1143000"/>
          </a:xfrm>
        </p:spPr>
        <p:txBody>
          <a:bodyPr/>
          <a:lstStyle/>
          <a:p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三、資源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整合</a:t>
            </a:r>
            <a:r>
              <a:rPr lang="en-US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感恩教孝月</a:t>
            </a:r>
            <a:endParaRPr lang="zh-TW" altLang="en-US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1656184" cy="97627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89459"/>
            <a:ext cx="3122414" cy="427482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90173"/>
            <a:ext cx="3240360" cy="459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95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1893</TotalTime>
  <Words>567</Words>
  <Application>Microsoft Office PowerPoint</Application>
  <PresentationFormat>如螢幕大小 (4:3)</PresentationFormat>
  <Paragraphs>62</Paragraphs>
  <Slides>13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0" baseType="lpstr">
      <vt:lpstr>新細明體</vt:lpstr>
      <vt:lpstr>標楷體</vt:lpstr>
      <vt:lpstr>Arial</vt:lpstr>
      <vt:lpstr>Calibri</vt:lpstr>
      <vt:lpstr>Times New Roman</vt:lpstr>
      <vt:lpstr>Wingdings 2</vt:lpstr>
      <vt:lpstr>Office 佈景主題</vt:lpstr>
      <vt:lpstr>PowerPoint 簡報</vt:lpstr>
      <vt:lpstr>PowerPoint 簡報</vt:lpstr>
      <vt:lpstr>一、個別諮商輔導</vt:lpstr>
      <vt:lpstr>PowerPoint 簡報</vt:lpstr>
      <vt:lpstr>PowerPoint 簡報</vt:lpstr>
      <vt:lpstr>二、親職講座</vt:lpstr>
      <vt:lpstr>二、親職講座</vt:lpstr>
      <vt:lpstr>三、資源整合-親職活動</vt:lpstr>
      <vt:lpstr>三、資源整合-感恩教孝月</vt:lpstr>
      <vt:lpstr>三、資源整合-感恩教孝月</vt:lpstr>
      <vt:lpstr>三、資源整合-感恩教孝月</vt:lpstr>
      <vt:lpstr>三、資源整合-感恩教孝月</vt:lpstr>
      <vt:lpstr>三、資源整合-感恩教孝月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teacher</dc:creator>
  <cp:lastModifiedBy>5A88</cp:lastModifiedBy>
  <cp:revision>180</cp:revision>
  <dcterms:created xsi:type="dcterms:W3CDTF">2015-12-03T08:55:58Z</dcterms:created>
  <dcterms:modified xsi:type="dcterms:W3CDTF">2021-08-26T03:47:20Z</dcterms:modified>
</cp:coreProperties>
</file>