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5" r:id="rId3"/>
    <p:sldId id="270" r:id="rId4"/>
    <p:sldId id="286" r:id="rId5"/>
    <p:sldId id="277" r:id="rId6"/>
    <p:sldId id="278" r:id="rId7"/>
    <p:sldId id="279" r:id="rId8"/>
    <p:sldId id="285" r:id="rId9"/>
    <p:sldId id="271" r:id="rId10"/>
    <p:sldId id="257" r:id="rId11"/>
    <p:sldId id="258" r:id="rId12"/>
    <p:sldId id="259" r:id="rId13"/>
    <p:sldId id="261" r:id="rId14"/>
    <p:sldId id="262" r:id="rId15"/>
    <p:sldId id="263" r:id="rId16"/>
    <p:sldId id="264" r:id="rId17"/>
    <p:sldId id="265" r:id="rId18"/>
    <p:sldId id="273" r:id="rId19"/>
    <p:sldId id="266" r:id="rId20"/>
    <p:sldId id="260" r:id="rId21"/>
    <p:sldId id="274"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0" d="100"/>
          <a:sy n="80" d="100"/>
        </p:scale>
        <p:origin x="120" y="7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BC814C-9B39-4124-BE97-DAD759FE5092}" type="doc">
      <dgm:prSet loTypeId="urn:microsoft.com/office/officeart/2005/8/layout/cycle4" loCatId="relationship" qsTypeId="urn:microsoft.com/office/officeart/2005/8/quickstyle/simple1" qsCatId="simple" csTypeId="urn:microsoft.com/office/officeart/2005/8/colors/accent1_2" csCatId="accent1" phldr="1"/>
      <dgm:spPr/>
      <dgm:t>
        <a:bodyPr/>
        <a:lstStyle/>
        <a:p>
          <a:endParaRPr lang="zh-TW" altLang="en-US"/>
        </a:p>
      </dgm:t>
    </dgm:pt>
    <dgm:pt modelId="{0C1F7278-6A6D-4290-9296-C3405AAA0C30}">
      <dgm:prSet custT="1"/>
      <dgm:spPr/>
      <dgm:t>
        <a:bodyPr/>
        <a:lstStyle/>
        <a:p>
          <a:r>
            <a:rPr lang="en-US" altLang="zh-TW" sz="1600" dirty="0" smtClean="0"/>
            <a:t>Internal</a:t>
          </a:r>
          <a:r>
            <a:rPr lang="zh-TW" altLang="en-US" sz="1600" dirty="0" smtClean="0"/>
            <a:t>           </a:t>
          </a:r>
          <a:r>
            <a:rPr lang="en-US" altLang="zh-TW" sz="1600" dirty="0" smtClean="0"/>
            <a:t>(</a:t>
          </a:r>
          <a:r>
            <a:rPr lang="zh-TW" altLang="en-US" sz="1600" dirty="0" smtClean="0"/>
            <a:t>內部組織</a:t>
          </a:r>
          <a:r>
            <a:rPr lang="en-US" altLang="zh-TW" sz="1600" dirty="0" smtClean="0"/>
            <a:t>) Weakness</a:t>
          </a:r>
          <a:r>
            <a:rPr lang="zh-TW" altLang="en-US" sz="1600" dirty="0" smtClean="0"/>
            <a:t>      </a:t>
          </a:r>
          <a:r>
            <a:rPr lang="en-US" altLang="zh-TW" sz="1600" dirty="0" smtClean="0"/>
            <a:t> (</a:t>
          </a:r>
          <a:r>
            <a:rPr lang="zh-TW" altLang="en-US" sz="1600" dirty="0" smtClean="0"/>
            <a:t>劣勢</a:t>
          </a:r>
          <a:r>
            <a:rPr lang="en-US" altLang="zh-TW" sz="1600" dirty="0" smtClean="0"/>
            <a:t>)</a:t>
          </a:r>
          <a:endParaRPr lang="zh-TW" sz="1600" dirty="0"/>
        </a:p>
      </dgm:t>
    </dgm:pt>
    <dgm:pt modelId="{86869265-5328-4285-BCB5-4646FBBD04C4}" type="parTrans" cxnId="{E91CCDB1-9C89-4080-A68D-873B935D1646}">
      <dgm:prSet/>
      <dgm:spPr/>
      <dgm:t>
        <a:bodyPr/>
        <a:lstStyle/>
        <a:p>
          <a:endParaRPr lang="zh-TW" altLang="en-US"/>
        </a:p>
      </dgm:t>
    </dgm:pt>
    <dgm:pt modelId="{560624A9-6CF3-409B-8610-8A0773295F0B}" type="sibTrans" cxnId="{E91CCDB1-9C89-4080-A68D-873B935D1646}">
      <dgm:prSet/>
      <dgm:spPr/>
      <dgm:t>
        <a:bodyPr/>
        <a:lstStyle/>
        <a:p>
          <a:endParaRPr lang="zh-TW" altLang="en-US"/>
        </a:p>
      </dgm:t>
    </dgm:pt>
    <dgm:pt modelId="{3B9BDB14-0C7E-4489-9225-2A04E0A52F26}">
      <dgm:prSet custT="1"/>
      <dgm:spPr>
        <a:solidFill>
          <a:schemeClr val="accent2"/>
        </a:solidFill>
        <a:ln>
          <a:solidFill>
            <a:schemeClr val="accent2"/>
          </a:solidFill>
        </a:ln>
      </dgm:spPr>
      <dgm:t>
        <a:bodyPr/>
        <a:lstStyle/>
        <a:p>
          <a:r>
            <a:rPr lang="en-US" altLang="zh-TW" sz="1600" b="0" dirty="0" smtClean="0"/>
            <a:t>External</a:t>
          </a:r>
          <a:r>
            <a:rPr lang="zh-TW" altLang="en-US" sz="1600" b="0" dirty="0" smtClean="0"/>
            <a:t>          </a:t>
          </a:r>
          <a:r>
            <a:rPr lang="en-US" altLang="zh-TW" sz="1600" b="0" dirty="0" smtClean="0"/>
            <a:t>(</a:t>
          </a:r>
          <a:r>
            <a:rPr lang="zh-TW" altLang="zh-TW" sz="1600" b="0" dirty="0" smtClean="0"/>
            <a:t>外部環境</a:t>
          </a:r>
          <a:r>
            <a:rPr lang="en-US" altLang="zh-TW" sz="1600" b="0" dirty="0" smtClean="0"/>
            <a:t>) Opportunities (</a:t>
          </a:r>
          <a:r>
            <a:rPr lang="zh-TW" altLang="zh-TW" sz="1600" b="0" dirty="0" smtClean="0"/>
            <a:t>機會</a:t>
          </a:r>
          <a:r>
            <a:rPr lang="en-US" altLang="zh-TW" sz="1600" b="0" dirty="0" smtClean="0"/>
            <a:t>)</a:t>
          </a:r>
          <a:endParaRPr lang="zh-TW" sz="1600" b="0" dirty="0"/>
        </a:p>
      </dgm:t>
    </dgm:pt>
    <dgm:pt modelId="{E62498CB-6841-4B79-805B-39FE3819CC48}" type="parTrans" cxnId="{FE82447C-B433-4F62-8E2D-EE4AC9F2A558}">
      <dgm:prSet/>
      <dgm:spPr/>
      <dgm:t>
        <a:bodyPr/>
        <a:lstStyle/>
        <a:p>
          <a:endParaRPr lang="zh-TW" altLang="en-US"/>
        </a:p>
      </dgm:t>
    </dgm:pt>
    <dgm:pt modelId="{2AE85A9F-0B9A-4362-BB9D-AFC7BB374CCA}" type="sibTrans" cxnId="{FE82447C-B433-4F62-8E2D-EE4AC9F2A558}">
      <dgm:prSet/>
      <dgm:spPr/>
      <dgm:t>
        <a:bodyPr/>
        <a:lstStyle/>
        <a:p>
          <a:endParaRPr lang="zh-TW" altLang="en-US"/>
        </a:p>
      </dgm:t>
    </dgm:pt>
    <dgm:pt modelId="{B16187FC-741C-4428-AE9A-074D95D313F7}">
      <dgm:prSet custT="1"/>
      <dgm:spPr>
        <a:solidFill>
          <a:srgbClr val="00B050"/>
        </a:solidFill>
        <a:ln>
          <a:solidFill>
            <a:srgbClr val="00B050"/>
          </a:solidFill>
        </a:ln>
      </dgm:spPr>
      <dgm:t>
        <a:bodyPr/>
        <a:lstStyle/>
        <a:p>
          <a:pPr algn="ctr"/>
          <a:r>
            <a:rPr lang="en-US" altLang="zh-TW" sz="1600" b="0" dirty="0" smtClean="0"/>
            <a:t>External </a:t>
          </a:r>
          <a:r>
            <a:rPr lang="zh-TW" altLang="en-US" sz="1600" b="0" dirty="0" smtClean="0"/>
            <a:t>  </a:t>
          </a:r>
          <a:r>
            <a:rPr lang="en-US" altLang="zh-TW" sz="1600" b="0" dirty="0" smtClean="0"/>
            <a:t>       (</a:t>
          </a:r>
          <a:r>
            <a:rPr lang="zh-TW" altLang="zh-TW" sz="1600" b="0" dirty="0" smtClean="0"/>
            <a:t>外部環境</a:t>
          </a:r>
          <a:r>
            <a:rPr lang="en-US" altLang="zh-TW" sz="1600" b="0" dirty="0" smtClean="0"/>
            <a:t>)</a:t>
          </a:r>
          <a:r>
            <a:rPr lang="zh-TW" altLang="en-US" sz="1600" b="0" dirty="0" smtClean="0"/>
            <a:t>  </a:t>
          </a:r>
          <a:r>
            <a:rPr lang="en-US" altLang="zh-TW" sz="1600" b="0" dirty="0" smtClean="0"/>
            <a:t>Threats</a:t>
          </a:r>
          <a:r>
            <a:rPr lang="zh-TW" altLang="en-US" sz="1600" b="0" dirty="0" smtClean="0"/>
            <a:t>           </a:t>
          </a:r>
          <a:r>
            <a:rPr lang="en-US" altLang="zh-TW" sz="1600" b="0" dirty="0" smtClean="0"/>
            <a:t> (</a:t>
          </a:r>
          <a:r>
            <a:rPr lang="zh-TW" altLang="zh-TW" sz="1600" b="0" dirty="0" smtClean="0"/>
            <a:t>威脅</a:t>
          </a:r>
          <a:r>
            <a:rPr lang="en-US" altLang="zh-TW" sz="1600" b="0" dirty="0" smtClean="0"/>
            <a:t>)</a:t>
          </a:r>
          <a:endParaRPr lang="zh-TW" sz="1600" b="0" dirty="0"/>
        </a:p>
      </dgm:t>
    </dgm:pt>
    <dgm:pt modelId="{4B467634-451E-4098-B0B7-9CF83AEE4D94}" type="parTrans" cxnId="{091350E3-8E79-4293-B3DE-7976A1A305A8}">
      <dgm:prSet/>
      <dgm:spPr/>
      <dgm:t>
        <a:bodyPr/>
        <a:lstStyle/>
        <a:p>
          <a:endParaRPr lang="zh-TW" altLang="en-US"/>
        </a:p>
      </dgm:t>
    </dgm:pt>
    <dgm:pt modelId="{02DB49C6-A2E7-436D-8C6C-A51382385AA9}" type="sibTrans" cxnId="{091350E3-8E79-4293-B3DE-7976A1A305A8}">
      <dgm:prSet/>
      <dgm:spPr/>
      <dgm:t>
        <a:bodyPr/>
        <a:lstStyle/>
        <a:p>
          <a:endParaRPr lang="zh-TW" altLang="en-US"/>
        </a:p>
      </dgm:t>
    </dgm:pt>
    <dgm:pt modelId="{0BCDD018-94FE-4404-8249-85135C65FA92}">
      <dgm:prSet custT="1"/>
      <dgm:spPr/>
      <dgm:t>
        <a:bodyPr/>
        <a:lstStyle/>
        <a:p>
          <a:pPr rtl="0"/>
          <a:r>
            <a:rPr lang="zh-TW" altLang="en-US" sz="1800" dirty="0" smtClean="0">
              <a:latin typeface="標楷體" panose="03000509000000000000" pitchFamily="65" charset="-120"/>
              <a:ea typeface="標楷體" panose="03000509000000000000" pitchFamily="65" charset="-120"/>
            </a:rPr>
            <a:t>行政人員：無管理行動 載具的經驗。</a:t>
          </a:r>
          <a:endParaRPr lang="zh-TW" altLang="en-US" sz="1800" dirty="0">
            <a:latin typeface="標楷體" panose="03000509000000000000" pitchFamily="65" charset="-120"/>
            <a:ea typeface="標楷體" panose="03000509000000000000" pitchFamily="65" charset="-120"/>
          </a:endParaRPr>
        </a:p>
      </dgm:t>
    </dgm:pt>
    <dgm:pt modelId="{C04E262C-19BD-4412-A9D4-3CB747EB7A0C}" type="parTrans" cxnId="{F421108B-1408-453A-9509-89D39D6423B2}">
      <dgm:prSet/>
      <dgm:spPr/>
      <dgm:t>
        <a:bodyPr/>
        <a:lstStyle/>
        <a:p>
          <a:endParaRPr lang="zh-TW" altLang="en-US"/>
        </a:p>
      </dgm:t>
    </dgm:pt>
    <dgm:pt modelId="{99EEF9EC-8F3D-4CAA-AFD1-BE84C82A0D5E}" type="sibTrans" cxnId="{F421108B-1408-453A-9509-89D39D6423B2}">
      <dgm:prSet/>
      <dgm:spPr/>
      <dgm:t>
        <a:bodyPr/>
        <a:lstStyle/>
        <a:p>
          <a:endParaRPr lang="zh-TW" altLang="en-US"/>
        </a:p>
      </dgm:t>
    </dgm:pt>
    <dgm:pt modelId="{D66893C3-59C5-424D-9A02-74D1F3B13890}">
      <dgm:prSet custT="1"/>
      <dgm:spPr/>
      <dgm:t>
        <a:bodyPr/>
        <a:lstStyle/>
        <a:p>
          <a:pPr rtl="0"/>
          <a:r>
            <a:rPr lang="zh-TW" sz="1800" dirty="0" smtClean="0">
              <a:latin typeface="標楷體" panose="03000509000000000000" pitchFamily="65" charset="-120"/>
              <a:ea typeface="標楷體" panose="03000509000000000000" pitchFamily="65" charset="-120"/>
            </a:rPr>
            <a:t>教師</a:t>
          </a:r>
          <a:r>
            <a:rPr lang="zh-TW" altLang="en-US" sz="1800" dirty="0" smtClean="0">
              <a:latin typeface="標楷體" panose="03000509000000000000" pitchFamily="65" charset="-120"/>
              <a:ea typeface="標楷體" panose="03000509000000000000" pitchFamily="65" charset="-120"/>
            </a:rPr>
            <a:t>：</a:t>
          </a:r>
          <a:r>
            <a:rPr lang="zh-TW" sz="1800" dirty="0" smtClean="0">
              <a:latin typeface="標楷體" panose="03000509000000000000" pitchFamily="65" charset="-120"/>
              <a:ea typeface="標楷體" panose="03000509000000000000" pitchFamily="65" charset="-120"/>
            </a:rPr>
            <a:t>無使用行動載具上課的經驗，因無行動載具無法引領教師一起建置酷學習教學平台的內容。</a:t>
          </a:r>
          <a:endParaRPr lang="zh-TW" altLang="en-US" sz="1800" dirty="0">
            <a:latin typeface="標楷體" panose="03000509000000000000" pitchFamily="65" charset="-120"/>
            <a:ea typeface="標楷體" panose="03000509000000000000" pitchFamily="65" charset="-120"/>
          </a:endParaRPr>
        </a:p>
      </dgm:t>
    </dgm:pt>
    <dgm:pt modelId="{7496211C-DEC3-4CD0-9E21-1691BEB1DF78}" type="parTrans" cxnId="{7134DF53-53A4-4E8B-A317-6FCDCDD79F35}">
      <dgm:prSet/>
      <dgm:spPr/>
      <dgm:t>
        <a:bodyPr/>
        <a:lstStyle/>
        <a:p>
          <a:endParaRPr lang="zh-TW" altLang="en-US"/>
        </a:p>
      </dgm:t>
    </dgm:pt>
    <dgm:pt modelId="{9EAB4FC8-E6CD-4AFB-8E2C-70915AD40B4F}" type="sibTrans" cxnId="{7134DF53-53A4-4E8B-A317-6FCDCDD79F35}">
      <dgm:prSet/>
      <dgm:spPr/>
      <dgm:t>
        <a:bodyPr/>
        <a:lstStyle/>
        <a:p>
          <a:endParaRPr lang="zh-TW" altLang="en-US"/>
        </a:p>
      </dgm:t>
    </dgm:pt>
    <dgm:pt modelId="{D09B7095-2536-41FB-A354-247FFEAA8199}">
      <dgm:prSet custT="1"/>
      <dgm:spPr/>
      <dgm:t>
        <a:bodyPr/>
        <a:lstStyle/>
        <a:p>
          <a:pPr rtl="0"/>
          <a:endParaRPr lang="zh-TW" altLang="en-US" sz="2000" dirty="0"/>
        </a:p>
      </dgm:t>
    </dgm:pt>
    <dgm:pt modelId="{622D9E20-350B-4EFC-9599-B4A1C62EBFD3}" type="parTrans" cxnId="{6E35C8C4-CC63-40C0-B447-6C38174910A9}">
      <dgm:prSet/>
      <dgm:spPr/>
      <dgm:t>
        <a:bodyPr/>
        <a:lstStyle/>
        <a:p>
          <a:endParaRPr lang="zh-TW" altLang="en-US"/>
        </a:p>
      </dgm:t>
    </dgm:pt>
    <dgm:pt modelId="{DE0945D9-8A1F-4052-A1FC-D6A7D649BA95}" type="sibTrans" cxnId="{6E35C8C4-CC63-40C0-B447-6C38174910A9}">
      <dgm:prSet/>
      <dgm:spPr/>
      <dgm:t>
        <a:bodyPr/>
        <a:lstStyle/>
        <a:p>
          <a:endParaRPr lang="zh-TW" altLang="en-US"/>
        </a:p>
      </dgm:t>
    </dgm:pt>
    <dgm:pt modelId="{0CBDE6E9-230E-4026-99BA-00DAF903FF9E}">
      <dgm:prSet custT="1"/>
      <dgm:spPr/>
      <dgm:t>
        <a:bodyPr/>
        <a:lstStyle/>
        <a:p>
          <a:pPr rtl="0"/>
          <a:endParaRPr lang="zh-TW" altLang="en-US" sz="2000" dirty="0"/>
        </a:p>
      </dgm:t>
    </dgm:pt>
    <dgm:pt modelId="{A0AD18BB-2E93-4DE5-94C9-2FE7EA982EAD}" type="parTrans" cxnId="{92A50518-1AB2-46A4-AE98-B2F58B9908CD}">
      <dgm:prSet/>
      <dgm:spPr/>
      <dgm:t>
        <a:bodyPr/>
        <a:lstStyle/>
        <a:p>
          <a:endParaRPr lang="zh-TW" altLang="en-US"/>
        </a:p>
      </dgm:t>
    </dgm:pt>
    <dgm:pt modelId="{927B751A-C540-4741-AB68-9A2E11835132}" type="sibTrans" cxnId="{92A50518-1AB2-46A4-AE98-B2F58B9908CD}">
      <dgm:prSet/>
      <dgm:spPr/>
      <dgm:t>
        <a:bodyPr/>
        <a:lstStyle/>
        <a:p>
          <a:endParaRPr lang="zh-TW" altLang="en-US"/>
        </a:p>
      </dgm:t>
    </dgm:pt>
    <dgm:pt modelId="{ED250EE1-C872-44D1-AE1A-8CEEFA5FAD9A}">
      <dgm:prSet custT="1"/>
      <dgm:spPr/>
      <dgm:t>
        <a:bodyPr/>
        <a:lstStyle/>
        <a:p>
          <a:pPr rtl="0"/>
          <a:r>
            <a:rPr lang="zh-TW" sz="1800" dirty="0" smtClean="0">
              <a:latin typeface="標楷體" panose="03000509000000000000" pitchFamily="65" charset="-120"/>
              <a:ea typeface="標楷體" panose="03000509000000000000" pitchFamily="65" charset="-120"/>
            </a:rPr>
            <a:t>設備</a:t>
          </a:r>
          <a:r>
            <a:rPr lang="zh-TW" altLang="en-US" sz="1800" dirty="0" smtClean="0">
              <a:latin typeface="標楷體" panose="03000509000000000000" pitchFamily="65" charset="-120"/>
              <a:ea typeface="標楷體" panose="03000509000000000000" pitchFamily="65" charset="-120"/>
            </a:rPr>
            <a:t>：</a:t>
          </a:r>
          <a:r>
            <a:rPr lang="zh-TW" sz="1800" dirty="0" smtClean="0">
              <a:latin typeface="標楷體" panose="03000509000000000000" pitchFamily="65" charset="-120"/>
              <a:ea typeface="標楷體" panose="03000509000000000000" pitchFamily="65" charset="-120"/>
            </a:rPr>
            <a:t>目前校內無行動載具，生態區無線網路基地台尚未建立。</a:t>
          </a:r>
          <a:endParaRPr lang="zh-TW" altLang="en-US" sz="1800" dirty="0">
            <a:latin typeface="標楷體" panose="03000509000000000000" pitchFamily="65" charset="-120"/>
            <a:ea typeface="標楷體" panose="03000509000000000000" pitchFamily="65" charset="-120"/>
          </a:endParaRPr>
        </a:p>
      </dgm:t>
    </dgm:pt>
    <dgm:pt modelId="{3EAC264B-3D2F-4F76-859A-C0FB25A7475B}" type="parTrans" cxnId="{A7BA3E96-CE37-4949-8F35-82A98BC7D568}">
      <dgm:prSet/>
      <dgm:spPr/>
      <dgm:t>
        <a:bodyPr/>
        <a:lstStyle/>
        <a:p>
          <a:endParaRPr lang="zh-TW" altLang="en-US"/>
        </a:p>
      </dgm:t>
    </dgm:pt>
    <dgm:pt modelId="{500012EB-4450-4A55-A160-10E4E0566FA4}" type="sibTrans" cxnId="{A7BA3E96-CE37-4949-8F35-82A98BC7D568}">
      <dgm:prSet/>
      <dgm:spPr/>
      <dgm:t>
        <a:bodyPr/>
        <a:lstStyle/>
        <a:p>
          <a:endParaRPr lang="zh-TW" altLang="en-US"/>
        </a:p>
      </dgm:t>
    </dgm:pt>
    <dgm:pt modelId="{7E0EA1A2-DDEA-4C04-A589-AD8579131821}">
      <dgm:prSet custT="1"/>
      <dgm:spPr>
        <a:solidFill>
          <a:schemeClr val="accent5"/>
        </a:solidFill>
        <a:ln>
          <a:solidFill>
            <a:schemeClr val="accent5"/>
          </a:solidFill>
        </a:ln>
      </dgm:spPr>
      <dgm:t>
        <a:bodyPr/>
        <a:lstStyle/>
        <a:p>
          <a:r>
            <a:rPr lang="en-US" altLang="zh-TW" sz="1600" b="0" dirty="0" smtClean="0"/>
            <a:t>Internal</a:t>
          </a:r>
          <a:r>
            <a:rPr lang="zh-TW" altLang="en-US" sz="1600" b="0" dirty="0" smtClean="0"/>
            <a:t>           </a:t>
          </a:r>
          <a:r>
            <a:rPr lang="en-US" altLang="zh-TW" sz="1600" b="0" dirty="0" smtClean="0"/>
            <a:t>(</a:t>
          </a:r>
          <a:r>
            <a:rPr lang="zh-TW" altLang="zh-TW" sz="1600" b="0" dirty="0" smtClean="0"/>
            <a:t>內部組織</a:t>
          </a:r>
          <a:r>
            <a:rPr lang="en-US" altLang="zh-TW" sz="1600" b="0" dirty="0" smtClean="0"/>
            <a:t>)</a:t>
          </a:r>
          <a:r>
            <a:rPr lang="zh-TW" altLang="en-US" sz="1600" b="0" dirty="0" smtClean="0"/>
            <a:t> </a:t>
          </a:r>
          <a:r>
            <a:rPr lang="en-US" altLang="zh-TW" sz="1600" b="0" dirty="0" smtClean="0"/>
            <a:t>Strength</a:t>
          </a:r>
          <a:r>
            <a:rPr lang="zh-TW" altLang="en-US" sz="1600" b="0" dirty="0" smtClean="0"/>
            <a:t>         </a:t>
          </a:r>
          <a:r>
            <a:rPr lang="en-US" altLang="zh-TW" sz="1600" b="0" dirty="0" smtClean="0"/>
            <a:t> (</a:t>
          </a:r>
          <a:r>
            <a:rPr lang="zh-TW" altLang="zh-TW" sz="1600" b="0" dirty="0" smtClean="0"/>
            <a:t>優勢</a:t>
          </a:r>
          <a:r>
            <a:rPr lang="en-US" altLang="zh-TW" sz="1600" b="0" dirty="0" smtClean="0"/>
            <a:t>)</a:t>
          </a:r>
          <a:endParaRPr lang="zh-TW" altLang="en-US" sz="1600" b="0" dirty="0"/>
        </a:p>
      </dgm:t>
    </dgm:pt>
    <dgm:pt modelId="{7999C3A7-1D74-473D-8B7B-D92B354F0DF5}" type="parTrans" cxnId="{55F73F35-E793-44F1-9FEC-34F857FDC447}">
      <dgm:prSet/>
      <dgm:spPr/>
      <dgm:t>
        <a:bodyPr/>
        <a:lstStyle/>
        <a:p>
          <a:endParaRPr lang="zh-TW" altLang="en-US"/>
        </a:p>
      </dgm:t>
    </dgm:pt>
    <dgm:pt modelId="{30C452D0-F066-45F7-9A09-763EC8218CC3}" type="sibTrans" cxnId="{55F73F35-E793-44F1-9FEC-34F857FDC447}">
      <dgm:prSet/>
      <dgm:spPr/>
      <dgm:t>
        <a:bodyPr/>
        <a:lstStyle/>
        <a:p>
          <a:endParaRPr lang="zh-TW" altLang="en-US"/>
        </a:p>
      </dgm:t>
    </dgm:pt>
    <dgm:pt modelId="{170DA7A0-1774-4FE4-A00E-07896BD9EF0F}">
      <dgm:prSet custT="1"/>
      <dgm:spPr/>
      <dgm:t>
        <a:bodyPr/>
        <a:lstStyle/>
        <a:p>
          <a:r>
            <a:rPr lang="zh-TW" altLang="zh-TW" sz="1800" dirty="0" smtClean="0">
              <a:latin typeface="標楷體" panose="03000509000000000000" pitchFamily="65" charset="-120"/>
              <a:ea typeface="標楷體" panose="03000509000000000000" pitchFamily="65" charset="-120"/>
            </a:rPr>
            <a:t>行政人員</a:t>
          </a:r>
          <a:r>
            <a:rPr lang="en-US" altLang="zh-TW" sz="1800" dirty="0" smtClean="0">
              <a:latin typeface="標楷體" panose="03000509000000000000" pitchFamily="65" charset="-120"/>
              <a:ea typeface="標楷體" panose="03000509000000000000" pitchFamily="65" charset="-120"/>
            </a:rPr>
            <a:t>:</a:t>
          </a:r>
          <a:r>
            <a:rPr lang="zh-TW" altLang="zh-TW" sz="1800" dirty="0" smtClean="0">
              <a:latin typeface="標楷體" panose="03000509000000000000" pitchFamily="65" charset="-120"/>
              <a:ea typeface="標楷體" panose="03000509000000000000" pitchFamily="65" charset="-120"/>
            </a:rPr>
            <a:t>積極爭取經費購置平板，對資訊融入教學全力配合。</a:t>
          </a:r>
          <a:endParaRPr lang="zh-TW" altLang="en-US" sz="1800" dirty="0">
            <a:latin typeface="標楷體" panose="03000509000000000000" pitchFamily="65" charset="-120"/>
            <a:ea typeface="標楷體" panose="03000509000000000000" pitchFamily="65" charset="-120"/>
          </a:endParaRPr>
        </a:p>
      </dgm:t>
    </dgm:pt>
    <dgm:pt modelId="{50042C74-D03C-40F2-97E1-FD2CCAB60102}" type="parTrans" cxnId="{754AD3E8-60C1-4B2F-B849-D6A6D30A1E00}">
      <dgm:prSet/>
      <dgm:spPr/>
      <dgm:t>
        <a:bodyPr/>
        <a:lstStyle/>
        <a:p>
          <a:endParaRPr lang="zh-TW" altLang="en-US"/>
        </a:p>
      </dgm:t>
    </dgm:pt>
    <dgm:pt modelId="{29694515-A896-4C30-AED4-15FA72C4E270}" type="sibTrans" cxnId="{754AD3E8-60C1-4B2F-B849-D6A6D30A1E00}">
      <dgm:prSet/>
      <dgm:spPr/>
      <dgm:t>
        <a:bodyPr/>
        <a:lstStyle/>
        <a:p>
          <a:endParaRPr lang="zh-TW" altLang="en-US"/>
        </a:p>
      </dgm:t>
    </dgm:pt>
    <dgm:pt modelId="{3B21440B-4460-4D13-B952-52A9E34D533F}">
      <dgm:prSet custT="1"/>
      <dgm:spPr/>
      <dgm:t>
        <a:bodyPr/>
        <a:lstStyle/>
        <a:p>
          <a:r>
            <a:rPr lang="zh-TW" altLang="zh-TW" sz="1800" dirty="0" smtClean="0">
              <a:latin typeface="標楷體" panose="03000509000000000000" pitchFamily="65" charset="-120"/>
              <a:ea typeface="標楷體" panose="03000509000000000000" pitchFamily="65" charset="-120"/>
            </a:rPr>
            <a:t>新北教學</a:t>
          </a:r>
          <a:r>
            <a:rPr lang="en-US" altLang="zh-TW" sz="1800" dirty="0" smtClean="0">
              <a:latin typeface="標楷體" panose="03000509000000000000" pitchFamily="65" charset="-120"/>
              <a:ea typeface="標楷體" panose="03000509000000000000" pitchFamily="65" charset="-120"/>
            </a:rPr>
            <a:t>APP</a:t>
          </a:r>
          <a:r>
            <a:rPr lang="zh-TW" altLang="zh-TW" sz="1800" dirty="0" smtClean="0">
              <a:latin typeface="標楷體" panose="03000509000000000000" pitchFamily="65" charset="-120"/>
              <a:ea typeface="標楷體" panose="03000509000000000000" pitchFamily="65" charset="-120"/>
            </a:rPr>
            <a:t>市集有很多與教學相關的</a:t>
          </a:r>
          <a:r>
            <a:rPr lang="en-US" altLang="zh-TW" sz="1800" dirty="0" smtClean="0">
              <a:latin typeface="標楷體" panose="03000509000000000000" pitchFamily="65" charset="-120"/>
              <a:ea typeface="標楷體" panose="03000509000000000000" pitchFamily="65" charset="-120"/>
            </a:rPr>
            <a:t>APP</a:t>
          </a:r>
          <a:r>
            <a:rPr lang="zh-TW" altLang="zh-TW" sz="1800" dirty="0" smtClean="0">
              <a:latin typeface="標楷體" panose="03000509000000000000" pitchFamily="65" charset="-120"/>
              <a:ea typeface="標楷體" panose="03000509000000000000" pitchFamily="65" charset="-120"/>
            </a:rPr>
            <a:t>及親師生平台設立很多教學資源，可以協助學生學習，如</a:t>
          </a:r>
          <a:r>
            <a:rPr lang="zh-TW" altLang="en-US" sz="1800" dirty="0" smtClean="0">
              <a:latin typeface="標楷體" panose="03000509000000000000" pitchFamily="65" charset="-120"/>
              <a:ea typeface="標楷體" panose="03000509000000000000" pitchFamily="65" charset="-120"/>
            </a:rPr>
            <a:t>：</a:t>
          </a:r>
          <a:r>
            <a:rPr lang="zh-TW" altLang="zh-TW" sz="1800" dirty="0" smtClean="0">
              <a:latin typeface="標楷體" panose="03000509000000000000" pitchFamily="65" charset="-120"/>
              <a:ea typeface="標楷體" panose="03000509000000000000" pitchFamily="65" charset="-120"/>
            </a:rPr>
            <a:t>均一平台、</a:t>
          </a:r>
          <a:r>
            <a:rPr lang="en-US" altLang="zh-TW" sz="1800" dirty="0" err="1" smtClean="0">
              <a:latin typeface="標楷體" panose="03000509000000000000" pitchFamily="65" charset="-120"/>
              <a:ea typeface="標楷體" panose="03000509000000000000" pitchFamily="65" charset="-120"/>
            </a:rPr>
            <a:t>PaCamo</a:t>
          </a:r>
          <a:r>
            <a:rPr lang="zh-TW" altLang="zh-TW" sz="1800" dirty="0" smtClean="0">
              <a:latin typeface="標楷體" panose="03000509000000000000" pitchFamily="65" charset="-120"/>
              <a:ea typeface="標楷體" panose="03000509000000000000" pitchFamily="65" charset="-120"/>
            </a:rPr>
            <a:t>遊戲學習平台</a:t>
          </a:r>
          <a:r>
            <a:rPr lang="en-US" altLang="zh-TW" sz="1800" dirty="0" smtClean="0">
              <a:latin typeface="標楷體" panose="03000509000000000000" pitchFamily="65" charset="-120"/>
              <a:ea typeface="標楷體" panose="03000509000000000000" pitchFamily="65" charset="-120"/>
            </a:rPr>
            <a:t>…</a:t>
          </a:r>
          <a:r>
            <a:rPr lang="zh-TW" altLang="zh-TW" sz="1800" dirty="0" smtClean="0">
              <a:latin typeface="標楷體" panose="03000509000000000000" pitchFamily="65" charset="-120"/>
              <a:ea typeface="標楷體" panose="03000509000000000000" pitchFamily="65" charset="-120"/>
            </a:rPr>
            <a:t>等，教師若能善加利用，運用策略讓學生依照自己的程度作自主的學習。</a:t>
          </a:r>
          <a:endParaRPr lang="zh-TW" altLang="en-US" sz="1800" dirty="0">
            <a:latin typeface="標楷體" panose="03000509000000000000" pitchFamily="65" charset="-120"/>
            <a:ea typeface="標楷體" panose="03000509000000000000" pitchFamily="65" charset="-120"/>
          </a:endParaRPr>
        </a:p>
      </dgm:t>
    </dgm:pt>
    <dgm:pt modelId="{DDB0909B-0B28-4429-8207-44119FDF4B92}" type="parTrans" cxnId="{4726FEC8-54E5-4CA6-8941-974A61A77AD0}">
      <dgm:prSet/>
      <dgm:spPr/>
      <dgm:t>
        <a:bodyPr/>
        <a:lstStyle/>
        <a:p>
          <a:endParaRPr lang="zh-TW" altLang="en-US"/>
        </a:p>
      </dgm:t>
    </dgm:pt>
    <dgm:pt modelId="{EC584E64-A78A-4D2B-A965-23E91F5A9054}" type="sibTrans" cxnId="{4726FEC8-54E5-4CA6-8941-974A61A77AD0}">
      <dgm:prSet/>
      <dgm:spPr/>
      <dgm:t>
        <a:bodyPr/>
        <a:lstStyle/>
        <a:p>
          <a:endParaRPr lang="zh-TW" altLang="en-US"/>
        </a:p>
      </dgm:t>
    </dgm:pt>
    <dgm:pt modelId="{4CD06C93-0FEC-4E6F-8BA9-3D24840F4711}">
      <dgm:prSet custT="1"/>
      <dgm:spPr/>
      <dgm:t>
        <a:bodyPr/>
        <a:lstStyle/>
        <a:p>
          <a:r>
            <a:rPr lang="zh-TW" altLang="zh-TW" sz="1800" dirty="0" smtClean="0">
              <a:latin typeface="標楷體" panose="03000509000000000000" pitchFamily="65" charset="-120"/>
              <a:ea typeface="標楷體" panose="03000509000000000000" pitchFamily="65" charset="-120"/>
            </a:rPr>
            <a:t>教師</a:t>
          </a:r>
          <a:r>
            <a:rPr lang="en-US" altLang="zh-TW" sz="1800" dirty="0" smtClean="0">
              <a:latin typeface="標楷體" panose="03000509000000000000" pitchFamily="65" charset="-120"/>
              <a:ea typeface="標楷體" panose="03000509000000000000" pitchFamily="65" charset="-120"/>
            </a:rPr>
            <a:t>:</a:t>
          </a:r>
          <a:r>
            <a:rPr lang="zh-TW" altLang="zh-TW" sz="1800" dirty="0" smtClean="0">
              <a:latin typeface="標楷體" panose="03000509000000000000" pitchFamily="65" charset="-120"/>
              <a:ea typeface="標楷體" panose="03000509000000000000" pitchFamily="65" charset="-120"/>
            </a:rPr>
            <a:t>具自編教材能力，發展課程系統平台的能力。</a:t>
          </a:r>
          <a:endParaRPr lang="zh-TW" altLang="zh-TW" sz="1800" dirty="0">
            <a:latin typeface="標楷體" panose="03000509000000000000" pitchFamily="65" charset="-120"/>
            <a:ea typeface="標楷體" panose="03000509000000000000" pitchFamily="65" charset="-120"/>
          </a:endParaRPr>
        </a:p>
      </dgm:t>
    </dgm:pt>
    <dgm:pt modelId="{1CA992A4-BD43-4F94-B9E9-9BAEECDE1586}" type="parTrans" cxnId="{022ABB7B-1485-4097-96DD-7B6EAFF8D1D0}">
      <dgm:prSet/>
      <dgm:spPr/>
      <dgm:t>
        <a:bodyPr/>
        <a:lstStyle/>
        <a:p>
          <a:endParaRPr lang="zh-TW" altLang="en-US"/>
        </a:p>
      </dgm:t>
    </dgm:pt>
    <dgm:pt modelId="{349AAF0D-4382-42FD-9041-DB4333ADE54F}" type="sibTrans" cxnId="{022ABB7B-1485-4097-96DD-7B6EAFF8D1D0}">
      <dgm:prSet/>
      <dgm:spPr/>
      <dgm:t>
        <a:bodyPr/>
        <a:lstStyle/>
        <a:p>
          <a:endParaRPr lang="zh-TW" altLang="en-US"/>
        </a:p>
      </dgm:t>
    </dgm:pt>
    <dgm:pt modelId="{7251FB14-B5DD-4131-964D-C5D4A241A698}">
      <dgm:prSet custT="1"/>
      <dgm:spPr/>
      <dgm:t>
        <a:bodyPr/>
        <a:lstStyle/>
        <a:p>
          <a:r>
            <a:rPr lang="zh-TW" altLang="zh-TW" sz="1800" dirty="0" smtClean="0">
              <a:latin typeface="標楷體" panose="03000509000000000000" pitchFamily="65" charset="-120"/>
              <a:ea typeface="標楷體" panose="03000509000000000000" pitchFamily="65" charset="-120"/>
            </a:rPr>
            <a:t>設備</a:t>
          </a:r>
          <a:r>
            <a:rPr lang="en-US" altLang="zh-TW" sz="1800" dirty="0" smtClean="0">
              <a:latin typeface="標楷體" panose="03000509000000000000" pitchFamily="65" charset="-120"/>
              <a:ea typeface="標楷體" panose="03000509000000000000" pitchFamily="65" charset="-120"/>
            </a:rPr>
            <a:t>:</a:t>
          </a:r>
          <a:r>
            <a:rPr lang="zh-TW" altLang="zh-TW" sz="1800" dirty="0" smtClean="0">
              <a:latin typeface="標楷體" panose="03000509000000000000" pitchFamily="65" charset="-120"/>
              <a:ea typeface="標楷體" panose="03000509000000000000" pitchFamily="65" charset="-120"/>
            </a:rPr>
            <a:t>酷學習教學平台伺服器已建置。</a:t>
          </a:r>
          <a:endParaRPr lang="zh-TW" altLang="en-US" sz="1800" dirty="0">
            <a:latin typeface="標楷體" panose="03000509000000000000" pitchFamily="65" charset="-120"/>
            <a:ea typeface="標楷體" panose="03000509000000000000" pitchFamily="65" charset="-120"/>
          </a:endParaRPr>
        </a:p>
      </dgm:t>
    </dgm:pt>
    <dgm:pt modelId="{B4199CB3-382E-41D5-8354-10E676304E35}" type="parTrans" cxnId="{94665CED-72C7-4E92-929F-82830FCC8315}">
      <dgm:prSet/>
      <dgm:spPr/>
      <dgm:t>
        <a:bodyPr/>
        <a:lstStyle/>
        <a:p>
          <a:endParaRPr lang="zh-TW" altLang="en-US"/>
        </a:p>
      </dgm:t>
    </dgm:pt>
    <dgm:pt modelId="{3F37D99B-455A-49DF-A633-B3CE282F600E}" type="sibTrans" cxnId="{94665CED-72C7-4E92-929F-82830FCC8315}">
      <dgm:prSet/>
      <dgm:spPr/>
      <dgm:t>
        <a:bodyPr/>
        <a:lstStyle/>
        <a:p>
          <a:endParaRPr lang="zh-TW" altLang="en-US"/>
        </a:p>
      </dgm:t>
    </dgm:pt>
    <dgm:pt modelId="{4ACD3F42-8374-4614-95AF-99B6BD0F67A8}">
      <dgm:prSet custT="1"/>
      <dgm:spPr/>
      <dgm:t>
        <a:bodyPr/>
        <a:lstStyle/>
        <a:p>
          <a:r>
            <a:rPr lang="zh-TW" altLang="en-US" sz="1800" dirty="0" smtClean="0">
              <a:latin typeface="標楷體" panose="03000509000000000000" pitchFamily="65" charset="-120"/>
              <a:ea typeface="標楷體" panose="03000509000000000000" pitchFamily="65" charset="-120"/>
            </a:rPr>
            <a:t>家長對於使用平板電腦教學，會影響到學生的視力，家長對於資訊能力認知有誤，以為學生使用平板電腦上網就是在玩遊戲，會影響課業。</a:t>
          </a:r>
          <a:endParaRPr lang="zh-TW" altLang="en-US" sz="1800" dirty="0">
            <a:latin typeface="標楷體" panose="03000509000000000000" pitchFamily="65" charset="-120"/>
            <a:ea typeface="標楷體" panose="03000509000000000000" pitchFamily="65" charset="-120"/>
          </a:endParaRPr>
        </a:p>
      </dgm:t>
    </dgm:pt>
    <dgm:pt modelId="{F1E65C80-3A07-472F-B8FB-053E54ACA8E2}" type="parTrans" cxnId="{9EF6B2D2-5A33-4D9A-91C4-A4A817A46E97}">
      <dgm:prSet/>
      <dgm:spPr/>
      <dgm:t>
        <a:bodyPr/>
        <a:lstStyle/>
        <a:p>
          <a:endParaRPr lang="zh-TW" altLang="en-US"/>
        </a:p>
      </dgm:t>
    </dgm:pt>
    <dgm:pt modelId="{1CD80CBE-223C-4959-A002-792CFAA08F6D}" type="sibTrans" cxnId="{9EF6B2D2-5A33-4D9A-91C4-A4A817A46E97}">
      <dgm:prSet/>
      <dgm:spPr/>
      <dgm:t>
        <a:bodyPr/>
        <a:lstStyle/>
        <a:p>
          <a:endParaRPr lang="zh-TW" altLang="en-US"/>
        </a:p>
      </dgm:t>
    </dgm:pt>
    <dgm:pt modelId="{8915FDE6-2110-4EB6-A488-F47E21AB1C28}" type="pres">
      <dgm:prSet presAssocID="{59BC814C-9B39-4124-BE97-DAD759FE5092}" presName="cycleMatrixDiagram" presStyleCnt="0">
        <dgm:presLayoutVars>
          <dgm:chMax val="1"/>
          <dgm:dir/>
          <dgm:animLvl val="lvl"/>
          <dgm:resizeHandles val="exact"/>
        </dgm:presLayoutVars>
      </dgm:prSet>
      <dgm:spPr/>
      <dgm:t>
        <a:bodyPr/>
        <a:lstStyle/>
        <a:p>
          <a:endParaRPr lang="zh-TW" altLang="en-US"/>
        </a:p>
      </dgm:t>
    </dgm:pt>
    <dgm:pt modelId="{6B974CF8-C4B4-44F6-9307-4AEC30A8849E}" type="pres">
      <dgm:prSet presAssocID="{59BC814C-9B39-4124-BE97-DAD759FE5092}" presName="children" presStyleCnt="0"/>
      <dgm:spPr/>
    </dgm:pt>
    <dgm:pt modelId="{9A009524-60FD-4C9E-BF55-C00C1B64C194}" type="pres">
      <dgm:prSet presAssocID="{59BC814C-9B39-4124-BE97-DAD759FE5092}" presName="child1group" presStyleCnt="0"/>
      <dgm:spPr/>
    </dgm:pt>
    <dgm:pt modelId="{C6597905-C3A6-4389-A71D-B96FA499AB2F}" type="pres">
      <dgm:prSet presAssocID="{59BC814C-9B39-4124-BE97-DAD759FE5092}" presName="child1" presStyleLbl="bgAcc1" presStyleIdx="0" presStyleCnt="4" custScaleX="220156" custScaleY="139597" custLinFactNeighborX="-81152" custLinFactNeighborY="22805"/>
      <dgm:spPr/>
      <dgm:t>
        <a:bodyPr/>
        <a:lstStyle/>
        <a:p>
          <a:endParaRPr lang="zh-TW" altLang="en-US"/>
        </a:p>
      </dgm:t>
    </dgm:pt>
    <dgm:pt modelId="{A405F86E-61B6-4639-AE90-63903E00BB6B}" type="pres">
      <dgm:prSet presAssocID="{59BC814C-9B39-4124-BE97-DAD759FE5092}" presName="child1Text" presStyleLbl="bgAcc1" presStyleIdx="0" presStyleCnt="4">
        <dgm:presLayoutVars>
          <dgm:bulletEnabled val="1"/>
        </dgm:presLayoutVars>
      </dgm:prSet>
      <dgm:spPr/>
      <dgm:t>
        <a:bodyPr/>
        <a:lstStyle/>
        <a:p>
          <a:endParaRPr lang="zh-TW" altLang="en-US"/>
        </a:p>
      </dgm:t>
    </dgm:pt>
    <dgm:pt modelId="{A734DC2C-B8C1-4120-908C-D02CE4418EB0}" type="pres">
      <dgm:prSet presAssocID="{59BC814C-9B39-4124-BE97-DAD759FE5092}" presName="child2group" presStyleCnt="0"/>
      <dgm:spPr/>
    </dgm:pt>
    <dgm:pt modelId="{F95587AA-8FA2-477B-A962-BDAAC8DBB2D1}" type="pres">
      <dgm:prSet presAssocID="{59BC814C-9B39-4124-BE97-DAD759FE5092}" presName="child2" presStyleLbl="bgAcc1" presStyleIdx="1" presStyleCnt="4" custScaleX="221158" custScaleY="139479" custLinFactNeighborX="45565" custLinFactNeighborY="22235"/>
      <dgm:spPr/>
      <dgm:t>
        <a:bodyPr/>
        <a:lstStyle/>
        <a:p>
          <a:endParaRPr lang="zh-TW" altLang="en-US"/>
        </a:p>
      </dgm:t>
    </dgm:pt>
    <dgm:pt modelId="{7C9E1439-169F-4B83-AEC0-2E18A7CEA1FA}" type="pres">
      <dgm:prSet presAssocID="{59BC814C-9B39-4124-BE97-DAD759FE5092}" presName="child2Text" presStyleLbl="bgAcc1" presStyleIdx="1" presStyleCnt="4">
        <dgm:presLayoutVars>
          <dgm:bulletEnabled val="1"/>
        </dgm:presLayoutVars>
      </dgm:prSet>
      <dgm:spPr/>
      <dgm:t>
        <a:bodyPr/>
        <a:lstStyle/>
        <a:p>
          <a:endParaRPr lang="zh-TW" altLang="en-US"/>
        </a:p>
      </dgm:t>
    </dgm:pt>
    <dgm:pt modelId="{1567A871-A15F-432F-A7F6-3B9878B6E945}" type="pres">
      <dgm:prSet presAssocID="{59BC814C-9B39-4124-BE97-DAD759FE5092}" presName="child3group" presStyleCnt="0"/>
      <dgm:spPr/>
    </dgm:pt>
    <dgm:pt modelId="{339048BA-07FA-4D28-BDCA-6574E2DBA4BE}" type="pres">
      <dgm:prSet presAssocID="{59BC814C-9B39-4124-BE97-DAD759FE5092}" presName="child3" presStyleLbl="bgAcc1" presStyleIdx="2" presStyleCnt="4" custScaleX="221197" custScaleY="136065" custLinFactNeighborX="41150" custLinFactNeighborY="-25545"/>
      <dgm:spPr/>
      <dgm:t>
        <a:bodyPr/>
        <a:lstStyle/>
        <a:p>
          <a:endParaRPr lang="zh-TW" altLang="en-US"/>
        </a:p>
      </dgm:t>
    </dgm:pt>
    <dgm:pt modelId="{2501E0F0-A392-4D1F-99BE-B5FE0A58E3ED}" type="pres">
      <dgm:prSet presAssocID="{59BC814C-9B39-4124-BE97-DAD759FE5092}" presName="child3Text" presStyleLbl="bgAcc1" presStyleIdx="2" presStyleCnt="4">
        <dgm:presLayoutVars>
          <dgm:bulletEnabled val="1"/>
        </dgm:presLayoutVars>
      </dgm:prSet>
      <dgm:spPr/>
      <dgm:t>
        <a:bodyPr/>
        <a:lstStyle/>
        <a:p>
          <a:endParaRPr lang="zh-TW" altLang="en-US"/>
        </a:p>
      </dgm:t>
    </dgm:pt>
    <dgm:pt modelId="{D7F7C24F-995E-4FA1-97CC-CFCC414BC921}" type="pres">
      <dgm:prSet presAssocID="{59BC814C-9B39-4124-BE97-DAD759FE5092}" presName="child4group" presStyleCnt="0"/>
      <dgm:spPr/>
    </dgm:pt>
    <dgm:pt modelId="{93AEBBC2-B188-4B4C-B3D0-C768B02858E4}" type="pres">
      <dgm:prSet presAssocID="{59BC814C-9B39-4124-BE97-DAD759FE5092}" presName="child4" presStyleLbl="bgAcc1" presStyleIdx="3" presStyleCnt="4" custScaleX="223556" custScaleY="133340" custLinFactNeighborX="-41684" custLinFactNeighborY="-24242"/>
      <dgm:spPr/>
      <dgm:t>
        <a:bodyPr/>
        <a:lstStyle/>
        <a:p>
          <a:endParaRPr lang="zh-TW" altLang="en-US"/>
        </a:p>
      </dgm:t>
    </dgm:pt>
    <dgm:pt modelId="{C9AA06B1-AA41-4C72-A9D2-33E7C6C265A0}" type="pres">
      <dgm:prSet presAssocID="{59BC814C-9B39-4124-BE97-DAD759FE5092}" presName="child4Text" presStyleLbl="bgAcc1" presStyleIdx="3" presStyleCnt="4">
        <dgm:presLayoutVars>
          <dgm:bulletEnabled val="1"/>
        </dgm:presLayoutVars>
      </dgm:prSet>
      <dgm:spPr/>
      <dgm:t>
        <a:bodyPr/>
        <a:lstStyle/>
        <a:p>
          <a:endParaRPr lang="zh-TW" altLang="en-US"/>
        </a:p>
      </dgm:t>
    </dgm:pt>
    <dgm:pt modelId="{146CAA3B-7901-47F3-8A20-3C108D5AE241}" type="pres">
      <dgm:prSet presAssocID="{59BC814C-9B39-4124-BE97-DAD759FE5092}" presName="childPlaceholder" presStyleCnt="0"/>
      <dgm:spPr/>
    </dgm:pt>
    <dgm:pt modelId="{3EEB1857-F2C1-48E3-98EB-89FA4F6F9B2D}" type="pres">
      <dgm:prSet presAssocID="{59BC814C-9B39-4124-BE97-DAD759FE5092}" presName="circle" presStyleCnt="0"/>
      <dgm:spPr/>
    </dgm:pt>
    <dgm:pt modelId="{DAA3CC3D-E988-4FCA-9AE4-5D63D80D2ED6}" type="pres">
      <dgm:prSet presAssocID="{59BC814C-9B39-4124-BE97-DAD759FE5092}" presName="quadrant1" presStyleLbl="node1" presStyleIdx="0" presStyleCnt="4">
        <dgm:presLayoutVars>
          <dgm:chMax val="1"/>
          <dgm:bulletEnabled val="1"/>
        </dgm:presLayoutVars>
      </dgm:prSet>
      <dgm:spPr/>
      <dgm:t>
        <a:bodyPr/>
        <a:lstStyle/>
        <a:p>
          <a:endParaRPr lang="zh-TW" altLang="en-US"/>
        </a:p>
      </dgm:t>
    </dgm:pt>
    <dgm:pt modelId="{2B0033CA-762B-478E-869B-124FEF11E0B8}" type="pres">
      <dgm:prSet presAssocID="{59BC814C-9B39-4124-BE97-DAD759FE5092}" presName="quadrant2" presStyleLbl="node1" presStyleIdx="1" presStyleCnt="4">
        <dgm:presLayoutVars>
          <dgm:chMax val="1"/>
          <dgm:bulletEnabled val="1"/>
        </dgm:presLayoutVars>
      </dgm:prSet>
      <dgm:spPr/>
      <dgm:t>
        <a:bodyPr/>
        <a:lstStyle/>
        <a:p>
          <a:endParaRPr lang="zh-TW" altLang="en-US"/>
        </a:p>
      </dgm:t>
    </dgm:pt>
    <dgm:pt modelId="{5CA7E372-1742-418C-948B-8AA71CCFF15C}" type="pres">
      <dgm:prSet presAssocID="{59BC814C-9B39-4124-BE97-DAD759FE5092}" presName="quadrant3" presStyleLbl="node1" presStyleIdx="2" presStyleCnt="4">
        <dgm:presLayoutVars>
          <dgm:chMax val="1"/>
          <dgm:bulletEnabled val="1"/>
        </dgm:presLayoutVars>
      </dgm:prSet>
      <dgm:spPr/>
      <dgm:t>
        <a:bodyPr/>
        <a:lstStyle/>
        <a:p>
          <a:endParaRPr lang="zh-TW" altLang="en-US"/>
        </a:p>
      </dgm:t>
    </dgm:pt>
    <dgm:pt modelId="{09022E95-1E44-465C-B49F-403264C8513B}" type="pres">
      <dgm:prSet presAssocID="{59BC814C-9B39-4124-BE97-DAD759FE5092}" presName="quadrant4" presStyleLbl="node1" presStyleIdx="3" presStyleCnt="4">
        <dgm:presLayoutVars>
          <dgm:chMax val="1"/>
          <dgm:bulletEnabled val="1"/>
        </dgm:presLayoutVars>
      </dgm:prSet>
      <dgm:spPr/>
      <dgm:t>
        <a:bodyPr/>
        <a:lstStyle/>
        <a:p>
          <a:endParaRPr lang="zh-TW" altLang="en-US"/>
        </a:p>
      </dgm:t>
    </dgm:pt>
    <dgm:pt modelId="{004ADEE1-FB4E-4C92-8A3D-DBF5A43079F6}" type="pres">
      <dgm:prSet presAssocID="{59BC814C-9B39-4124-BE97-DAD759FE5092}" presName="quadrantPlaceholder" presStyleCnt="0"/>
      <dgm:spPr/>
    </dgm:pt>
    <dgm:pt modelId="{C9A84F2A-2E4A-4CDE-9979-1D2CB698AFEA}" type="pres">
      <dgm:prSet presAssocID="{59BC814C-9B39-4124-BE97-DAD759FE5092}" presName="center1" presStyleLbl="fgShp" presStyleIdx="0" presStyleCnt="2"/>
      <dgm:spPr>
        <a:noFill/>
        <a:ln>
          <a:noFill/>
        </a:ln>
      </dgm:spPr>
      <dgm:t>
        <a:bodyPr/>
        <a:lstStyle/>
        <a:p>
          <a:endParaRPr lang="zh-TW" altLang="en-US"/>
        </a:p>
      </dgm:t>
    </dgm:pt>
    <dgm:pt modelId="{C165A711-C46B-49A2-9613-64B529F2079B}" type="pres">
      <dgm:prSet presAssocID="{59BC814C-9B39-4124-BE97-DAD759FE5092}" presName="center2" presStyleLbl="fgShp" presStyleIdx="1" presStyleCnt="2"/>
      <dgm:spPr>
        <a:noFill/>
        <a:ln>
          <a:noFill/>
        </a:ln>
      </dgm:spPr>
      <dgm:t>
        <a:bodyPr/>
        <a:lstStyle/>
        <a:p>
          <a:endParaRPr lang="zh-TW" altLang="en-US"/>
        </a:p>
      </dgm:t>
    </dgm:pt>
  </dgm:ptLst>
  <dgm:cxnLst>
    <dgm:cxn modelId="{3C0BD2EE-8612-4523-831A-D3571B88B9D7}" type="presOf" srcId="{D66893C3-59C5-424D-9A02-74D1F3B13890}" destId="{C6597905-C3A6-4389-A71D-B96FA499AB2F}" srcOrd="0" destOrd="1" presId="urn:microsoft.com/office/officeart/2005/8/layout/cycle4"/>
    <dgm:cxn modelId="{ED433189-1A3F-4974-8CB7-73654A6093AB}" type="presOf" srcId="{3B9BDB14-0C7E-4489-9225-2A04E0A52F26}" destId="{5CA7E372-1742-418C-948B-8AA71CCFF15C}" srcOrd="0" destOrd="0" presId="urn:microsoft.com/office/officeart/2005/8/layout/cycle4"/>
    <dgm:cxn modelId="{61AA776E-B918-4CCE-92AB-DB6F1A323D70}" type="presOf" srcId="{4ACD3F42-8374-4614-95AF-99B6BD0F67A8}" destId="{93AEBBC2-B188-4B4C-B3D0-C768B02858E4}" srcOrd="0" destOrd="0" presId="urn:microsoft.com/office/officeart/2005/8/layout/cycle4"/>
    <dgm:cxn modelId="{81904921-1E80-4AC6-951E-30C43444D19C}" type="presOf" srcId="{170DA7A0-1774-4FE4-A00E-07896BD9EF0F}" destId="{F95587AA-8FA2-477B-A962-BDAAC8DBB2D1}" srcOrd="0" destOrd="0" presId="urn:microsoft.com/office/officeart/2005/8/layout/cycle4"/>
    <dgm:cxn modelId="{E91CCDB1-9C89-4080-A68D-873B935D1646}" srcId="{59BC814C-9B39-4124-BE97-DAD759FE5092}" destId="{0C1F7278-6A6D-4290-9296-C3405AAA0C30}" srcOrd="0" destOrd="0" parTransId="{86869265-5328-4285-BCB5-4646FBBD04C4}" sibTransId="{560624A9-6CF3-409B-8610-8A0773295F0B}"/>
    <dgm:cxn modelId="{7569946D-24D0-4F19-A0F6-660C26C20D7C}" type="presOf" srcId="{7E0EA1A2-DDEA-4C04-A589-AD8579131821}" destId="{2B0033CA-762B-478E-869B-124FEF11E0B8}" srcOrd="0" destOrd="0" presId="urn:microsoft.com/office/officeart/2005/8/layout/cycle4"/>
    <dgm:cxn modelId="{7B120427-D7C0-4579-8E9F-E0602A42B73A}" type="presOf" srcId="{ED250EE1-C872-44D1-AE1A-8CEEFA5FAD9A}" destId="{C6597905-C3A6-4389-A71D-B96FA499AB2F}" srcOrd="0" destOrd="2" presId="urn:microsoft.com/office/officeart/2005/8/layout/cycle4"/>
    <dgm:cxn modelId="{9EF6B2D2-5A33-4D9A-91C4-A4A817A46E97}" srcId="{B16187FC-741C-4428-AE9A-074D95D313F7}" destId="{4ACD3F42-8374-4614-95AF-99B6BD0F67A8}" srcOrd="0" destOrd="0" parTransId="{F1E65C80-3A07-472F-B8FB-053E54ACA8E2}" sibTransId="{1CD80CBE-223C-4959-A002-792CFAA08F6D}"/>
    <dgm:cxn modelId="{4726FEC8-54E5-4CA6-8941-974A61A77AD0}" srcId="{3B9BDB14-0C7E-4489-9225-2A04E0A52F26}" destId="{3B21440B-4460-4D13-B952-52A9E34D533F}" srcOrd="0" destOrd="0" parTransId="{DDB0909B-0B28-4429-8207-44119FDF4B92}" sibTransId="{EC584E64-A78A-4D2B-A965-23E91F5A9054}"/>
    <dgm:cxn modelId="{94665CED-72C7-4E92-929F-82830FCC8315}" srcId="{7E0EA1A2-DDEA-4C04-A589-AD8579131821}" destId="{7251FB14-B5DD-4131-964D-C5D4A241A698}" srcOrd="2" destOrd="0" parTransId="{B4199CB3-382E-41D5-8354-10E676304E35}" sibTransId="{3F37D99B-455A-49DF-A633-B3CE282F600E}"/>
    <dgm:cxn modelId="{AFCC8172-8015-4307-94E6-57FAB3160FBC}" type="presOf" srcId="{4ACD3F42-8374-4614-95AF-99B6BD0F67A8}" destId="{C9AA06B1-AA41-4C72-A9D2-33E7C6C265A0}" srcOrd="1" destOrd="0" presId="urn:microsoft.com/office/officeart/2005/8/layout/cycle4"/>
    <dgm:cxn modelId="{23D2DB10-C21B-4820-AFDE-121CBD47E885}" type="presOf" srcId="{D66893C3-59C5-424D-9A02-74D1F3B13890}" destId="{A405F86E-61B6-4639-AE90-63903E00BB6B}" srcOrd="1" destOrd="1" presId="urn:microsoft.com/office/officeart/2005/8/layout/cycle4"/>
    <dgm:cxn modelId="{F421108B-1408-453A-9509-89D39D6423B2}" srcId="{0C1F7278-6A6D-4290-9296-C3405AAA0C30}" destId="{0BCDD018-94FE-4404-8249-85135C65FA92}" srcOrd="0" destOrd="0" parTransId="{C04E262C-19BD-4412-A9D4-3CB747EB7A0C}" sibTransId="{99EEF9EC-8F3D-4CAA-AFD1-BE84C82A0D5E}"/>
    <dgm:cxn modelId="{022ABB7B-1485-4097-96DD-7B6EAFF8D1D0}" srcId="{7E0EA1A2-DDEA-4C04-A589-AD8579131821}" destId="{4CD06C93-0FEC-4E6F-8BA9-3D24840F4711}" srcOrd="1" destOrd="0" parTransId="{1CA992A4-BD43-4F94-B9E9-9BAEECDE1586}" sibTransId="{349AAF0D-4382-42FD-9041-DB4333ADE54F}"/>
    <dgm:cxn modelId="{AC1249D0-4388-4FFE-998E-148EF3BC1513}" type="presOf" srcId="{0BCDD018-94FE-4404-8249-85135C65FA92}" destId="{C6597905-C3A6-4389-A71D-B96FA499AB2F}" srcOrd="0" destOrd="0" presId="urn:microsoft.com/office/officeart/2005/8/layout/cycle4"/>
    <dgm:cxn modelId="{0577A5A8-4DB6-48A4-AD0F-950DA34D7122}" type="presOf" srcId="{D09B7095-2536-41FB-A354-247FFEAA8199}" destId="{A405F86E-61B6-4639-AE90-63903E00BB6B}" srcOrd="1" destOrd="4" presId="urn:microsoft.com/office/officeart/2005/8/layout/cycle4"/>
    <dgm:cxn modelId="{45B31E5E-EB85-4793-A7B5-FFFD399C82AE}" type="presOf" srcId="{0CBDE6E9-230E-4026-99BA-00DAF903FF9E}" destId="{A405F86E-61B6-4639-AE90-63903E00BB6B}" srcOrd="1" destOrd="3" presId="urn:microsoft.com/office/officeart/2005/8/layout/cycle4"/>
    <dgm:cxn modelId="{CA0E5A17-0F37-4594-B67A-A9131BB08D05}" type="presOf" srcId="{3B21440B-4460-4D13-B952-52A9E34D533F}" destId="{2501E0F0-A392-4D1F-99BE-B5FE0A58E3ED}" srcOrd="1" destOrd="0" presId="urn:microsoft.com/office/officeart/2005/8/layout/cycle4"/>
    <dgm:cxn modelId="{18D15380-722E-4053-84ED-CCB8EE6A8DED}" type="presOf" srcId="{0C1F7278-6A6D-4290-9296-C3405AAA0C30}" destId="{DAA3CC3D-E988-4FCA-9AE4-5D63D80D2ED6}" srcOrd="0" destOrd="0" presId="urn:microsoft.com/office/officeart/2005/8/layout/cycle4"/>
    <dgm:cxn modelId="{53181C37-F1A3-4A8E-A4FA-6C16D1EC07EE}" type="presOf" srcId="{4CD06C93-0FEC-4E6F-8BA9-3D24840F4711}" destId="{F95587AA-8FA2-477B-A962-BDAAC8DBB2D1}" srcOrd="0" destOrd="1" presId="urn:microsoft.com/office/officeart/2005/8/layout/cycle4"/>
    <dgm:cxn modelId="{231B4EFF-950A-47DD-BBC3-C73277E27B17}" type="presOf" srcId="{7251FB14-B5DD-4131-964D-C5D4A241A698}" destId="{F95587AA-8FA2-477B-A962-BDAAC8DBB2D1}" srcOrd="0" destOrd="2" presId="urn:microsoft.com/office/officeart/2005/8/layout/cycle4"/>
    <dgm:cxn modelId="{C30B4DE2-7BFD-44C3-938A-BFB690025154}" type="presOf" srcId="{0CBDE6E9-230E-4026-99BA-00DAF903FF9E}" destId="{C6597905-C3A6-4389-A71D-B96FA499AB2F}" srcOrd="0" destOrd="3" presId="urn:microsoft.com/office/officeart/2005/8/layout/cycle4"/>
    <dgm:cxn modelId="{92A50518-1AB2-46A4-AE98-B2F58B9908CD}" srcId="{0C1F7278-6A6D-4290-9296-C3405AAA0C30}" destId="{0CBDE6E9-230E-4026-99BA-00DAF903FF9E}" srcOrd="3" destOrd="0" parTransId="{A0AD18BB-2E93-4DE5-94C9-2FE7EA982EAD}" sibTransId="{927B751A-C540-4741-AB68-9A2E11835132}"/>
    <dgm:cxn modelId="{0041A856-E390-415F-92F1-F5C1D2CA50B5}" type="presOf" srcId="{7251FB14-B5DD-4131-964D-C5D4A241A698}" destId="{7C9E1439-169F-4B83-AEC0-2E18A7CEA1FA}" srcOrd="1" destOrd="2" presId="urn:microsoft.com/office/officeart/2005/8/layout/cycle4"/>
    <dgm:cxn modelId="{7134DF53-53A4-4E8B-A317-6FCDCDD79F35}" srcId="{0C1F7278-6A6D-4290-9296-C3405AAA0C30}" destId="{D66893C3-59C5-424D-9A02-74D1F3B13890}" srcOrd="1" destOrd="0" parTransId="{7496211C-DEC3-4CD0-9E21-1691BEB1DF78}" sibTransId="{9EAB4FC8-E6CD-4AFB-8E2C-70915AD40B4F}"/>
    <dgm:cxn modelId="{86B3B5DB-0276-44DB-805F-51003A0DF21D}" type="presOf" srcId="{170DA7A0-1774-4FE4-A00E-07896BD9EF0F}" destId="{7C9E1439-169F-4B83-AEC0-2E18A7CEA1FA}" srcOrd="1" destOrd="0" presId="urn:microsoft.com/office/officeart/2005/8/layout/cycle4"/>
    <dgm:cxn modelId="{754AD3E8-60C1-4B2F-B849-D6A6D30A1E00}" srcId="{7E0EA1A2-DDEA-4C04-A589-AD8579131821}" destId="{170DA7A0-1774-4FE4-A00E-07896BD9EF0F}" srcOrd="0" destOrd="0" parTransId="{50042C74-D03C-40F2-97E1-FD2CCAB60102}" sibTransId="{29694515-A896-4C30-AED4-15FA72C4E270}"/>
    <dgm:cxn modelId="{B4E64CD4-AD9E-42E0-AAF8-158E862D57BA}" type="presOf" srcId="{4CD06C93-0FEC-4E6F-8BA9-3D24840F4711}" destId="{7C9E1439-169F-4B83-AEC0-2E18A7CEA1FA}" srcOrd="1" destOrd="1" presId="urn:microsoft.com/office/officeart/2005/8/layout/cycle4"/>
    <dgm:cxn modelId="{6FBD89DF-58E2-4FBC-98A0-71AF4D147741}" type="presOf" srcId="{D09B7095-2536-41FB-A354-247FFEAA8199}" destId="{C6597905-C3A6-4389-A71D-B96FA499AB2F}" srcOrd="0" destOrd="4" presId="urn:microsoft.com/office/officeart/2005/8/layout/cycle4"/>
    <dgm:cxn modelId="{55F73F35-E793-44F1-9FEC-34F857FDC447}" srcId="{59BC814C-9B39-4124-BE97-DAD759FE5092}" destId="{7E0EA1A2-DDEA-4C04-A589-AD8579131821}" srcOrd="1" destOrd="0" parTransId="{7999C3A7-1D74-473D-8B7B-D92B354F0DF5}" sibTransId="{30C452D0-F066-45F7-9A09-763EC8218CC3}"/>
    <dgm:cxn modelId="{091350E3-8E79-4293-B3DE-7976A1A305A8}" srcId="{59BC814C-9B39-4124-BE97-DAD759FE5092}" destId="{B16187FC-741C-4428-AE9A-074D95D313F7}" srcOrd="3" destOrd="0" parTransId="{4B467634-451E-4098-B0B7-9CF83AEE4D94}" sibTransId="{02DB49C6-A2E7-436D-8C6C-A51382385AA9}"/>
    <dgm:cxn modelId="{470A1C66-1509-4323-B609-B5798EA76259}" type="presOf" srcId="{59BC814C-9B39-4124-BE97-DAD759FE5092}" destId="{8915FDE6-2110-4EB6-A488-F47E21AB1C28}" srcOrd="0" destOrd="0" presId="urn:microsoft.com/office/officeart/2005/8/layout/cycle4"/>
    <dgm:cxn modelId="{18DF8C03-4B31-4C12-8F6B-33C317E3F806}" type="presOf" srcId="{ED250EE1-C872-44D1-AE1A-8CEEFA5FAD9A}" destId="{A405F86E-61B6-4639-AE90-63903E00BB6B}" srcOrd="1" destOrd="2" presId="urn:microsoft.com/office/officeart/2005/8/layout/cycle4"/>
    <dgm:cxn modelId="{37643E9B-DF9A-40AA-AAE4-0431928DD78A}" type="presOf" srcId="{3B21440B-4460-4D13-B952-52A9E34D533F}" destId="{339048BA-07FA-4D28-BDCA-6574E2DBA4BE}" srcOrd="0" destOrd="0" presId="urn:microsoft.com/office/officeart/2005/8/layout/cycle4"/>
    <dgm:cxn modelId="{FE82447C-B433-4F62-8E2D-EE4AC9F2A558}" srcId="{59BC814C-9B39-4124-BE97-DAD759FE5092}" destId="{3B9BDB14-0C7E-4489-9225-2A04E0A52F26}" srcOrd="2" destOrd="0" parTransId="{E62498CB-6841-4B79-805B-39FE3819CC48}" sibTransId="{2AE85A9F-0B9A-4362-BB9D-AFC7BB374CCA}"/>
    <dgm:cxn modelId="{A7BA3E96-CE37-4949-8F35-82A98BC7D568}" srcId="{0C1F7278-6A6D-4290-9296-C3405AAA0C30}" destId="{ED250EE1-C872-44D1-AE1A-8CEEFA5FAD9A}" srcOrd="2" destOrd="0" parTransId="{3EAC264B-3D2F-4F76-859A-C0FB25A7475B}" sibTransId="{500012EB-4450-4A55-A160-10E4E0566FA4}"/>
    <dgm:cxn modelId="{D56CD5F1-CF04-4046-B143-577D3B98CA50}" type="presOf" srcId="{B16187FC-741C-4428-AE9A-074D95D313F7}" destId="{09022E95-1E44-465C-B49F-403264C8513B}" srcOrd="0" destOrd="0" presId="urn:microsoft.com/office/officeart/2005/8/layout/cycle4"/>
    <dgm:cxn modelId="{A9090641-C35F-4EC5-8660-E4C5BB1279DD}" type="presOf" srcId="{0BCDD018-94FE-4404-8249-85135C65FA92}" destId="{A405F86E-61B6-4639-AE90-63903E00BB6B}" srcOrd="1" destOrd="0" presId="urn:microsoft.com/office/officeart/2005/8/layout/cycle4"/>
    <dgm:cxn modelId="{6E35C8C4-CC63-40C0-B447-6C38174910A9}" srcId="{0C1F7278-6A6D-4290-9296-C3405AAA0C30}" destId="{D09B7095-2536-41FB-A354-247FFEAA8199}" srcOrd="4" destOrd="0" parTransId="{622D9E20-350B-4EFC-9599-B4A1C62EBFD3}" sibTransId="{DE0945D9-8A1F-4052-A1FC-D6A7D649BA95}"/>
    <dgm:cxn modelId="{A07F770D-BB36-4D41-BC68-97F95D0C5B1B}" type="presParOf" srcId="{8915FDE6-2110-4EB6-A488-F47E21AB1C28}" destId="{6B974CF8-C4B4-44F6-9307-4AEC30A8849E}" srcOrd="0" destOrd="0" presId="urn:microsoft.com/office/officeart/2005/8/layout/cycle4"/>
    <dgm:cxn modelId="{63B3075D-3101-4CCC-A563-8FB48A1AF702}" type="presParOf" srcId="{6B974CF8-C4B4-44F6-9307-4AEC30A8849E}" destId="{9A009524-60FD-4C9E-BF55-C00C1B64C194}" srcOrd="0" destOrd="0" presId="urn:microsoft.com/office/officeart/2005/8/layout/cycle4"/>
    <dgm:cxn modelId="{60B589C1-4BE2-43A2-BC13-82127C16DC37}" type="presParOf" srcId="{9A009524-60FD-4C9E-BF55-C00C1B64C194}" destId="{C6597905-C3A6-4389-A71D-B96FA499AB2F}" srcOrd="0" destOrd="0" presId="urn:microsoft.com/office/officeart/2005/8/layout/cycle4"/>
    <dgm:cxn modelId="{C37CA812-7724-4CE5-BBEA-C4E55A68E635}" type="presParOf" srcId="{9A009524-60FD-4C9E-BF55-C00C1B64C194}" destId="{A405F86E-61B6-4639-AE90-63903E00BB6B}" srcOrd="1" destOrd="0" presId="urn:microsoft.com/office/officeart/2005/8/layout/cycle4"/>
    <dgm:cxn modelId="{8BB54332-FF8B-4B0E-B315-EDCEA2A9DBC6}" type="presParOf" srcId="{6B974CF8-C4B4-44F6-9307-4AEC30A8849E}" destId="{A734DC2C-B8C1-4120-908C-D02CE4418EB0}" srcOrd="1" destOrd="0" presId="urn:microsoft.com/office/officeart/2005/8/layout/cycle4"/>
    <dgm:cxn modelId="{3A43F6C9-6B90-4FF4-B926-C8D531DB42E6}" type="presParOf" srcId="{A734DC2C-B8C1-4120-908C-D02CE4418EB0}" destId="{F95587AA-8FA2-477B-A962-BDAAC8DBB2D1}" srcOrd="0" destOrd="0" presId="urn:microsoft.com/office/officeart/2005/8/layout/cycle4"/>
    <dgm:cxn modelId="{9A3CF1CB-4D24-4E2F-BB28-DF982F171FAA}" type="presParOf" srcId="{A734DC2C-B8C1-4120-908C-D02CE4418EB0}" destId="{7C9E1439-169F-4B83-AEC0-2E18A7CEA1FA}" srcOrd="1" destOrd="0" presId="urn:microsoft.com/office/officeart/2005/8/layout/cycle4"/>
    <dgm:cxn modelId="{AD887D73-34A8-4BAF-AD31-6A3BF2D80349}" type="presParOf" srcId="{6B974CF8-C4B4-44F6-9307-4AEC30A8849E}" destId="{1567A871-A15F-432F-A7F6-3B9878B6E945}" srcOrd="2" destOrd="0" presId="urn:microsoft.com/office/officeart/2005/8/layout/cycle4"/>
    <dgm:cxn modelId="{E4EDD430-A1E4-4F21-9841-3F52AA262BF5}" type="presParOf" srcId="{1567A871-A15F-432F-A7F6-3B9878B6E945}" destId="{339048BA-07FA-4D28-BDCA-6574E2DBA4BE}" srcOrd="0" destOrd="0" presId="urn:microsoft.com/office/officeart/2005/8/layout/cycle4"/>
    <dgm:cxn modelId="{13A71AD7-57D2-4D9F-A092-51DA611F757B}" type="presParOf" srcId="{1567A871-A15F-432F-A7F6-3B9878B6E945}" destId="{2501E0F0-A392-4D1F-99BE-B5FE0A58E3ED}" srcOrd="1" destOrd="0" presId="urn:microsoft.com/office/officeart/2005/8/layout/cycle4"/>
    <dgm:cxn modelId="{7B004532-8228-4C07-9976-DABD6C742A03}" type="presParOf" srcId="{6B974CF8-C4B4-44F6-9307-4AEC30A8849E}" destId="{D7F7C24F-995E-4FA1-97CC-CFCC414BC921}" srcOrd="3" destOrd="0" presId="urn:microsoft.com/office/officeart/2005/8/layout/cycle4"/>
    <dgm:cxn modelId="{0F85C4EA-588D-467E-8BC7-29D7685DC4CA}" type="presParOf" srcId="{D7F7C24F-995E-4FA1-97CC-CFCC414BC921}" destId="{93AEBBC2-B188-4B4C-B3D0-C768B02858E4}" srcOrd="0" destOrd="0" presId="urn:microsoft.com/office/officeart/2005/8/layout/cycle4"/>
    <dgm:cxn modelId="{A027B13F-F361-472C-9861-3FCD6F07712C}" type="presParOf" srcId="{D7F7C24F-995E-4FA1-97CC-CFCC414BC921}" destId="{C9AA06B1-AA41-4C72-A9D2-33E7C6C265A0}" srcOrd="1" destOrd="0" presId="urn:microsoft.com/office/officeart/2005/8/layout/cycle4"/>
    <dgm:cxn modelId="{EAAFE5BE-A90B-4954-8A38-5CDF8A2CF87A}" type="presParOf" srcId="{6B974CF8-C4B4-44F6-9307-4AEC30A8849E}" destId="{146CAA3B-7901-47F3-8A20-3C108D5AE241}" srcOrd="4" destOrd="0" presId="urn:microsoft.com/office/officeart/2005/8/layout/cycle4"/>
    <dgm:cxn modelId="{99D34611-96BB-42A0-9147-2E0DAC7424F8}" type="presParOf" srcId="{8915FDE6-2110-4EB6-A488-F47E21AB1C28}" destId="{3EEB1857-F2C1-48E3-98EB-89FA4F6F9B2D}" srcOrd="1" destOrd="0" presId="urn:microsoft.com/office/officeart/2005/8/layout/cycle4"/>
    <dgm:cxn modelId="{DB130BBC-2096-479B-AA86-95DDDFF30452}" type="presParOf" srcId="{3EEB1857-F2C1-48E3-98EB-89FA4F6F9B2D}" destId="{DAA3CC3D-E988-4FCA-9AE4-5D63D80D2ED6}" srcOrd="0" destOrd="0" presId="urn:microsoft.com/office/officeart/2005/8/layout/cycle4"/>
    <dgm:cxn modelId="{7D139E1D-5C8F-47BD-94D3-770251F6DAFB}" type="presParOf" srcId="{3EEB1857-F2C1-48E3-98EB-89FA4F6F9B2D}" destId="{2B0033CA-762B-478E-869B-124FEF11E0B8}" srcOrd="1" destOrd="0" presId="urn:microsoft.com/office/officeart/2005/8/layout/cycle4"/>
    <dgm:cxn modelId="{8A3DBA66-DC90-4948-A7AF-A941BBF23FA3}" type="presParOf" srcId="{3EEB1857-F2C1-48E3-98EB-89FA4F6F9B2D}" destId="{5CA7E372-1742-418C-948B-8AA71CCFF15C}" srcOrd="2" destOrd="0" presId="urn:microsoft.com/office/officeart/2005/8/layout/cycle4"/>
    <dgm:cxn modelId="{79226583-721A-4C11-854F-4B34489A6878}" type="presParOf" srcId="{3EEB1857-F2C1-48E3-98EB-89FA4F6F9B2D}" destId="{09022E95-1E44-465C-B49F-403264C8513B}" srcOrd="3" destOrd="0" presId="urn:microsoft.com/office/officeart/2005/8/layout/cycle4"/>
    <dgm:cxn modelId="{E02C2640-071E-4F68-88F2-FA599DBB2C22}" type="presParOf" srcId="{3EEB1857-F2C1-48E3-98EB-89FA4F6F9B2D}" destId="{004ADEE1-FB4E-4C92-8A3D-DBF5A43079F6}" srcOrd="4" destOrd="0" presId="urn:microsoft.com/office/officeart/2005/8/layout/cycle4"/>
    <dgm:cxn modelId="{5B549EE4-B277-44DE-B6F8-924E8F068943}" type="presParOf" srcId="{8915FDE6-2110-4EB6-A488-F47E21AB1C28}" destId="{C9A84F2A-2E4A-4CDE-9979-1D2CB698AFEA}" srcOrd="2" destOrd="0" presId="urn:microsoft.com/office/officeart/2005/8/layout/cycle4"/>
    <dgm:cxn modelId="{5776411F-CDD8-468B-9F41-05DF87614E31}" type="presParOf" srcId="{8915FDE6-2110-4EB6-A488-F47E21AB1C28}" destId="{C165A711-C46B-49A2-9613-64B529F2079B}"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9048BA-07FA-4D28-BDCA-6574E2DBA4BE}">
      <dsp:nvSpPr>
        <dsp:cNvPr id="0" name=""/>
        <dsp:cNvSpPr/>
      </dsp:nvSpPr>
      <dsp:spPr>
        <a:xfrm>
          <a:off x="6387494" y="2875936"/>
          <a:ext cx="5768409" cy="2298509"/>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marL="171450" lvl="1" indent="-171450" algn="l" defTabSz="800100">
            <a:lnSpc>
              <a:spcPct val="90000"/>
            </a:lnSpc>
            <a:spcBef>
              <a:spcPct val="0"/>
            </a:spcBef>
            <a:spcAft>
              <a:spcPct val="15000"/>
            </a:spcAft>
            <a:buChar char="••"/>
          </a:pPr>
          <a:r>
            <a:rPr lang="zh-TW" altLang="zh-TW" sz="1800" kern="1200" dirty="0" smtClean="0">
              <a:latin typeface="標楷體" panose="03000509000000000000" pitchFamily="65" charset="-120"/>
              <a:ea typeface="標楷體" panose="03000509000000000000" pitchFamily="65" charset="-120"/>
            </a:rPr>
            <a:t>新北教學</a:t>
          </a:r>
          <a:r>
            <a:rPr lang="en-US" altLang="zh-TW" sz="1800" kern="1200" dirty="0" smtClean="0">
              <a:latin typeface="標楷體" panose="03000509000000000000" pitchFamily="65" charset="-120"/>
              <a:ea typeface="標楷體" panose="03000509000000000000" pitchFamily="65" charset="-120"/>
            </a:rPr>
            <a:t>APP</a:t>
          </a:r>
          <a:r>
            <a:rPr lang="zh-TW" altLang="zh-TW" sz="1800" kern="1200" dirty="0" smtClean="0">
              <a:latin typeface="標楷體" panose="03000509000000000000" pitchFamily="65" charset="-120"/>
              <a:ea typeface="標楷體" panose="03000509000000000000" pitchFamily="65" charset="-120"/>
            </a:rPr>
            <a:t>市集有很多與教學相關的</a:t>
          </a:r>
          <a:r>
            <a:rPr lang="en-US" altLang="zh-TW" sz="1800" kern="1200" dirty="0" smtClean="0">
              <a:latin typeface="標楷體" panose="03000509000000000000" pitchFamily="65" charset="-120"/>
              <a:ea typeface="標楷體" panose="03000509000000000000" pitchFamily="65" charset="-120"/>
            </a:rPr>
            <a:t>APP</a:t>
          </a:r>
          <a:r>
            <a:rPr lang="zh-TW" altLang="zh-TW" sz="1800" kern="1200" dirty="0" smtClean="0">
              <a:latin typeface="標楷體" panose="03000509000000000000" pitchFamily="65" charset="-120"/>
              <a:ea typeface="標楷體" panose="03000509000000000000" pitchFamily="65" charset="-120"/>
            </a:rPr>
            <a:t>及親師生平台設立很多教學資源，可以協助學生學習，如</a:t>
          </a:r>
          <a:r>
            <a:rPr lang="zh-TW" altLang="en-US" sz="1800" kern="1200" dirty="0" smtClean="0">
              <a:latin typeface="標楷體" panose="03000509000000000000" pitchFamily="65" charset="-120"/>
              <a:ea typeface="標楷體" panose="03000509000000000000" pitchFamily="65" charset="-120"/>
            </a:rPr>
            <a:t>：</a:t>
          </a:r>
          <a:r>
            <a:rPr lang="zh-TW" altLang="zh-TW" sz="1800" kern="1200" dirty="0" smtClean="0">
              <a:latin typeface="標楷體" panose="03000509000000000000" pitchFamily="65" charset="-120"/>
              <a:ea typeface="標楷體" panose="03000509000000000000" pitchFamily="65" charset="-120"/>
            </a:rPr>
            <a:t>均一平台、</a:t>
          </a:r>
          <a:r>
            <a:rPr lang="en-US" altLang="zh-TW" sz="1800" kern="1200" dirty="0" err="1" smtClean="0">
              <a:latin typeface="標楷體" panose="03000509000000000000" pitchFamily="65" charset="-120"/>
              <a:ea typeface="標楷體" panose="03000509000000000000" pitchFamily="65" charset="-120"/>
            </a:rPr>
            <a:t>PaCamo</a:t>
          </a:r>
          <a:r>
            <a:rPr lang="zh-TW" altLang="zh-TW" sz="1800" kern="1200" dirty="0" smtClean="0">
              <a:latin typeface="標楷體" panose="03000509000000000000" pitchFamily="65" charset="-120"/>
              <a:ea typeface="標楷體" panose="03000509000000000000" pitchFamily="65" charset="-120"/>
            </a:rPr>
            <a:t>遊戲學習平台</a:t>
          </a:r>
          <a:r>
            <a:rPr lang="en-US" altLang="zh-TW" sz="1800" kern="1200" dirty="0" smtClean="0">
              <a:latin typeface="標楷體" panose="03000509000000000000" pitchFamily="65" charset="-120"/>
              <a:ea typeface="標楷體" panose="03000509000000000000" pitchFamily="65" charset="-120"/>
            </a:rPr>
            <a:t>…</a:t>
          </a:r>
          <a:r>
            <a:rPr lang="zh-TW" altLang="zh-TW" sz="1800" kern="1200" dirty="0" smtClean="0">
              <a:latin typeface="標楷體" panose="03000509000000000000" pitchFamily="65" charset="-120"/>
              <a:ea typeface="標楷體" panose="03000509000000000000" pitchFamily="65" charset="-120"/>
            </a:rPr>
            <a:t>等，教師若能善加利用，運用策略讓學生依照自己的程度作自主的學習。</a:t>
          </a:r>
          <a:endParaRPr lang="zh-TW" altLang="en-US" sz="1800" kern="1200" dirty="0">
            <a:latin typeface="標楷體" panose="03000509000000000000" pitchFamily="65" charset="-120"/>
            <a:ea typeface="標楷體" panose="03000509000000000000" pitchFamily="65" charset="-120"/>
          </a:endParaRPr>
        </a:p>
      </dsp:txBody>
      <dsp:txXfrm>
        <a:off x="8168508" y="3501055"/>
        <a:ext cx="3936904" cy="1622900"/>
      </dsp:txXfrm>
    </dsp:sp>
    <dsp:sp modelId="{93AEBBC2-B188-4B4C-B3D0-C768B02858E4}">
      <dsp:nvSpPr>
        <dsp:cNvPr id="0" name=""/>
        <dsp:cNvSpPr/>
      </dsp:nvSpPr>
      <dsp:spPr>
        <a:xfrm>
          <a:off x="0" y="2920964"/>
          <a:ext cx="5829927" cy="2252476"/>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marL="171450" lvl="1" indent="-171450" algn="l" defTabSz="800100">
            <a:lnSpc>
              <a:spcPct val="90000"/>
            </a:lnSpc>
            <a:spcBef>
              <a:spcPct val="0"/>
            </a:spcBef>
            <a:spcAft>
              <a:spcPct val="15000"/>
            </a:spcAft>
            <a:buChar char="••"/>
          </a:pPr>
          <a:r>
            <a:rPr lang="zh-TW" altLang="en-US" sz="1800" kern="1200" dirty="0" smtClean="0">
              <a:latin typeface="標楷體" panose="03000509000000000000" pitchFamily="65" charset="-120"/>
              <a:ea typeface="標楷體" panose="03000509000000000000" pitchFamily="65" charset="-120"/>
            </a:rPr>
            <a:t>家長對於使用平板電腦教學，會影響到學生的視力，家長對於資訊能力認知有誤，以為學生使用平板電腦上網就是在玩遊戲，會影響課業。</a:t>
          </a:r>
          <a:endParaRPr lang="zh-TW" altLang="en-US" sz="1800" kern="1200" dirty="0">
            <a:latin typeface="標楷體" panose="03000509000000000000" pitchFamily="65" charset="-120"/>
            <a:ea typeface="標楷體" panose="03000509000000000000" pitchFamily="65" charset="-120"/>
          </a:endParaRPr>
        </a:p>
      </dsp:txBody>
      <dsp:txXfrm>
        <a:off x="49480" y="3533563"/>
        <a:ext cx="3981989" cy="1590397"/>
      </dsp:txXfrm>
    </dsp:sp>
    <dsp:sp modelId="{F95587AA-8FA2-477B-A962-BDAAC8DBB2D1}">
      <dsp:nvSpPr>
        <dsp:cNvPr id="0" name=""/>
        <dsp:cNvSpPr/>
      </dsp:nvSpPr>
      <dsp:spPr>
        <a:xfrm>
          <a:off x="6388511" y="64530"/>
          <a:ext cx="5767392" cy="2356181"/>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marL="171450" lvl="1" indent="-171450" algn="l" defTabSz="800100">
            <a:lnSpc>
              <a:spcPct val="90000"/>
            </a:lnSpc>
            <a:spcBef>
              <a:spcPct val="0"/>
            </a:spcBef>
            <a:spcAft>
              <a:spcPct val="15000"/>
            </a:spcAft>
            <a:buChar char="••"/>
          </a:pPr>
          <a:r>
            <a:rPr lang="zh-TW" altLang="zh-TW" sz="1800" kern="1200" dirty="0" smtClean="0">
              <a:latin typeface="標楷體" panose="03000509000000000000" pitchFamily="65" charset="-120"/>
              <a:ea typeface="標楷體" panose="03000509000000000000" pitchFamily="65" charset="-120"/>
            </a:rPr>
            <a:t>行政人員</a:t>
          </a:r>
          <a:r>
            <a:rPr lang="en-US" altLang="zh-TW" sz="1800" kern="1200" dirty="0" smtClean="0">
              <a:latin typeface="標楷體" panose="03000509000000000000" pitchFamily="65" charset="-120"/>
              <a:ea typeface="標楷體" panose="03000509000000000000" pitchFamily="65" charset="-120"/>
            </a:rPr>
            <a:t>:</a:t>
          </a:r>
          <a:r>
            <a:rPr lang="zh-TW" altLang="zh-TW" sz="1800" kern="1200" dirty="0" smtClean="0">
              <a:latin typeface="標楷體" panose="03000509000000000000" pitchFamily="65" charset="-120"/>
              <a:ea typeface="標楷體" panose="03000509000000000000" pitchFamily="65" charset="-120"/>
            </a:rPr>
            <a:t>積極爭取經費購置平板，對資訊融入教學全力配合。</a:t>
          </a:r>
          <a:endParaRPr lang="zh-TW" altLang="en-US" sz="1800" kern="1200" dirty="0">
            <a:latin typeface="標楷體" panose="03000509000000000000" pitchFamily="65" charset="-120"/>
            <a:ea typeface="標楷體" panose="03000509000000000000" pitchFamily="65" charset="-120"/>
          </a:endParaRPr>
        </a:p>
        <a:p>
          <a:pPr marL="171450" lvl="1" indent="-171450" algn="l" defTabSz="800100">
            <a:lnSpc>
              <a:spcPct val="90000"/>
            </a:lnSpc>
            <a:spcBef>
              <a:spcPct val="0"/>
            </a:spcBef>
            <a:spcAft>
              <a:spcPct val="15000"/>
            </a:spcAft>
            <a:buChar char="••"/>
          </a:pPr>
          <a:r>
            <a:rPr lang="zh-TW" altLang="zh-TW" sz="1800" kern="1200" dirty="0" smtClean="0">
              <a:latin typeface="標楷體" panose="03000509000000000000" pitchFamily="65" charset="-120"/>
              <a:ea typeface="標楷體" panose="03000509000000000000" pitchFamily="65" charset="-120"/>
            </a:rPr>
            <a:t>教師</a:t>
          </a:r>
          <a:r>
            <a:rPr lang="en-US" altLang="zh-TW" sz="1800" kern="1200" dirty="0" smtClean="0">
              <a:latin typeface="標楷體" panose="03000509000000000000" pitchFamily="65" charset="-120"/>
              <a:ea typeface="標楷體" panose="03000509000000000000" pitchFamily="65" charset="-120"/>
            </a:rPr>
            <a:t>:</a:t>
          </a:r>
          <a:r>
            <a:rPr lang="zh-TW" altLang="zh-TW" sz="1800" kern="1200" dirty="0" smtClean="0">
              <a:latin typeface="標楷體" panose="03000509000000000000" pitchFamily="65" charset="-120"/>
              <a:ea typeface="標楷體" panose="03000509000000000000" pitchFamily="65" charset="-120"/>
            </a:rPr>
            <a:t>具自編教材能力，發展課程系統平台的能力。</a:t>
          </a:r>
          <a:endParaRPr lang="zh-TW" altLang="zh-TW" sz="1800" kern="1200" dirty="0">
            <a:latin typeface="標楷體" panose="03000509000000000000" pitchFamily="65" charset="-120"/>
            <a:ea typeface="標楷體" panose="03000509000000000000" pitchFamily="65" charset="-120"/>
          </a:endParaRPr>
        </a:p>
        <a:p>
          <a:pPr marL="171450" lvl="1" indent="-171450" algn="l" defTabSz="800100">
            <a:lnSpc>
              <a:spcPct val="90000"/>
            </a:lnSpc>
            <a:spcBef>
              <a:spcPct val="0"/>
            </a:spcBef>
            <a:spcAft>
              <a:spcPct val="15000"/>
            </a:spcAft>
            <a:buChar char="••"/>
          </a:pPr>
          <a:r>
            <a:rPr lang="zh-TW" altLang="zh-TW" sz="1800" kern="1200" dirty="0" smtClean="0">
              <a:latin typeface="標楷體" panose="03000509000000000000" pitchFamily="65" charset="-120"/>
              <a:ea typeface="標楷體" panose="03000509000000000000" pitchFamily="65" charset="-120"/>
            </a:rPr>
            <a:t>設備</a:t>
          </a:r>
          <a:r>
            <a:rPr lang="en-US" altLang="zh-TW" sz="1800" kern="1200" dirty="0" smtClean="0">
              <a:latin typeface="標楷體" panose="03000509000000000000" pitchFamily="65" charset="-120"/>
              <a:ea typeface="標楷體" panose="03000509000000000000" pitchFamily="65" charset="-120"/>
            </a:rPr>
            <a:t>:</a:t>
          </a:r>
          <a:r>
            <a:rPr lang="zh-TW" altLang="zh-TW" sz="1800" kern="1200" dirty="0" smtClean="0">
              <a:latin typeface="標楷體" panose="03000509000000000000" pitchFamily="65" charset="-120"/>
              <a:ea typeface="標楷體" panose="03000509000000000000" pitchFamily="65" charset="-120"/>
            </a:rPr>
            <a:t>酷學習教學平台伺服器已建置。</a:t>
          </a:r>
          <a:endParaRPr lang="zh-TW" altLang="en-US" sz="1800" kern="1200" dirty="0">
            <a:latin typeface="標楷體" panose="03000509000000000000" pitchFamily="65" charset="-120"/>
            <a:ea typeface="標楷體" panose="03000509000000000000" pitchFamily="65" charset="-120"/>
          </a:endParaRPr>
        </a:p>
      </dsp:txBody>
      <dsp:txXfrm>
        <a:off x="8170487" y="116288"/>
        <a:ext cx="3933658" cy="1663620"/>
      </dsp:txXfrm>
    </dsp:sp>
    <dsp:sp modelId="{C6597905-C3A6-4389-A71D-B96FA499AB2F}">
      <dsp:nvSpPr>
        <dsp:cNvPr id="0" name=""/>
        <dsp:cNvSpPr/>
      </dsp:nvSpPr>
      <dsp:spPr>
        <a:xfrm>
          <a:off x="0" y="73162"/>
          <a:ext cx="5741262" cy="2358174"/>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marL="171450" lvl="1" indent="-171450" algn="l" defTabSz="800100" rtl="0">
            <a:lnSpc>
              <a:spcPct val="90000"/>
            </a:lnSpc>
            <a:spcBef>
              <a:spcPct val="0"/>
            </a:spcBef>
            <a:spcAft>
              <a:spcPct val="15000"/>
            </a:spcAft>
            <a:buChar char="••"/>
          </a:pPr>
          <a:r>
            <a:rPr lang="zh-TW" altLang="en-US" sz="1800" kern="1200" dirty="0" smtClean="0">
              <a:latin typeface="標楷體" panose="03000509000000000000" pitchFamily="65" charset="-120"/>
              <a:ea typeface="標楷體" panose="03000509000000000000" pitchFamily="65" charset="-120"/>
            </a:rPr>
            <a:t>行政人員：無管理行動 載具的經驗。</a:t>
          </a:r>
          <a:endParaRPr lang="zh-TW" altLang="en-US" sz="1800" kern="1200" dirty="0">
            <a:latin typeface="標楷體" panose="03000509000000000000" pitchFamily="65" charset="-120"/>
            <a:ea typeface="標楷體" panose="03000509000000000000" pitchFamily="65" charset="-120"/>
          </a:endParaRPr>
        </a:p>
        <a:p>
          <a:pPr marL="171450" lvl="1" indent="-171450" algn="l" defTabSz="800100" rtl="0">
            <a:lnSpc>
              <a:spcPct val="90000"/>
            </a:lnSpc>
            <a:spcBef>
              <a:spcPct val="0"/>
            </a:spcBef>
            <a:spcAft>
              <a:spcPct val="15000"/>
            </a:spcAft>
            <a:buChar char="••"/>
          </a:pPr>
          <a:r>
            <a:rPr lang="zh-TW" sz="1800" kern="1200" dirty="0" smtClean="0">
              <a:latin typeface="標楷體" panose="03000509000000000000" pitchFamily="65" charset="-120"/>
              <a:ea typeface="標楷體" panose="03000509000000000000" pitchFamily="65" charset="-120"/>
            </a:rPr>
            <a:t>教師</a:t>
          </a:r>
          <a:r>
            <a:rPr lang="zh-TW" altLang="en-US" sz="1800" kern="1200" dirty="0" smtClean="0">
              <a:latin typeface="標楷體" panose="03000509000000000000" pitchFamily="65" charset="-120"/>
              <a:ea typeface="標楷體" panose="03000509000000000000" pitchFamily="65" charset="-120"/>
            </a:rPr>
            <a:t>：</a:t>
          </a:r>
          <a:r>
            <a:rPr lang="zh-TW" sz="1800" kern="1200" dirty="0" smtClean="0">
              <a:latin typeface="標楷體" panose="03000509000000000000" pitchFamily="65" charset="-120"/>
              <a:ea typeface="標楷體" panose="03000509000000000000" pitchFamily="65" charset="-120"/>
            </a:rPr>
            <a:t>無使用行動載具上課的經驗，因無行動載具無法引領教師一起建置酷學習教學平台的內容。</a:t>
          </a:r>
          <a:endParaRPr lang="zh-TW" altLang="en-US" sz="1800" kern="1200" dirty="0">
            <a:latin typeface="標楷體" panose="03000509000000000000" pitchFamily="65" charset="-120"/>
            <a:ea typeface="標楷體" panose="03000509000000000000" pitchFamily="65" charset="-120"/>
          </a:endParaRPr>
        </a:p>
        <a:p>
          <a:pPr marL="171450" lvl="1" indent="-171450" algn="l" defTabSz="800100" rtl="0">
            <a:lnSpc>
              <a:spcPct val="90000"/>
            </a:lnSpc>
            <a:spcBef>
              <a:spcPct val="0"/>
            </a:spcBef>
            <a:spcAft>
              <a:spcPct val="15000"/>
            </a:spcAft>
            <a:buChar char="••"/>
          </a:pPr>
          <a:r>
            <a:rPr lang="zh-TW" sz="1800" kern="1200" dirty="0" smtClean="0">
              <a:latin typeface="標楷體" panose="03000509000000000000" pitchFamily="65" charset="-120"/>
              <a:ea typeface="標楷體" panose="03000509000000000000" pitchFamily="65" charset="-120"/>
            </a:rPr>
            <a:t>設備</a:t>
          </a:r>
          <a:r>
            <a:rPr lang="zh-TW" altLang="en-US" sz="1800" kern="1200" dirty="0" smtClean="0">
              <a:latin typeface="標楷體" panose="03000509000000000000" pitchFamily="65" charset="-120"/>
              <a:ea typeface="標楷體" panose="03000509000000000000" pitchFamily="65" charset="-120"/>
            </a:rPr>
            <a:t>：</a:t>
          </a:r>
          <a:r>
            <a:rPr lang="zh-TW" sz="1800" kern="1200" dirty="0" smtClean="0">
              <a:latin typeface="標楷體" panose="03000509000000000000" pitchFamily="65" charset="-120"/>
              <a:ea typeface="標楷體" panose="03000509000000000000" pitchFamily="65" charset="-120"/>
            </a:rPr>
            <a:t>目前校內無行動載具，生態區無線網路基地台尚未建立。</a:t>
          </a:r>
          <a:endParaRPr lang="zh-TW" altLang="en-US" sz="1800" kern="1200" dirty="0">
            <a:latin typeface="標楷體" panose="03000509000000000000" pitchFamily="65" charset="-120"/>
            <a:ea typeface="標楷體" panose="03000509000000000000" pitchFamily="65" charset="-120"/>
          </a:endParaRPr>
        </a:p>
        <a:p>
          <a:pPr marL="228600" lvl="1" indent="-228600" algn="l" defTabSz="889000" rtl="0">
            <a:lnSpc>
              <a:spcPct val="90000"/>
            </a:lnSpc>
            <a:spcBef>
              <a:spcPct val="0"/>
            </a:spcBef>
            <a:spcAft>
              <a:spcPct val="15000"/>
            </a:spcAft>
            <a:buChar char="••"/>
          </a:pPr>
          <a:endParaRPr lang="zh-TW" altLang="en-US" sz="2000" kern="1200" dirty="0"/>
        </a:p>
        <a:p>
          <a:pPr marL="228600" lvl="1" indent="-228600" algn="l" defTabSz="889000" rtl="0">
            <a:lnSpc>
              <a:spcPct val="90000"/>
            </a:lnSpc>
            <a:spcBef>
              <a:spcPct val="0"/>
            </a:spcBef>
            <a:spcAft>
              <a:spcPct val="15000"/>
            </a:spcAft>
            <a:buChar char="••"/>
          </a:pPr>
          <a:endParaRPr lang="zh-TW" altLang="en-US" sz="2000" kern="1200" dirty="0"/>
        </a:p>
      </dsp:txBody>
      <dsp:txXfrm>
        <a:off x="51801" y="124963"/>
        <a:ext cx="3915281" cy="1665029"/>
      </dsp:txXfrm>
    </dsp:sp>
    <dsp:sp modelId="{DAA3CC3D-E988-4FCA-9AE4-5D63D80D2ED6}">
      <dsp:nvSpPr>
        <dsp:cNvPr id="0" name=""/>
        <dsp:cNvSpPr/>
      </dsp:nvSpPr>
      <dsp:spPr>
        <a:xfrm>
          <a:off x="3739364" y="308359"/>
          <a:ext cx="2285797" cy="2285797"/>
        </a:xfrm>
        <a:prstGeom prst="pieWedg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altLang="zh-TW" sz="1600" kern="1200" dirty="0" smtClean="0"/>
            <a:t>Internal</a:t>
          </a:r>
          <a:r>
            <a:rPr lang="zh-TW" altLang="en-US" sz="1600" kern="1200" dirty="0" smtClean="0"/>
            <a:t>           </a:t>
          </a:r>
          <a:r>
            <a:rPr lang="en-US" altLang="zh-TW" sz="1600" kern="1200" dirty="0" smtClean="0"/>
            <a:t>(</a:t>
          </a:r>
          <a:r>
            <a:rPr lang="zh-TW" altLang="en-US" sz="1600" kern="1200" dirty="0" smtClean="0"/>
            <a:t>內部組織</a:t>
          </a:r>
          <a:r>
            <a:rPr lang="en-US" altLang="zh-TW" sz="1600" kern="1200" dirty="0" smtClean="0"/>
            <a:t>) Weakness</a:t>
          </a:r>
          <a:r>
            <a:rPr lang="zh-TW" altLang="en-US" sz="1600" kern="1200" dirty="0" smtClean="0"/>
            <a:t>      </a:t>
          </a:r>
          <a:r>
            <a:rPr lang="en-US" altLang="zh-TW" sz="1600" kern="1200" dirty="0" smtClean="0"/>
            <a:t> (</a:t>
          </a:r>
          <a:r>
            <a:rPr lang="zh-TW" altLang="en-US" sz="1600" kern="1200" dirty="0" smtClean="0"/>
            <a:t>劣勢</a:t>
          </a:r>
          <a:r>
            <a:rPr lang="en-US" altLang="zh-TW" sz="1600" kern="1200" dirty="0" smtClean="0"/>
            <a:t>)</a:t>
          </a:r>
          <a:endParaRPr lang="zh-TW" sz="1600" kern="1200" dirty="0"/>
        </a:p>
      </dsp:txBody>
      <dsp:txXfrm>
        <a:off x="4408858" y="977853"/>
        <a:ext cx="1616303" cy="1616303"/>
      </dsp:txXfrm>
    </dsp:sp>
    <dsp:sp modelId="{2B0033CA-762B-478E-869B-124FEF11E0B8}">
      <dsp:nvSpPr>
        <dsp:cNvPr id="0" name=""/>
        <dsp:cNvSpPr/>
      </dsp:nvSpPr>
      <dsp:spPr>
        <a:xfrm rot="5400000">
          <a:off x="6130741" y="308359"/>
          <a:ext cx="2285797" cy="2285797"/>
        </a:xfrm>
        <a:prstGeom prst="pieWedge">
          <a:avLst/>
        </a:prstGeom>
        <a:solidFill>
          <a:schemeClr val="accent5"/>
        </a:solidFill>
        <a:ln w="19050" cap="rnd" cmpd="sng" algn="ctr">
          <a:solidFill>
            <a:schemeClr val="accent5"/>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altLang="zh-TW" sz="1600" b="0" kern="1200" dirty="0" smtClean="0"/>
            <a:t>Internal</a:t>
          </a:r>
          <a:r>
            <a:rPr lang="zh-TW" altLang="en-US" sz="1600" b="0" kern="1200" dirty="0" smtClean="0"/>
            <a:t>           </a:t>
          </a:r>
          <a:r>
            <a:rPr lang="en-US" altLang="zh-TW" sz="1600" b="0" kern="1200" dirty="0" smtClean="0"/>
            <a:t>(</a:t>
          </a:r>
          <a:r>
            <a:rPr lang="zh-TW" altLang="zh-TW" sz="1600" b="0" kern="1200" dirty="0" smtClean="0"/>
            <a:t>內部組織</a:t>
          </a:r>
          <a:r>
            <a:rPr lang="en-US" altLang="zh-TW" sz="1600" b="0" kern="1200" dirty="0" smtClean="0"/>
            <a:t>)</a:t>
          </a:r>
          <a:r>
            <a:rPr lang="zh-TW" altLang="en-US" sz="1600" b="0" kern="1200" dirty="0" smtClean="0"/>
            <a:t> </a:t>
          </a:r>
          <a:r>
            <a:rPr lang="en-US" altLang="zh-TW" sz="1600" b="0" kern="1200" dirty="0" smtClean="0"/>
            <a:t>Strength</a:t>
          </a:r>
          <a:r>
            <a:rPr lang="zh-TW" altLang="en-US" sz="1600" b="0" kern="1200" dirty="0" smtClean="0"/>
            <a:t>         </a:t>
          </a:r>
          <a:r>
            <a:rPr lang="en-US" altLang="zh-TW" sz="1600" b="0" kern="1200" dirty="0" smtClean="0"/>
            <a:t> (</a:t>
          </a:r>
          <a:r>
            <a:rPr lang="zh-TW" altLang="zh-TW" sz="1600" b="0" kern="1200" dirty="0" smtClean="0"/>
            <a:t>優勢</a:t>
          </a:r>
          <a:r>
            <a:rPr lang="en-US" altLang="zh-TW" sz="1600" b="0" kern="1200" dirty="0" smtClean="0"/>
            <a:t>)</a:t>
          </a:r>
          <a:endParaRPr lang="zh-TW" altLang="en-US" sz="1600" b="0" kern="1200" dirty="0"/>
        </a:p>
      </dsp:txBody>
      <dsp:txXfrm rot="-5400000">
        <a:off x="6130741" y="977853"/>
        <a:ext cx="1616303" cy="1616303"/>
      </dsp:txXfrm>
    </dsp:sp>
    <dsp:sp modelId="{5CA7E372-1742-418C-948B-8AA71CCFF15C}">
      <dsp:nvSpPr>
        <dsp:cNvPr id="0" name=""/>
        <dsp:cNvSpPr/>
      </dsp:nvSpPr>
      <dsp:spPr>
        <a:xfrm rot="10800000">
          <a:off x="6130741" y="2699737"/>
          <a:ext cx="2285797" cy="2285797"/>
        </a:xfrm>
        <a:prstGeom prst="pieWedge">
          <a:avLst/>
        </a:prstGeom>
        <a:solidFill>
          <a:schemeClr val="accent2"/>
        </a:solidFill>
        <a:ln w="19050" cap="rnd" cmpd="sng" algn="ctr">
          <a:solidFill>
            <a:schemeClr val="accent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altLang="zh-TW" sz="1600" b="0" kern="1200" dirty="0" smtClean="0"/>
            <a:t>External</a:t>
          </a:r>
          <a:r>
            <a:rPr lang="zh-TW" altLang="en-US" sz="1600" b="0" kern="1200" dirty="0" smtClean="0"/>
            <a:t>          </a:t>
          </a:r>
          <a:r>
            <a:rPr lang="en-US" altLang="zh-TW" sz="1600" b="0" kern="1200" dirty="0" smtClean="0"/>
            <a:t>(</a:t>
          </a:r>
          <a:r>
            <a:rPr lang="zh-TW" altLang="zh-TW" sz="1600" b="0" kern="1200" dirty="0" smtClean="0"/>
            <a:t>外部環境</a:t>
          </a:r>
          <a:r>
            <a:rPr lang="en-US" altLang="zh-TW" sz="1600" b="0" kern="1200" dirty="0" smtClean="0"/>
            <a:t>) Opportunities (</a:t>
          </a:r>
          <a:r>
            <a:rPr lang="zh-TW" altLang="zh-TW" sz="1600" b="0" kern="1200" dirty="0" smtClean="0"/>
            <a:t>機會</a:t>
          </a:r>
          <a:r>
            <a:rPr lang="en-US" altLang="zh-TW" sz="1600" b="0" kern="1200" dirty="0" smtClean="0"/>
            <a:t>)</a:t>
          </a:r>
          <a:endParaRPr lang="zh-TW" sz="1600" b="0" kern="1200" dirty="0"/>
        </a:p>
      </dsp:txBody>
      <dsp:txXfrm rot="10800000">
        <a:off x="6130741" y="2699737"/>
        <a:ext cx="1616303" cy="1616303"/>
      </dsp:txXfrm>
    </dsp:sp>
    <dsp:sp modelId="{09022E95-1E44-465C-B49F-403264C8513B}">
      <dsp:nvSpPr>
        <dsp:cNvPr id="0" name=""/>
        <dsp:cNvSpPr/>
      </dsp:nvSpPr>
      <dsp:spPr>
        <a:xfrm rot="16200000">
          <a:off x="3739364" y="2699737"/>
          <a:ext cx="2285797" cy="2285797"/>
        </a:xfrm>
        <a:prstGeom prst="pieWedge">
          <a:avLst/>
        </a:prstGeom>
        <a:solidFill>
          <a:srgbClr val="00B050"/>
        </a:solidFill>
        <a:ln w="19050" cap="rnd" cmpd="sng" algn="ctr">
          <a:solidFill>
            <a:srgbClr val="00B05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altLang="zh-TW" sz="1600" b="0" kern="1200" dirty="0" smtClean="0"/>
            <a:t>External </a:t>
          </a:r>
          <a:r>
            <a:rPr lang="zh-TW" altLang="en-US" sz="1600" b="0" kern="1200" dirty="0" smtClean="0"/>
            <a:t>  </a:t>
          </a:r>
          <a:r>
            <a:rPr lang="en-US" altLang="zh-TW" sz="1600" b="0" kern="1200" dirty="0" smtClean="0"/>
            <a:t>       (</a:t>
          </a:r>
          <a:r>
            <a:rPr lang="zh-TW" altLang="zh-TW" sz="1600" b="0" kern="1200" dirty="0" smtClean="0"/>
            <a:t>外部環境</a:t>
          </a:r>
          <a:r>
            <a:rPr lang="en-US" altLang="zh-TW" sz="1600" b="0" kern="1200" dirty="0" smtClean="0"/>
            <a:t>)</a:t>
          </a:r>
          <a:r>
            <a:rPr lang="zh-TW" altLang="en-US" sz="1600" b="0" kern="1200" dirty="0" smtClean="0"/>
            <a:t>  </a:t>
          </a:r>
          <a:r>
            <a:rPr lang="en-US" altLang="zh-TW" sz="1600" b="0" kern="1200" dirty="0" smtClean="0"/>
            <a:t>Threats</a:t>
          </a:r>
          <a:r>
            <a:rPr lang="zh-TW" altLang="en-US" sz="1600" b="0" kern="1200" dirty="0" smtClean="0"/>
            <a:t>           </a:t>
          </a:r>
          <a:r>
            <a:rPr lang="en-US" altLang="zh-TW" sz="1600" b="0" kern="1200" dirty="0" smtClean="0"/>
            <a:t> (</a:t>
          </a:r>
          <a:r>
            <a:rPr lang="zh-TW" altLang="zh-TW" sz="1600" b="0" kern="1200" dirty="0" smtClean="0"/>
            <a:t>威脅</a:t>
          </a:r>
          <a:r>
            <a:rPr lang="en-US" altLang="zh-TW" sz="1600" b="0" kern="1200" dirty="0" smtClean="0"/>
            <a:t>)</a:t>
          </a:r>
          <a:endParaRPr lang="zh-TW" sz="1600" b="0" kern="1200" dirty="0"/>
        </a:p>
      </dsp:txBody>
      <dsp:txXfrm rot="5400000">
        <a:off x="4408858" y="2699737"/>
        <a:ext cx="1616303" cy="1616303"/>
      </dsp:txXfrm>
    </dsp:sp>
    <dsp:sp modelId="{C9A84F2A-2E4A-4CDE-9979-1D2CB698AFEA}">
      <dsp:nvSpPr>
        <dsp:cNvPr id="0" name=""/>
        <dsp:cNvSpPr/>
      </dsp:nvSpPr>
      <dsp:spPr>
        <a:xfrm>
          <a:off x="5683348" y="2171839"/>
          <a:ext cx="789207" cy="686267"/>
        </a:xfrm>
        <a:prstGeom prst="circularArrow">
          <a:avLst/>
        </a:prstGeom>
        <a:noFill/>
        <a:ln w="19050" cap="rnd" cmpd="sng" algn="ctr">
          <a:noFill/>
          <a:prstDash val="solid"/>
        </a:ln>
        <a:effectLst/>
      </dsp:spPr>
      <dsp:style>
        <a:lnRef idx="2">
          <a:scrgbClr r="0" g="0" b="0"/>
        </a:lnRef>
        <a:fillRef idx="1">
          <a:scrgbClr r="0" g="0" b="0"/>
        </a:fillRef>
        <a:effectRef idx="0">
          <a:scrgbClr r="0" g="0" b="0"/>
        </a:effectRef>
        <a:fontRef idx="minor"/>
      </dsp:style>
    </dsp:sp>
    <dsp:sp modelId="{C165A711-C46B-49A2-9613-64B529F2079B}">
      <dsp:nvSpPr>
        <dsp:cNvPr id="0" name=""/>
        <dsp:cNvSpPr/>
      </dsp:nvSpPr>
      <dsp:spPr>
        <a:xfrm rot="10800000">
          <a:off x="5683348" y="2435788"/>
          <a:ext cx="789207" cy="686267"/>
        </a:xfrm>
        <a:prstGeom prst="circularArrow">
          <a:avLst/>
        </a:prstGeom>
        <a:noFill/>
        <a:ln w="19050" cap="rnd" cmpd="sng" algn="ctr">
          <a:no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1/4/2018</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全景圖片 (含標題)">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zh-TW" altLang="en-US" smtClean="0"/>
              <a:t>按一下以編輯母片標題樣式</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編輯母片文字樣式</a:t>
            </a:r>
          </a:p>
        </p:txBody>
      </p:sp>
      <p:sp>
        <p:nvSpPr>
          <p:cNvPr id="5" name="Date Placeholder 4"/>
          <p:cNvSpPr>
            <a:spLocks noGrp="1"/>
          </p:cNvSpPr>
          <p:nvPr>
            <p:ph type="dt" sz="half" idx="10"/>
          </p:nvPr>
        </p:nvSpPr>
        <p:spPr/>
        <p:txBody>
          <a:bodyPr/>
          <a:lstStyle/>
          <a:p>
            <a:fld id="{B61BEF0D-F0BB-DE4B-95CE-6DB70DBA9567}" type="datetimeFigureOut">
              <a:rPr lang="en-US" dirty="0"/>
              <a:pPr/>
              <a:t>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標題與說明文字">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pPr/>
              <a:t>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述 (含標題)">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zh-TW" altLang="en-US" smtClean="0"/>
              <a:t>按一下以編輯母片標題樣式</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smtClean="0"/>
              <a:t>編輯母片文字樣式</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pPr/>
              <a:t>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pPr/>
              <a:t>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述名片">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zh-TW" altLang="en-US" smtClean="0"/>
              <a:t>按一下以編輯母片標題樣式</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zh-TW" altLang="en-US" smtClean="0"/>
              <a:t>編輯母片文字樣式</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pPr/>
              <a:t>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是非題">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zh-TW" altLang="en-US" smtClean="0"/>
              <a:t>按一下以編輯母片標題樣式</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zh-TW" altLang="en-US" smtClean="0"/>
              <a:t>編輯母片文字樣式</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pPr/>
              <a:t>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zh-TW" altLang="en-US" smtClean="0"/>
              <a:t>按一下以編輯母片標題樣式</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idx="1"/>
          </p:nvPr>
        </p:nvSpPr>
        <p:spPr/>
        <p:txBody>
          <a:bodyPr anchor="ctr"/>
          <a:lstStyle>
            <a:lvl1pPr>
              <a:defRPr sz="2400"/>
            </a:lvl1pPr>
          </a:lstStyle>
          <a:p>
            <a:pPr lvl="0"/>
            <a:r>
              <a:rPr lang="zh-TW" altLang="en-US" dirty="0" smtClean="0"/>
              <a:t>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pPr/>
              <a:t>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smtClean="0"/>
              <a:t>按一下以編輯母片標題樣式</a:t>
            </a:r>
            <a:endParaRPr lang="en-US" dirty="0"/>
          </a:p>
        </p:txBody>
      </p:sp>
      <p:sp>
        <p:nvSpPr>
          <p:cNvPr id="3" name="Text Placeholder 2"/>
          <p:cNvSpPr>
            <a:spLocks noGrp="1"/>
          </p:cNvSpPr>
          <p:nvPr>
            <p:ph type="body" idx="1" hasCustomPrompt="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hasCustomPrompt="1"/>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zh-TW" altLang="en-US" smtClean="0"/>
              <a:t>按一下以編輯母片標題樣式</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編輯母片文字樣式</a:t>
            </a:r>
          </a:p>
        </p:txBody>
      </p:sp>
      <p:sp>
        <p:nvSpPr>
          <p:cNvPr id="5" name="Date Placeholder 4"/>
          <p:cNvSpPr>
            <a:spLocks noGrp="1"/>
          </p:cNvSpPr>
          <p:nvPr>
            <p:ph type="dt" sz="half" idx="10"/>
          </p:nvPr>
        </p:nvSpPr>
        <p:spPr/>
        <p:txBody>
          <a:bodyPr/>
          <a:lstStyle/>
          <a:p>
            <a:fld id="{B61BEF0D-F0BB-DE4B-95CE-6DB70DBA9567}" type="datetimeFigureOut">
              <a:rPr lang="en-US" dirty="0"/>
              <a:pPr/>
              <a:t>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zh-TW" altLang="en-US" smtClean="0"/>
              <a:t>按一下以編輯母片標題樣式</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編輯母片文字樣式</a:t>
            </a:r>
          </a:p>
        </p:txBody>
      </p:sp>
      <p:sp>
        <p:nvSpPr>
          <p:cNvPr id="5" name="Date Placeholder 4"/>
          <p:cNvSpPr>
            <a:spLocks noGrp="1"/>
          </p:cNvSpPr>
          <p:nvPr>
            <p:ph type="dt" sz="half" idx="10"/>
          </p:nvPr>
        </p:nvSpPr>
        <p:spPr/>
        <p:txBody>
          <a:bodyPr/>
          <a:lstStyle/>
          <a:p>
            <a:fld id="{B61BEF0D-F0BB-DE4B-95CE-6DB70DBA9567}" type="datetimeFigureOut">
              <a:rPr lang="en-US" dirty="0"/>
              <a:pPr/>
              <a:t>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zh-TW" altLang="en-US" dirty="0" smtClean="0"/>
              <a:t>按一下以編輯母片標題樣式</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1/4/2018</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sites.google.com/a/tsces.ntpc.edu.tw/guo-yu-ling-yu11/" TargetMode="External"/><Relationship Id="rId13" Type="http://schemas.openxmlformats.org/officeDocument/2006/relationships/hyperlink" Target="https://sites.google.com/a/tsces.ntpc.edu.tw/te-se-ke-cheng-jie-yun/" TargetMode="External"/><Relationship Id="rId3" Type="http://schemas.openxmlformats.org/officeDocument/2006/relationships/hyperlink" Target="https://sites.google.com/a/tsces.ntpc.edu.tw/san-zhong-guo-xiao-yi-shu-yu-ren-wen-ling-yu/" TargetMode="External"/><Relationship Id="rId7" Type="http://schemas.openxmlformats.org/officeDocument/2006/relationships/hyperlink" Target="https://sites.google.com/a/tsces.ntpc.edu.tw/san-zhong-guo-xiao-shu-xue-ling-yu/" TargetMode="External"/><Relationship Id="rId12" Type="http://schemas.openxmlformats.org/officeDocument/2006/relationships/hyperlink" Target="https://sites.google.com/a/tsces.ntpc.edu.tw/te-se-ke-sheng-tai-qu/" TargetMode="External"/><Relationship Id="rId2" Type="http://schemas.openxmlformats.org/officeDocument/2006/relationships/hyperlink" Target="https://sites.google.com/a/tsces.ntpc.edu.tw/san-zhong-guo-xiao-she-hui-ling-yu/" TargetMode="External"/><Relationship Id="rId1" Type="http://schemas.openxmlformats.org/officeDocument/2006/relationships/slideLayout" Target="../slideLayouts/slideLayout2.xml"/><Relationship Id="rId6" Type="http://schemas.openxmlformats.org/officeDocument/2006/relationships/hyperlink" Target="https://sites.google.com/a/tsces.ntpc.edu.tw/san-zhong-guo-xiao-sheng-huo-ling-yu/" TargetMode="External"/><Relationship Id="rId11" Type="http://schemas.openxmlformats.org/officeDocument/2006/relationships/hyperlink" Target="https://sites.google.com/a/tsces.ntpc.edu.tw/san-zhong-guo-xiao-zi-ran-ling-yu-xiao-zu/home" TargetMode="External"/><Relationship Id="rId5" Type="http://schemas.openxmlformats.org/officeDocument/2006/relationships/hyperlink" Target="https://sites.google.com/a/tsces.ntpc.edu.tw/san-zhong-guo-xiao-zong-he-ling-yu/" TargetMode="External"/><Relationship Id="rId10" Type="http://schemas.openxmlformats.org/officeDocument/2006/relationships/hyperlink" Target="https://sites.google.com/a/tsces.ntpc.edu.tw/tai-yu-ke-xie-zuo-ping-tai/" TargetMode="External"/><Relationship Id="rId4" Type="http://schemas.openxmlformats.org/officeDocument/2006/relationships/hyperlink" Target="https://sites.google.com/a/tsces.ntpc.edu.tw/zi-xun-ling-yu/" TargetMode="External"/><Relationship Id="rId9" Type="http://schemas.openxmlformats.org/officeDocument/2006/relationships/hyperlink" Target="https://sites.google.com/a/tsces.ntpc.edu.tw/san-zhong-guo-xiao-ying-wen-ling-yu/"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tsces19b.blogspot.tw/" TargetMode="External"/><Relationship Id="rId3" Type="http://schemas.openxmlformats.org/officeDocument/2006/relationships/hyperlink" Target="http://163.20.94.32/~t101/a4_1.htm" TargetMode="External"/><Relationship Id="rId7" Type="http://schemas.openxmlformats.org/officeDocument/2006/relationships/hyperlink" Target="http://zoe22-zoe.blogspot.tw/" TargetMode="External"/><Relationship Id="rId12" Type="http://schemas.openxmlformats.org/officeDocument/2006/relationships/hyperlink" Target="http://163.20.94.9/tweblink106/index.php" TargetMode="External"/><Relationship Id="rId2" Type="http://schemas.openxmlformats.org/officeDocument/2006/relationships/hyperlink" Target="http://163.20.94.32/~t101/index_a6.html" TargetMode="External"/><Relationship Id="rId1" Type="http://schemas.openxmlformats.org/officeDocument/2006/relationships/slideLayout" Target="../slideLayouts/slideLayout2.xml"/><Relationship Id="rId6" Type="http://schemas.openxmlformats.org/officeDocument/2006/relationships/hyperlink" Target="http://163.20.94.32/~t107/" TargetMode="External"/><Relationship Id="rId11" Type="http://schemas.openxmlformats.org/officeDocument/2006/relationships/hyperlink" Target="https://sites.google.com/a/tsces.ntpc.edu.tw/san-zhong-guo-xiao-tai-wan-mu-yu-ri/" TargetMode="External"/><Relationship Id="rId5" Type="http://schemas.openxmlformats.org/officeDocument/2006/relationships/hyperlink" Target="http://163.20.94.32/~t103/" TargetMode="External"/><Relationship Id="rId10" Type="http://schemas.openxmlformats.org/officeDocument/2006/relationships/hyperlink" Target="https://sites.google.com/a/tsces.ntpc.edu.tw/san-zhong-guo-xiao-ying-yu-jiao-xue/10-ying-yu-jiao-xue-qing-jing" TargetMode="External"/><Relationship Id="rId4" Type="http://schemas.openxmlformats.org/officeDocument/2006/relationships/hyperlink" Target="http://163.20.94.32/~t101/a5_1.html" TargetMode="External"/><Relationship Id="rId9" Type="http://schemas.openxmlformats.org/officeDocument/2006/relationships/hyperlink" Target="http://tsces19c.blogspot.tw/"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816767" y="2887578"/>
            <a:ext cx="8614611" cy="908605"/>
          </a:xfrm>
        </p:spPr>
        <p:txBody>
          <a:bodyPr>
            <a:noAutofit/>
          </a:bodyPr>
          <a:lstStyle/>
          <a:p>
            <a:pPr algn="ctr"/>
            <a:r>
              <a:rPr lang="en-US" altLang="zh-TW" b="1" dirty="0">
                <a:solidFill>
                  <a:srgbClr val="FFFF00"/>
                </a:solidFill>
                <a:latin typeface="標楷體" panose="03000509000000000000" pitchFamily="65" charset="-120"/>
                <a:ea typeface="標楷體" panose="03000509000000000000" pitchFamily="65" charset="-120"/>
              </a:rPr>
              <a:t>107-108</a:t>
            </a:r>
            <a:r>
              <a:rPr lang="zh-TW" altLang="zh-TW" b="1" dirty="0">
                <a:solidFill>
                  <a:srgbClr val="FFFF00"/>
                </a:solidFill>
                <a:latin typeface="標楷體" panose="03000509000000000000" pitchFamily="65" charset="-120"/>
                <a:ea typeface="標楷體" panose="03000509000000000000" pitchFamily="65" charset="-120"/>
              </a:rPr>
              <a:t>年度行動學習學校申請</a:t>
            </a:r>
            <a:endParaRPr lang="zh-TW" altLang="en-US" b="1" dirty="0">
              <a:solidFill>
                <a:srgbClr val="FFFF00"/>
              </a:solidFill>
              <a:latin typeface="標楷體" panose="03000509000000000000" pitchFamily="65" charset="-120"/>
              <a:ea typeface="標楷體" panose="03000509000000000000" pitchFamily="65" charset="-120"/>
            </a:endParaRPr>
          </a:p>
        </p:txBody>
      </p:sp>
      <p:sp>
        <p:nvSpPr>
          <p:cNvPr id="3" name="副標題 2"/>
          <p:cNvSpPr>
            <a:spLocks noGrp="1"/>
          </p:cNvSpPr>
          <p:nvPr>
            <p:ph type="subTitle" idx="1"/>
          </p:nvPr>
        </p:nvSpPr>
        <p:spPr>
          <a:xfrm>
            <a:off x="3287209" y="4927154"/>
            <a:ext cx="5673725" cy="643468"/>
          </a:xfrm>
        </p:spPr>
        <p:txBody>
          <a:bodyPr>
            <a:normAutofit/>
          </a:bodyPr>
          <a:lstStyle/>
          <a:p>
            <a:r>
              <a:rPr lang="zh-TW" altLang="zh-TW" sz="3600" dirty="0">
                <a:solidFill>
                  <a:srgbClr val="FFFF00"/>
                </a:solidFill>
                <a:latin typeface="標楷體" panose="03000509000000000000" pitchFamily="65" charset="-120"/>
                <a:ea typeface="標楷體" panose="03000509000000000000" pitchFamily="65" charset="-120"/>
              </a:rPr>
              <a:t>新北市三重區三重國民小學</a:t>
            </a:r>
            <a:endParaRPr lang="zh-TW" altLang="en-US" sz="3600" dirty="0">
              <a:solidFill>
                <a:srgbClr val="FFFF00"/>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245147655"/>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85800" y="1727989"/>
            <a:ext cx="10131425" cy="830179"/>
          </a:xfrm>
        </p:spPr>
        <p:txBody>
          <a:bodyPr>
            <a:normAutofit/>
          </a:bodyPr>
          <a:lstStyle/>
          <a:p>
            <a:r>
              <a:rPr lang="zh-TW" altLang="en-US" sz="3200" dirty="0" smtClean="0">
                <a:solidFill>
                  <a:srgbClr val="FFFF00"/>
                </a:solidFill>
                <a:latin typeface="標楷體" panose="03000509000000000000" pitchFamily="65" charset="-120"/>
                <a:ea typeface="標楷體" panose="03000509000000000000" pitchFamily="65" charset="-120"/>
              </a:rPr>
              <a:t>一、網路上的教學資源需要工具引入教室中</a:t>
            </a:r>
            <a:endParaRPr lang="zh-TW" altLang="en-US" sz="3200" dirty="0">
              <a:solidFill>
                <a:srgbClr val="FFFF00"/>
              </a:solidFill>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1251285" y="2714029"/>
            <a:ext cx="10131425" cy="3725333"/>
          </a:xfrm>
        </p:spPr>
        <p:txBody>
          <a:bodyPr anchor="t">
            <a:normAutofit/>
          </a:bodyPr>
          <a:lstStyle/>
          <a:p>
            <a:pPr marL="0" indent="0">
              <a:buNone/>
            </a:pPr>
            <a:endParaRPr lang="en-US" altLang="zh-TW" dirty="0"/>
          </a:p>
          <a:p>
            <a:pPr marL="457200" indent="-457200">
              <a:buFont typeface="+mj-lt"/>
              <a:buAutoNum type="arabicPeriod"/>
            </a:pPr>
            <a:r>
              <a:rPr lang="zh-TW" altLang="zh-TW" dirty="0">
                <a:latin typeface="標楷體" panose="03000509000000000000" pitchFamily="65" charset="-120"/>
                <a:ea typeface="標楷體" panose="03000509000000000000" pitchFamily="65" charset="-120"/>
              </a:rPr>
              <a:t>新北教學</a:t>
            </a:r>
            <a:r>
              <a:rPr lang="en-US" altLang="zh-TW" dirty="0">
                <a:latin typeface="標楷體" panose="03000509000000000000" pitchFamily="65" charset="-120"/>
                <a:ea typeface="標楷體" panose="03000509000000000000" pitchFamily="65" charset="-120"/>
              </a:rPr>
              <a:t>APP</a:t>
            </a:r>
            <a:r>
              <a:rPr lang="zh-TW" altLang="zh-TW" dirty="0">
                <a:latin typeface="標楷體" panose="03000509000000000000" pitchFamily="65" charset="-120"/>
                <a:ea typeface="標楷體" panose="03000509000000000000" pitchFamily="65" charset="-120"/>
              </a:rPr>
              <a:t>市集有很多與教學相關的</a:t>
            </a:r>
            <a:r>
              <a:rPr lang="en-US" altLang="zh-TW" dirty="0">
                <a:latin typeface="標楷體" panose="03000509000000000000" pitchFamily="65" charset="-120"/>
                <a:ea typeface="標楷體" panose="03000509000000000000" pitchFamily="65" charset="-120"/>
              </a:rPr>
              <a:t>APP</a:t>
            </a:r>
            <a:r>
              <a:rPr lang="zh-TW" altLang="zh-TW" dirty="0">
                <a:latin typeface="標楷體" panose="03000509000000000000" pitchFamily="65" charset="-120"/>
                <a:ea typeface="標楷體" panose="03000509000000000000" pitchFamily="65" charset="-120"/>
              </a:rPr>
              <a:t>及親師生平台設立很多教學資源，可以協助學生學習，</a:t>
            </a:r>
            <a:r>
              <a:rPr lang="zh-TW" altLang="zh-TW" dirty="0" smtClean="0">
                <a:latin typeface="標楷體" panose="03000509000000000000" pitchFamily="65" charset="-120"/>
                <a:ea typeface="標楷體" panose="03000509000000000000" pitchFamily="65" charset="-120"/>
              </a:rPr>
              <a:t>如</a:t>
            </a:r>
            <a:r>
              <a:rPr lang="zh-TW" altLang="en-US" dirty="0">
                <a:latin typeface="標楷體" panose="03000509000000000000" pitchFamily="65" charset="-120"/>
                <a:ea typeface="標楷體" panose="03000509000000000000" pitchFamily="65" charset="-120"/>
              </a:rPr>
              <a:t>：</a:t>
            </a:r>
            <a:r>
              <a:rPr lang="zh-TW" altLang="zh-TW" b="1" dirty="0" smtClean="0">
                <a:solidFill>
                  <a:srgbClr val="FF0000"/>
                </a:solidFill>
                <a:latin typeface="標楷體" panose="03000509000000000000" pitchFamily="65" charset="-120"/>
                <a:ea typeface="標楷體" panose="03000509000000000000" pitchFamily="65" charset="-120"/>
              </a:rPr>
              <a:t>均一</a:t>
            </a:r>
            <a:r>
              <a:rPr lang="zh-TW" altLang="zh-TW" b="1" dirty="0">
                <a:solidFill>
                  <a:srgbClr val="FF0000"/>
                </a:solidFill>
                <a:latin typeface="標楷體" panose="03000509000000000000" pitchFamily="65" charset="-120"/>
                <a:ea typeface="標楷體" panose="03000509000000000000" pitchFamily="65" charset="-120"/>
              </a:rPr>
              <a:t>平台</a:t>
            </a:r>
            <a:r>
              <a:rPr lang="zh-TW" altLang="zh-TW" dirty="0">
                <a:latin typeface="標楷體" panose="03000509000000000000" pitchFamily="65" charset="-120"/>
                <a:ea typeface="標楷體" panose="03000509000000000000" pitchFamily="65" charset="-120"/>
              </a:rPr>
              <a:t>、</a:t>
            </a:r>
            <a:r>
              <a:rPr lang="en-US" altLang="zh-TW" b="1" dirty="0" err="1">
                <a:solidFill>
                  <a:srgbClr val="FF0000"/>
                </a:solidFill>
                <a:latin typeface="標楷體" panose="03000509000000000000" pitchFamily="65" charset="-120"/>
                <a:ea typeface="標楷體" panose="03000509000000000000" pitchFamily="65" charset="-120"/>
              </a:rPr>
              <a:t>PaCamo</a:t>
            </a:r>
            <a:r>
              <a:rPr lang="zh-TW" altLang="zh-TW" dirty="0">
                <a:latin typeface="標楷體" panose="03000509000000000000" pitchFamily="65" charset="-120"/>
                <a:ea typeface="標楷體" panose="03000509000000000000" pitchFamily="65" charset="-120"/>
              </a:rPr>
              <a:t>遊戲學習平台</a:t>
            </a:r>
            <a:r>
              <a:rPr lang="en-US" altLang="zh-TW" dirty="0">
                <a:latin typeface="標楷體" panose="03000509000000000000" pitchFamily="65" charset="-120"/>
                <a:ea typeface="標楷體" panose="03000509000000000000" pitchFamily="65" charset="-120"/>
              </a:rPr>
              <a:t>…</a:t>
            </a:r>
            <a:r>
              <a:rPr lang="zh-TW" altLang="zh-TW" dirty="0">
                <a:latin typeface="標楷體" panose="03000509000000000000" pitchFamily="65" charset="-120"/>
                <a:ea typeface="標楷體" panose="03000509000000000000" pitchFamily="65" charset="-120"/>
              </a:rPr>
              <a:t>等，教師若能善加利用，運用策略讓學生依照自己的程度作自主的學習</a:t>
            </a:r>
            <a:r>
              <a:rPr lang="zh-TW" altLang="zh-TW" dirty="0" smtClean="0">
                <a:latin typeface="標楷體" panose="03000509000000000000" pitchFamily="65" charset="-120"/>
                <a:ea typeface="標楷體" panose="03000509000000000000" pitchFamily="65" charset="-120"/>
              </a:rPr>
              <a:t>。</a:t>
            </a:r>
            <a:endParaRPr lang="en-US" altLang="zh-TW" dirty="0">
              <a:latin typeface="標楷體" panose="03000509000000000000" pitchFamily="65" charset="-120"/>
              <a:ea typeface="標楷體" panose="03000509000000000000" pitchFamily="65" charset="-120"/>
            </a:endParaRPr>
          </a:p>
          <a:p>
            <a:pPr marL="457200" indent="-457200">
              <a:spcBef>
                <a:spcPts val="1800"/>
              </a:spcBef>
              <a:buFont typeface="+mj-lt"/>
              <a:buAutoNum type="arabicPeriod"/>
            </a:pPr>
            <a:r>
              <a:rPr lang="zh-TW" altLang="zh-TW" dirty="0">
                <a:latin typeface="標楷體" panose="03000509000000000000" pitchFamily="65" charset="-120"/>
                <a:ea typeface="標楷體" panose="03000509000000000000" pitchFamily="65" charset="-120"/>
              </a:rPr>
              <a:t>利用</a:t>
            </a:r>
            <a:r>
              <a:rPr lang="zh-TW" altLang="zh-TW" b="1" dirty="0">
                <a:solidFill>
                  <a:srgbClr val="FF0000"/>
                </a:solidFill>
                <a:latin typeface="標楷體" panose="03000509000000000000" pitchFamily="65" charset="-120"/>
                <a:ea typeface="標楷體" panose="03000509000000000000" pitchFamily="65" charset="-120"/>
              </a:rPr>
              <a:t>酷學習教學平台</a:t>
            </a:r>
            <a:r>
              <a:rPr lang="zh-TW" altLang="zh-TW" dirty="0">
                <a:latin typeface="標楷體" panose="03000509000000000000" pitchFamily="65" charset="-120"/>
                <a:ea typeface="標楷體" panose="03000509000000000000" pitchFamily="65" charset="-120"/>
              </a:rPr>
              <a:t>，教師將教學相關的教材放置於雲端，</a:t>
            </a:r>
            <a:r>
              <a:rPr lang="zh-TW" altLang="en-US" dirty="0">
                <a:latin typeface="標楷體" panose="03000509000000000000" pitchFamily="65" charset="-120"/>
                <a:ea typeface="標楷體" panose="03000509000000000000" pitchFamily="65" charset="-120"/>
              </a:rPr>
              <a:t>讓教師可以在上課中馬上掌握學生的學習狀況，記錄學生當下的作答情況，分析全班作答答對率，調整學習的進度</a:t>
            </a:r>
            <a:r>
              <a:rPr lang="zh-TW" altLang="en-US" dirty="0" smtClean="0">
                <a:latin typeface="標楷體" panose="03000509000000000000" pitchFamily="65" charset="-120"/>
                <a:ea typeface="標楷體" panose="03000509000000000000" pitchFamily="65" charset="-120"/>
              </a:rPr>
              <a:t>。</a:t>
            </a:r>
            <a:endParaRPr lang="en-US" altLang="zh-TW" dirty="0" smtClean="0">
              <a:latin typeface="標楷體" panose="03000509000000000000" pitchFamily="65" charset="-120"/>
              <a:ea typeface="標楷體" panose="03000509000000000000" pitchFamily="65" charset="-120"/>
            </a:endParaRPr>
          </a:p>
          <a:p>
            <a:endParaRPr lang="en-US" altLang="zh-TW" dirty="0"/>
          </a:p>
          <a:p>
            <a:endParaRPr lang="en-US" altLang="zh-TW" dirty="0" smtClean="0"/>
          </a:p>
          <a:p>
            <a:endParaRPr lang="zh-TW" altLang="en-US" dirty="0"/>
          </a:p>
        </p:txBody>
      </p:sp>
      <p:sp>
        <p:nvSpPr>
          <p:cNvPr id="4" name="標題 1"/>
          <p:cNvSpPr txBox="1">
            <a:spLocks/>
          </p:cNvSpPr>
          <p:nvPr/>
        </p:nvSpPr>
        <p:spPr>
          <a:xfrm>
            <a:off x="685800" y="874296"/>
            <a:ext cx="10131425" cy="830179"/>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TW" altLang="en-US" b="1" dirty="0" smtClean="0">
                <a:solidFill>
                  <a:schemeClr val="accent4"/>
                </a:solidFill>
                <a:latin typeface="標楷體" panose="03000509000000000000" pitchFamily="65" charset="-120"/>
                <a:ea typeface="標楷體" panose="03000509000000000000" pitchFamily="65" charset="-120"/>
              </a:rPr>
              <a:t>伍、</a:t>
            </a:r>
            <a:r>
              <a:rPr lang="zh-TW" altLang="en-US" b="1" dirty="0">
                <a:solidFill>
                  <a:schemeClr val="accent4"/>
                </a:solidFill>
                <a:latin typeface="標楷體" panose="03000509000000000000" pitchFamily="65" charset="-120"/>
                <a:ea typeface="標楷體" panose="03000509000000000000" pitchFamily="65" charset="-120"/>
              </a:rPr>
              <a:t>行動裝置與教學實施說明</a:t>
            </a:r>
          </a:p>
        </p:txBody>
      </p:sp>
    </p:spTree>
    <p:extLst>
      <p:ext uri="{BB962C8B-B14F-4D97-AF65-F5344CB8AC3E}">
        <p14:creationId xmlns:p14="http://schemas.microsoft.com/office/powerpoint/2010/main" val="186248672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500"/>
                                        <p:tgtEl>
                                          <p:spTgt spid="3">
                                            <p:txEl>
                                              <p:pRg st="1" end="1"/>
                                            </p:txEl>
                                          </p:spTgt>
                                        </p:tgtEl>
                                      </p:cBhvr>
                                    </p:animEffect>
                                    <p:anim calcmode="lin" valueType="num">
                                      <p:cBhvr>
                                        <p:cTn id="8" dur="1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500"/>
                                        <p:tgtEl>
                                          <p:spTgt spid="3">
                                            <p:txEl>
                                              <p:pRg st="2" end="2"/>
                                            </p:txEl>
                                          </p:spTgt>
                                        </p:tgtEl>
                                      </p:cBhvr>
                                    </p:animEffect>
                                    <p:anim calcmode="lin" valueType="num">
                                      <p:cBhvr>
                                        <p:cTn id="15" dur="1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455822" y="2384705"/>
            <a:ext cx="10131425" cy="3649133"/>
          </a:xfrm>
        </p:spPr>
        <p:txBody>
          <a:bodyPr/>
          <a:lstStyle/>
          <a:p>
            <a:pPr marL="457200" indent="-457200">
              <a:buFont typeface="+mj-lt"/>
              <a:buAutoNum type="arabicPeriod"/>
            </a:pPr>
            <a:r>
              <a:rPr lang="zh-TW" altLang="zh-TW" dirty="0">
                <a:latin typeface="標楷體" panose="03000509000000000000" pitchFamily="65" charset="-120"/>
                <a:ea typeface="標楷體" panose="03000509000000000000" pitchFamily="65" charset="-120"/>
              </a:rPr>
              <a:t>上課如果能採</a:t>
            </a:r>
            <a:r>
              <a:rPr lang="zh-TW" altLang="zh-TW" b="1" dirty="0">
                <a:solidFill>
                  <a:srgbClr val="FF0000"/>
                </a:solidFill>
                <a:latin typeface="標楷體" panose="03000509000000000000" pitchFamily="65" charset="-120"/>
                <a:ea typeface="標楷體" panose="03000509000000000000" pitchFamily="65" charset="-120"/>
              </a:rPr>
              <a:t>輕鬆</a:t>
            </a:r>
            <a:r>
              <a:rPr lang="zh-TW" altLang="zh-TW" dirty="0">
                <a:latin typeface="標楷體" panose="03000509000000000000" pitchFamily="65" charset="-120"/>
                <a:ea typeface="標楷體" panose="03000509000000000000" pitchFamily="65" charset="-120"/>
              </a:rPr>
              <a:t>、</a:t>
            </a:r>
            <a:r>
              <a:rPr lang="zh-TW" altLang="zh-TW" b="1" dirty="0">
                <a:solidFill>
                  <a:srgbClr val="FF0000"/>
                </a:solidFill>
                <a:latin typeface="標楷體" panose="03000509000000000000" pitchFamily="65" charset="-120"/>
                <a:ea typeface="標楷體" panose="03000509000000000000" pitchFamily="65" charset="-120"/>
              </a:rPr>
              <a:t>活潑</a:t>
            </a:r>
            <a:r>
              <a:rPr lang="zh-TW" altLang="zh-TW" dirty="0">
                <a:latin typeface="標楷體" panose="03000509000000000000" pitchFamily="65" charset="-120"/>
                <a:ea typeface="標楷體" panose="03000509000000000000" pitchFamily="65" charset="-120"/>
              </a:rPr>
              <a:t>之互動教學模式，評量如果可以用</a:t>
            </a:r>
            <a:r>
              <a:rPr lang="zh-TW" altLang="zh-TW" b="1" dirty="0">
                <a:solidFill>
                  <a:srgbClr val="FF0000"/>
                </a:solidFill>
                <a:latin typeface="標楷體" panose="03000509000000000000" pitchFamily="65" charset="-120"/>
                <a:ea typeface="標楷體" panose="03000509000000000000" pitchFamily="65" charset="-120"/>
              </a:rPr>
              <a:t>手機</a:t>
            </a:r>
            <a:r>
              <a:rPr lang="zh-TW" altLang="zh-TW" dirty="0">
                <a:latin typeface="標楷體" panose="03000509000000000000" pitchFamily="65" charset="-120"/>
                <a:ea typeface="標楷體" panose="03000509000000000000" pitchFamily="65" charset="-120"/>
              </a:rPr>
              <a:t>或</a:t>
            </a:r>
            <a:r>
              <a:rPr lang="zh-TW" altLang="zh-TW" b="1" dirty="0">
                <a:solidFill>
                  <a:srgbClr val="FF0000"/>
                </a:solidFill>
                <a:latin typeface="標楷體" panose="03000509000000000000" pitchFamily="65" charset="-120"/>
                <a:ea typeface="標楷體" panose="03000509000000000000" pitchFamily="65" charset="-120"/>
              </a:rPr>
              <a:t>平板</a:t>
            </a:r>
            <a:r>
              <a:rPr lang="zh-TW" altLang="zh-TW" dirty="0">
                <a:latin typeface="標楷體" panose="03000509000000000000" pitchFamily="65" charset="-120"/>
                <a:ea typeface="標楷體" panose="03000509000000000000" pitchFamily="65" charset="-120"/>
              </a:rPr>
              <a:t>作答，甚至用英語回答並錄音寄給老師，對培養學生學習英語的興趣</a:t>
            </a:r>
            <a:r>
              <a:rPr lang="zh-TW"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結合</a:t>
            </a:r>
            <a:r>
              <a:rPr lang="zh-TW" altLang="en-US" b="1" dirty="0" smtClean="0">
                <a:solidFill>
                  <a:srgbClr val="FF0000"/>
                </a:solidFill>
                <a:latin typeface="標楷體" panose="03000509000000000000" pitchFamily="65" charset="-120"/>
                <a:ea typeface="標楷體" panose="03000509000000000000" pitchFamily="65" charset="-120"/>
              </a:rPr>
              <a:t>學習共同體</a:t>
            </a:r>
            <a:r>
              <a:rPr lang="zh-TW" altLang="en-US" dirty="0" smtClean="0">
                <a:latin typeface="標楷體" panose="03000509000000000000" pitchFamily="65" charset="-120"/>
                <a:ea typeface="標楷體" panose="03000509000000000000" pitchFamily="65" charset="-120"/>
              </a:rPr>
              <a:t>，以孩子為主體的教學模式，</a:t>
            </a:r>
            <a:r>
              <a:rPr lang="zh-TW" altLang="zh-TW" dirty="0" smtClean="0">
                <a:latin typeface="標楷體" panose="03000509000000000000" pitchFamily="65" charset="-120"/>
                <a:ea typeface="標楷體" panose="03000509000000000000" pitchFamily="65" charset="-120"/>
              </a:rPr>
              <a:t>應該</a:t>
            </a:r>
            <a:r>
              <a:rPr lang="zh-TW" altLang="zh-TW" dirty="0">
                <a:latin typeface="標楷體" panose="03000509000000000000" pitchFamily="65" charset="-120"/>
                <a:ea typeface="標楷體" panose="03000509000000000000" pitchFamily="65" charset="-120"/>
              </a:rPr>
              <a:t>有絕對正向的影響</a:t>
            </a:r>
            <a:r>
              <a:rPr lang="zh-TW" altLang="zh-TW" dirty="0" smtClean="0">
                <a:latin typeface="標楷體" panose="03000509000000000000" pitchFamily="65" charset="-120"/>
                <a:ea typeface="標楷體" panose="03000509000000000000" pitchFamily="65" charset="-120"/>
              </a:rPr>
              <a:t>。</a:t>
            </a:r>
            <a:endParaRPr lang="en-US" altLang="zh-TW" dirty="0" smtClean="0">
              <a:latin typeface="標楷體" panose="03000509000000000000" pitchFamily="65" charset="-120"/>
              <a:ea typeface="標楷體" panose="03000509000000000000" pitchFamily="65" charset="-120"/>
            </a:endParaRPr>
          </a:p>
          <a:p>
            <a:pPr marL="457200" indent="-457200">
              <a:spcBef>
                <a:spcPts val="1800"/>
              </a:spcBef>
              <a:buFont typeface="+mj-lt"/>
              <a:buAutoNum type="arabicPeriod"/>
            </a:pPr>
            <a:r>
              <a:rPr lang="zh-TW" altLang="zh-TW" dirty="0">
                <a:latin typeface="標楷體" panose="03000509000000000000" pitchFamily="65" charset="-120"/>
                <a:ea typeface="標楷體" panose="03000509000000000000" pitchFamily="65" charset="-120"/>
              </a:rPr>
              <a:t>無窮的網路資源，積極參與將行動學習融入教學活動之試辦，希望能讓學生在不受限制的學習氛圍中，進行</a:t>
            </a:r>
            <a:r>
              <a:rPr lang="zh-TW" altLang="zh-TW" b="1" dirty="0">
                <a:solidFill>
                  <a:srgbClr val="FF0000"/>
                </a:solidFill>
                <a:latin typeface="標楷體" panose="03000509000000000000" pitchFamily="65" charset="-120"/>
                <a:ea typeface="標楷體" panose="03000509000000000000" pitchFamily="65" charset="-120"/>
              </a:rPr>
              <a:t>加深增廣</a:t>
            </a:r>
            <a:r>
              <a:rPr lang="zh-TW" altLang="zh-TW" dirty="0">
                <a:latin typeface="標楷體" panose="03000509000000000000" pitchFamily="65" charset="-120"/>
                <a:ea typeface="標楷體" panose="03000509000000000000" pitchFamily="65" charset="-120"/>
              </a:rPr>
              <a:t>的線上學習。</a:t>
            </a:r>
            <a:endParaRPr lang="zh-TW" altLang="en-US" dirty="0">
              <a:latin typeface="標楷體" panose="03000509000000000000" pitchFamily="65" charset="-120"/>
              <a:ea typeface="標楷體" panose="03000509000000000000" pitchFamily="65" charset="-120"/>
            </a:endParaRPr>
          </a:p>
        </p:txBody>
      </p:sp>
      <p:sp>
        <p:nvSpPr>
          <p:cNvPr id="5" name="標題 1"/>
          <p:cNvSpPr txBox="1">
            <a:spLocks/>
          </p:cNvSpPr>
          <p:nvPr/>
        </p:nvSpPr>
        <p:spPr>
          <a:xfrm>
            <a:off x="685800" y="1461838"/>
            <a:ext cx="10131425" cy="922867"/>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TW" altLang="en-US" sz="3200" dirty="0" smtClean="0">
                <a:solidFill>
                  <a:srgbClr val="FFFF00"/>
                </a:solidFill>
                <a:latin typeface="標楷體" panose="03000509000000000000" pitchFamily="65" charset="-120"/>
                <a:ea typeface="標楷體" panose="03000509000000000000" pitchFamily="65" charset="-120"/>
              </a:rPr>
              <a:t>二、</a:t>
            </a:r>
            <a:r>
              <a:rPr lang="zh-TW" altLang="zh-TW" sz="3200" dirty="0" smtClean="0">
                <a:solidFill>
                  <a:srgbClr val="FFFF00"/>
                </a:solidFill>
                <a:latin typeface="標楷體" panose="03000509000000000000" pitchFamily="65" charset="-120"/>
                <a:ea typeface="標楷體" panose="03000509000000000000" pitchFamily="65" charset="-120"/>
              </a:rPr>
              <a:t>動機和心態是學習英語的重要因素</a:t>
            </a:r>
            <a:endParaRPr lang="zh-TW" altLang="en-US" sz="3200" dirty="0">
              <a:solidFill>
                <a:srgbClr val="FFFF00"/>
              </a:solidFill>
              <a:latin typeface="標楷體" panose="03000509000000000000" pitchFamily="65" charset="-120"/>
              <a:ea typeface="標楷體" panose="03000509000000000000" pitchFamily="65" charset="-120"/>
            </a:endParaRPr>
          </a:p>
        </p:txBody>
      </p:sp>
      <p:sp>
        <p:nvSpPr>
          <p:cNvPr id="7" name="標題 1"/>
          <p:cNvSpPr txBox="1">
            <a:spLocks/>
          </p:cNvSpPr>
          <p:nvPr/>
        </p:nvSpPr>
        <p:spPr>
          <a:xfrm>
            <a:off x="685800" y="766012"/>
            <a:ext cx="10131425" cy="830179"/>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TW" altLang="en-US" b="1" dirty="0" smtClean="0">
                <a:solidFill>
                  <a:schemeClr val="accent4"/>
                </a:solidFill>
                <a:latin typeface="標楷體" panose="03000509000000000000" pitchFamily="65" charset="-120"/>
                <a:ea typeface="標楷體" panose="03000509000000000000" pitchFamily="65" charset="-120"/>
              </a:rPr>
              <a:t>伍、</a:t>
            </a:r>
            <a:r>
              <a:rPr lang="zh-TW" altLang="en-US" b="1" dirty="0">
                <a:solidFill>
                  <a:schemeClr val="accent4"/>
                </a:solidFill>
                <a:latin typeface="標楷體" panose="03000509000000000000" pitchFamily="65" charset="-120"/>
                <a:ea typeface="標楷體" panose="03000509000000000000" pitchFamily="65" charset="-120"/>
              </a:rPr>
              <a:t>行動裝置與教學實施說明</a:t>
            </a:r>
          </a:p>
        </p:txBody>
      </p:sp>
    </p:spTree>
    <p:extLst>
      <p:ext uri="{BB962C8B-B14F-4D97-AF65-F5344CB8AC3E}">
        <p14:creationId xmlns:p14="http://schemas.microsoft.com/office/powerpoint/2010/main" val="223148181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500"/>
                                        <p:tgtEl>
                                          <p:spTgt spid="3">
                                            <p:txEl>
                                              <p:pRg st="0" end="0"/>
                                            </p:txEl>
                                          </p:spTgt>
                                        </p:tgtEl>
                                      </p:cBhvr>
                                    </p:animEffect>
                                    <p:anim calcmode="lin" valueType="num">
                                      <p:cBhvr>
                                        <p:cTn id="8" dur="1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500"/>
                                        <p:tgtEl>
                                          <p:spTgt spid="3">
                                            <p:txEl>
                                              <p:pRg st="1" end="1"/>
                                            </p:txEl>
                                          </p:spTgt>
                                        </p:tgtEl>
                                      </p:cBhvr>
                                    </p:animEffect>
                                    <p:anim calcmode="lin" valueType="num">
                                      <p:cBhvr>
                                        <p:cTn id="15" dur="1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85800" y="1596413"/>
            <a:ext cx="10131425" cy="749968"/>
          </a:xfrm>
        </p:spPr>
        <p:txBody>
          <a:bodyPr>
            <a:normAutofit/>
          </a:bodyPr>
          <a:lstStyle/>
          <a:p>
            <a:r>
              <a:rPr lang="zh-TW" altLang="en-US" sz="3200" dirty="0" smtClean="0">
                <a:solidFill>
                  <a:srgbClr val="FFFF00"/>
                </a:solidFill>
                <a:latin typeface="標楷體" panose="03000509000000000000" pitchFamily="65" charset="-120"/>
                <a:ea typeface="標楷體" panose="03000509000000000000" pitchFamily="65" charset="-120"/>
              </a:rPr>
              <a:t>一、</a:t>
            </a:r>
            <a:r>
              <a:rPr lang="zh-TW" altLang="zh-TW" sz="3200" dirty="0" smtClean="0">
                <a:solidFill>
                  <a:srgbClr val="FFFF00"/>
                </a:solidFill>
                <a:latin typeface="標楷體" panose="03000509000000000000" pitchFamily="65" charset="-120"/>
                <a:ea typeface="標楷體" panose="03000509000000000000" pitchFamily="65" charset="-120"/>
              </a:rPr>
              <a:t>課前</a:t>
            </a:r>
            <a:endParaRPr lang="zh-TW" altLang="en-US" sz="3200" dirty="0">
              <a:solidFill>
                <a:srgbClr val="FFFF00"/>
              </a:solidFill>
            </a:endParaRPr>
          </a:p>
        </p:txBody>
      </p:sp>
      <p:sp>
        <p:nvSpPr>
          <p:cNvPr id="3" name="內容版面配置區 2"/>
          <p:cNvSpPr>
            <a:spLocks noGrp="1"/>
          </p:cNvSpPr>
          <p:nvPr>
            <p:ph idx="1"/>
          </p:nvPr>
        </p:nvSpPr>
        <p:spPr>
          <a:xfrm>
            <a:off x="1311442" y="2214257"/>
            <a:ext cx="9842668" cy="3649133"/>
          </a:xfrm>
        </p:spPr>
        <p:txBody>
          <a:bodyPr/>
          <a:lstStyle/>
          <a:p>
            <a:pPr marL="457200" lvl="2" indent="-457200">
              <a:buFont typeface="+mj-lt"/>
              <a:buAutoNum type="arabicPeriod"/>
            </a:pPr>
            <a:r>
              <a:rPr lang="zh-TW" altLang="zh-TW" sz="2400" dirty="0">
                <a:latin typeface="標楷體" panose="03000509000000000000" pitchFamily="65" charset="-120"/>
                <a:ea typeface="標楷體" panose="03000509000000000000" pitchFamily="65" charset="-120"/>
              </a:rPr>
              <a:t>教師錄製教學短片放置於網路</a:t>
            </a:r>
            <a:r>
              <a:rPr lang="en-US" altLang="zh-TW" sz="2400" dirty="0">
                <a:latin typeface="標楷體" panose="03000509000000000000" pitchFamily="65" charset="-120"/>
                <a:ea typeface="標楷體" panose="03000509000000000000" pitchFamily="65" charset="-120"/>
              </a:rPr>
              <a:t>(</a:t>
            </a:r>
            <a:r>
              <a:rPr lang="en-US" altLang="zh-TW" sz="2400" dirty="0" err="1">
                <a:latin typeface="標楷體" panose="03000509000000000000" pitchFamily="65" charset="-120"/>
                <a:ea typeface="標楷體" panose="03000509000000000000" pitchFamily="65" charset="-120"/>
              </a:rPr>
              <a:t>Youtube</a:t>
            </a:r>
            <a:r>
              <a:rPr lang="en-US" altLang="zh-TW" sz="2400" dirty="0">
                <a:latin typeface="標楷體" panose="03000509000000000000" pitchFamily="65" charset="-120"/>
                <a:ea typeface="標楷體" panose="03000509000000000000" pitchFamily="65" charset="-120"/>
              </a:rPr>
              <a:t>)</a:t>
            </a:r>
            <a:r>
              <a:rPr lang="zh-TW" altLang="zh-TW" sz="2400" dirty="0">
                <a:latin typeface="標楷體" panose="03000509000000000000" pitchFamily="65" charset="-120"/>
                <a:ea typeface="標楷體" panose="03000509000000000000" pitchFamily="65" charset="-120"/>
              </a:rPr>
              <a:t>，要求學生於課前先在家自學或在校學習</a:t>
            </a:r>
            <a:r>
              <a:rPr lang="zh-TW" altLang="zh-TW" sz="2400" dirty="0" smtClean="0">
                <a:latin typeface="標楷體" panose="03000509000000000000" pitchFamily="65" charset="-120"/>
                <a:ea typeface="標楷體" panose="03000509000000000000" pitchFamily="65" charset="-120"/>
              </a:rPr>
              <a:t>。</a:t>
            </a:r>
            <a:endParaRPr lang="en-US" altLang="zh-TW" sz="2400" dirty="0">
              <a:latin typeface="標楷體" panose="03000509000000000000" pitchFamily="65" charset="-120"/>
              <a:ea typeface="標楷體" panose="03000509000000000000" pitchFamily="65" charset="-120"/>
            </a:endParaRPr>
          </a:p>
          <a:p>
            <a:pPr marL="457200" lvl="2" indent="-457200">
              <a:spcBef>
                <a:spcPts val="1800"/>
              </a:spcBef>
              <a:buFont typeface="+mj-lt"/>
              <a:buAutoNum type="arabicPeriod"/>
            </a:pPr>
            <a:r>
              <a:rPr lang="en-US" altLang="zh-TW" sz="2400" b="1" dirty="0" smtClean="0">
                <a:solidFill>
                  <a:srgbClr val="FF0000"/>
                </a:solidFill>
                <a:latin typeface="標楷體" panose="03000509000000000000" pitchFamily="65" charset="-120"/>
                <a:ea typeface="標楷體" panose="03000509000000000000" pitchFamily="65" charset="-120"/>
              </a:rPr>
              <a:t>Quizlet</a:t>
            </a:r>
            <a:r>
              <a:rPr lang="zh-TW" altLang="zh-TW" sz="2400" dirty="0">
                <a:latin typeface="標楷體" panose="03000509000000000000" pitchFamily="65" charset="-120"/>
                <a:ea typeface="標楷體" panose="03000509000000000000" pitchFamily="65" charset="-120"/>
              </a:rPr>
              <a:t>網站有學習、單詞卡 、書寫和拼寫</a:t>
            </a:r>
            <a:r>
              <a:rPr lang="en-US" altLang="zh-TW" sz="2400" dirty="0">
                <a:latin typeface="標楷體" panose="03000509000000000000" pitchFamily="65" charset="-120"/>
                <a:ea typeface="標楷體" panose="03000509000000000000" pitchFamily="65" charset="-120"/>
              </a:rPr>
              <a:t>…</a:t>
            </a:r>
            <a:r>
              <a:rPr lang="zh-TW" altLang="zh-TW" sz="2400" dirty="0">
                <a:latin typeface="標楷體" panose="03000509000000000000" pitchFamily="65" charset="-120"/>
                <a:ea typeface="標楷體" panose="03000509000000000000" pitchFamily="65" charset="-120"/>
              </a:rPr>
              <a:t>等活動，學生可以反覆練習，加強記憶。</a:t>
            </a:r>
          </a:p>
          <a:p>
            <a:endParaRPr lang="zh-TW" altLang="en-US" dirty="0"/>
          </a:p>
        </p:txBody>
      </p:sp>
      <p:sp>
        <p:nvSpPr>
          <p:cNvPr id="4" name="標題 1"/>
          <p:cNvSpPr txBox="1">
            <a:spLocks/>
          </p:cNvSpPr>
          <p:nvPr/>
        </p:nvSpPr>
        <p:spPr>
          <a:xfrm>
            <a:off x="685799" y="766234"/>
            <a:ext cx="10131425" cy="830179"/>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TW" altLang="en-US" b="1" dirty="0" smtClean="0">
                <a:solidFill>
                  <a:schemeClr val="accent4"/>
                </a:solidFill>
                <a:latin typeface="標楷體" panose="03000509000000000000" pitchFamily="65" charset="-120"/>
                <a:ea typeface="標楷體" panose="03000509000000000000" pitchFamily="65" charset="-120"/>
              </a:rPr>
              <a:t>陸、課程執行規劃</a:t>
            </a:r>
            <a:endParaRPr lang="zh-TW" altLang="en-US" b="1" dirty="0">
              <a:solidFill>
                <a:schemeClr val="accent4"/>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16950941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500"/>
                                        <p:tgtEl>
                                          <p:spTgt spid="3">
                                            <p:txEl>
                                              <p:pRg st="0" end="0"/>
                                            </p:txEl>
                                          </p:spTgt>
                                        </p:tgtEl>
                                      </p:cBhvr>
                                    </p:animEffect>
                                    <p:anim calcmode="lin" valueType="num">
                                      <p:cBhvr>
                                        <p:cTn id="8" dur="1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500"/>
                                        <p:tgtEl>
                                          <p:spTgt spid="3">
                                            <p:txEl>
                                              <p:pRg st="1" end="1"/>
                                            </p:txEl>
                                          </p:spTgt>
                                        </p:tgtEl>
                                      </p:cBhvr>
                                    </p:animEffect>
                                    <p:anim calcmode="lin" valueType="num">
                                      <p:cBhvr>
                                        <p:cTn id="15" dur="1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21895" y="721895"/>
            <a:ext cx="10095331" cy="697832"/>
          </a:xfrm>
        </p:spPr>
        <p:txBody>
          <a:bodyPr>
            <a:normAutofit/>
          </a:bodyPr>
          <a:lstStyle/>
          <a:p>
            <a:r>
              <a:rPr lang="zh-TW" altLang="en-US" sz="3200" dirty="0" smtClean="0">
                <a:solidFill>
                  <a:srgbClr val="FFFF00"/>
                </a:solidFill>
                <a:latin typeface="標楷體" panose="03000509000000000000" pitchFamily="65" charset="-120"/>
                <a:ea typeface="標楷體" panose="03000509000000000000" pitchFamily="65" charset="-120"/>
              </a:rPr>
              <a:t>二、</a:t>
            </a:r>
            <a:r>
              <a:rPr lang="zh-TW" altLang="zh-TW" sz="3200" dirty="0" smtClean="0">
                <a:solidFill>
                  <a:srgbClr val="FFFF00"/>
                </a:solidFill>
                <a:latin typeface="標楷體" panose="03000509000000000000" pitchFamily="65" charset="-120"/>
                <a:ea typeface="標楷體" panose="03000509000000000000" pitchFamily="65" charset="-120"/>
              </a:rPr>
              <a:t>課中</a:t>
            </a:r>
            <a:endParaRPr lang="zh-TW" altLang="en-US" sz="3200" dirty="0">
              <a:solidFill>
                <a:srgbClr val="FFFF00"/>
              </a:solidFill>
            </a:endParaRPr>
          </a:p>
        </p:txBody>
      </p:sp>
      <p:sp>
        <p:nvSpPr>
          <p:cNvPr id="3" name="內容版面配置區 2"/>
          <p:cNvSpPr>
            <a:spLocks noGrp="1"/>
          </p:cNvSpPr>
          <p:nvPr>
            <p:ph idx="1"/>
          </p:nvPr>
        </p:nvSpPr>
        <p:spPr>
          <a:xfrm>
            <a:off x="1287381" y="1419727"/>
            <a:ext cx="10720971" cy="5209673"/>
          </a:xfrm>
        </p:spPr>
        <p:txBody>
          <a:bodyPr anchor="ctr">
            <a:normAutofit fontScale="85000" lnSpcReduction="10000"/>
          </a:bodyPr>
          <a:lstStyle/>
          <a:p>
            <a:pPr marL="457200" lvl="2" indent="-514350">
              <a:buFont typeface="+mj-lt"/>
              <a:buAutoNum type="arabicPeriod"/>
            </a:pPr>
            <a:r>
              <a:rPr lang="zh-TW" altLang="zh-TW" sz="2800" dirty="0">
                <a:latin typeface="標楷體" panose="03000509000000000000" pitchFamily="65" charset="-120"/>
                <a:ea typeface="標楷體" panose="03000509000000000000" pitchFamily="65" charset="-120"/>
              </a:rPr>
              <a:t>運用酷學習教育平台白板的功能與學生互動。評量功能可以當作多元評量的一部分</a:t>
            </a:r>
            <a:r>
              <a:rPr lang="zh-TW" altLang="zh-TW" sz="2800" dirty="0" smtClean="0">
                <a:latin typeface="標楷體" panose="03000509000000000000" pitchFamily="65" charset="-120"/>
                <a:ea typeface="標楷體" panose="03000509000000000000" pitchFamily="65" charset="-120"/>
              </a:rPr>
              <a:t>。</a:t>
            </a:r>
            <a:endParaRPr lang="zh-TW" altLang="zh-TW" sz="2800" dirty="0">
              <a:latin typeface="標楷體" panose="03000509000000000000" pitchFamily="65" charset="-120"/>
              <a:ea typeface="標楷體" panose="03000509000000000000" pitchFamily="65" charset="-120"/>
            </a:endParaRPr>
          </a:p>
          <a:p>
            <a:pPr marL="457200" lvl="2" indent="-514350">
              <a:spcBef>
                <a:spcPts val="1800"/>
              </a:spcBef>
              <a:buFont typeface="+mj-lt"/>
              <a:buAutoNum type="arabicPeriod"/>
            </a:pPr>
            <a:r>
              <a:rPr lang="en-US" altLang="zh-TW" sz="2800" b="1" dirty="0">
                <a:solidFill>
                  <a:srgbClr val="FF0000"/>
                </a:solidFill>
                <a:latin typeface="標楷體" panose="03000509000000000000" pitchFamily="65" charset="-120"/>
                <a:ea typeface="標楷體" panose="03000509000000000000" pitchFamily="65" charset="-120"/>
              </a:rPr>
              <a:t>Quizlet</a:t>
            </a:r>
            <a:r>
              <a:rPr lang="zh-TW" altLang="zh-TW" sz="2800" b="1" dirty="0">
                <a:solidFill>
                  <a:srgbClr val="FF0000"/>
                </a:solidFill>
                <a:latin typeface="標楷體" panose="03000509000000000000" pitchFamily="65" charset="-120"/>
                <a:ea typeface="標楷體" panose="03000509000000000000" pitchFamily="65" charset="-120"/>
              </a:rPr>
              <a:t>的測試活動</a:t>
            </a:r>
            <a:r>
              <a:rPr lang="zh-TW" altLang="zh-TW" sz="2800" dirty="0">
                <a:latin typeface="標楷體" panose="03000509000000000000" pitchFamily="65" charset="-120"/>
                <a:ea typeface="標楷體" panose="03000509000000000000" pitchFamily="65" charset="-120"/>
              </a:rPr>
              <a:t>，老師依據學生能力的差異，給予不同的學習範圍，可以當作隨堂評量，並可立刻收到學生的回饋，提供老師做教學上修正的依據</a:t>
            </a:r>
            <a:r>
              <a:rPr lang="zh-TW" altLang="zh-TW" sz="2800" dirty="0" smtClean="0">
                <a:latin typeface="標楷體" panose="03000509000000000000" pitchFamily="65" charset="-120"/>
                <a:ea typeface="標楷體" panose="03000509000000000000" pitchFamily="65" charset="-120"/>
              </a:rPr>
              <a:t>。</a:t>
            </a:r>
            <a:endParaRPr lang="zh-TW" altLang="zh-TW" sz="2800" dirty="0">
              <a:latin typeface="標楷體" panose="03000509000000000000" pitchFamily="65" charset="-120"/>
              <a:ea typeface="標楷體" panose="03000509000000000000" pitchFamily="65" charset="-120"/>
            </a:endParaRPr>
          </a:p>
          <a:p>
            <a:pPr marL="457200" lvl="2" indent="-514350">
              <a:spcBef>
                <a:spcPts val="1800"/>
              </a:spcBef>
              <a:buFont typeface="+mj-lt"/>
              <a:buAutoNum type="arabicPeriod"/>
            </a:pPr>
            <a:r>
              <a:rPr lang="en-US" altLang="zh-TW" sz="2800" dirty="0">
                <a:latin typeface="標楷體" panose="03000509000000000000" pitchFamily="65" charset="-120"/>
                <a:ea typeface="標楷體" panose="03000509000000000000" pitchFamily="65" charset="-120"/>
              </a:rPr>
              <a:t>Quizlet Live</a:t>
            </a:r>
            <a:r>
              <a:rPr lang="zh-TW" altLang="zh-TW" sz="2800" dirty="0">
                <a:latin typeface="標楷體" panose="03000509000000000000" pitchFamily="65" charset="-120"/>
                <a:ea typeface="標楷體" panose="03000509000000000000" pitchFamily="65" charset="-120"/>
              </a:rPr>
              <a:t>讓學生們</a:t>
            </a:r>
            <a:r>
              <a:rPr lang="zh-TW" altLang="zh-TW" sz="2800" b="1" dirty="0">
                <a:solidFill>
                  <a:srgbClr val="FF0000"/>
                </a:solidFill>
                <a:latin typeface="標楷體" panose="03000509000000000000" pitchFamily="65" charset="-120"/>
                <a:ea typeface="標楷體" panose="03000509000000000000" pitchFamily="65" charset="-120"/>
              </a:rPr>
              <a:t>分組競賽</a:t>
            </a:r>
            <a:r>
              <a:rPr lang="zh-TW" altLang="zh-TW" sz="2800" dirty="0">
                <a:latin typeface="標楷體" panose="03000509000000000000" pitchFamily="65" charset="-120"/>
                <a:ea typeface="標楷體" panose="03000509000000000000" pitchFamily="65" charset="-120"/>
              </a:rPr>
              <a:t>，讓學生們集思廣益、全神貫注、有效溝通，已獲得勝利，並培養分工合作的能力</a:t>
            </a:r>
            <a:r>
              <a:rPr lang="zh-TW" altLang="zh-TW" sz="2800" dirty="0" smtClean="0">
                <a:latin typeface="標楷體" panose="03000509000000000000" pitchFamily="65" charset="-120"/>
                <a:ea typeface="標楷體" panose="03000509000000000000" pitchFamily="65" charset="-120"/>
              </a:rPr>
              <a:t>。</a:t>
            </a:r>
            <a:endParaRPr lang="zh-TW" altLang="zh-TW" sz="2800" dirty="0">
              <a:latin typeface="標楷體" panose="03000509000000000000" pitchFamily="65" charset="-120"/>
              <a:ea typeface="標楷體" panose="03000509000000000000" pitchFamily="65" charset="-120"/>
            </a:endParaRPr>
          </a:p>
          <a:p>
            <a:pPr marL="457200" lvl="2" indent="-514350">
              <a:spcBef>
                <a:spcPts val="1800"/>
              </a:spcBef>
              <a:buFont typeface="+mj-lt"/>
              <a:buAutoNum type="arabicPeriod"/>
            </a:pPr>
            <a:r>
              <a:rPr lang="zh-TW" altLang="zh-TW" sz="2800" dirty="0">
                <a:latin typeface="標楷體" panose="03000509000000000000" pitchFamily="65" charset="-120"/>
                <a:ea typeface="標楷體" panose="03000509000000000000" pitchFamily="65" charset="-120"/>
              </a:rPr>
              <a:t>單元結束時，可用</a:t>
            </a:r>
            <a:r>
              <a:rPr lang="en-US" altLang="zh-TW" sz="2800" b="1" dirty="0" err="1">
                <a:solidFill>
                  <a:srgbClr val="FF0000"/>
                </a:solidFill>
                <a:latin typeface="標楷體" panose="03000509000000000000" pitchFamily="65" charset="-120"/>
                <a:ea typeface="標楷體" panose="03000509000000000000" pitchFamily="65" charset="-120"/>
              </a:rPr>
              <a:t>kahoot</a:t>
            </a:r>
            <a:r>
              <a:rPr lang="zh-TW" altLang="zh-TW" sz="2800" b="1" dirty="0">
                <a:solidFill>
                  <a:srgbClr val="FF0000"/>
                </a:solidFill>
                <a:latin typeface="標楷體" panose="03000509000000000000" pitchFamily="65" charset="-120"/>
                <a:ea typeface="標楷體" panose="03000509000000000000" pitchFamily="65" charset="-120"/>
              </a:rPr>
              <a:t>進行測驗</a:t>
            </a:r>
            <a:r>
              <a:rPr lang="zh-TW" altLang="zh-TW" sz="2800" dirty="0">
                <a:latin typeface="標楷體" panose="03000509000000000000" pitchFamily="65" charset="-120"/>
                <a:ea typeface="標楷體" panose="03000509000000000000" pitchFamily="65" charset="-120"/>
              </a:rPr>
              <a:t>，這是一個極具遊戲性質的即時回饋工具，不但寓學習於遊戲，而且老師也可以即時了解學生的學習狀況</a:t>
            </a:r>
            <a:r>
              <a:rPr lang="zh-TW" altLang="zh-TW" sz="2800" dirty="0" smtClean="0">
                <a:latin typeface="標楷體" panose="03000509000000000000" pitchFamily="65" charset="-120"/>
                <a:ea typeface="標楷體" panose="03000509000000000000" pitchFamily="65" charset="-120"/>
              </a:rPr>
              <a:t>。</a:t>
            </a:r>
            <a:endParaRPr lang="zh-TW" altLang="zh-TW" sz="2800" dirty="0">
              <a:latin typeface="標楷體" panose="03000509000000000000" pitchFamily="65" charset="-120"/>
              <a:ea typeface="標楷體" panose="03000509000000000000" pitchFamily="65" charset="-120"/>
            </a:endParaRPr>
          </a:p>
          <a:p>
            <a:pPr marL="457200" lvl="2" indent="-514350">
              <a:spcBef>
                <a:spcPts val="1800"/>
              </a:spcBef>
              <a:buFont typeface="+mj-lt"/>
              <a:buAutoNum type="arabicPeriod"/>
            </a:pPr>
            <a:r>
              <a:rPr lang="zh-TW" altLang="zh-TW" sz="2800" dirty="0">
                <a:latin typeface="標楷體" panose="03000509000000000000" pitchFamily="65" charset="-120"/>
                <a:ea typeface="標楷體" panose="03000509000000000000" pitchFamily="65" charset="-120"/>
              </a:rPr>
              <a:t>要求學生</a:t>
            </a:r>
            <a:r>
              <a:rPr lang="zh-TW" altLang="zh-TW" sz="2800" b="1" dirty="0">
                <a:solidFill>
                  <a:srgbClr val="FF0000"/>
                </a:solidFill>
                <a:latin typeface="標楷體" panose="03000509000000000000" pitchFamily="65" charset="-120"/>
                <a:ea typeface="標楷體" panose="03000509000000000000" pitchFamily="65" charset="-120"/>
              </a:rPr>
              <a:t>朗讀</a:t>
            </a:r>
            <a:r>
              <a:rPr lang="zh-TW" altLang="zh-TW" sz="2800" dirty="0">
                <a:latin typeface="標楷體" panose="03000509000000000000" pitchFamily="65" charset="-120"/>
                <a:ea typeface="標楷體" panose="03000509000000000000" pitchFamily="65" charset="-120"/>
              </a:rPr>
              <a:t>並用行動載具錄音，一方面寄給老師，或者作為多元評量的一部分，或者老師可以據此糾正學生發音上的缺失，並且也可以讓學生練習</a:t>
            </a:r>
            <a:r>
              <a:rPr lang="zh-TW" altLang="zh-TW" sz="2800" b="1" dirty="0">
                <a:solidFill>
                  <a:srgbClr val="FF0000"/>
                </a:solidFill>
                <a:latin typeface="標楷體" panose="03000509000000000000" pitchFamily="65" charset="-120"/>
                <a:ea typeface="標楷體" panose="03000509000000000000" pitchFamily="65" charset="-120"/>
              </a:rPr>
              <a:t>開口說</a:t>
            </a:r>
            <a:r>
              <a:rPr lang="zh-TW" altLang="zh-TW" sz="2800" dirty="0" smtClean="0">
                <a:latin typeface="標楷體" panose="03000509000000000000" pitchFamily="65" charset="-120"/>
                <a:ea typeface="標楷體" panose="03000509000000000000" pitchFamily="65" charset="-120"/>
              </a:rPr>
              <a:t>。</a:t>
            </a:r>
            <a:endParaRPr lang="zh-TW" altLang="zh-TW" sz="2800" dirty="0">
              <a:latin typeface="標楷體" panose="03000509000000000000" pitchFamily="65" charset="-120"/>
              <a:ea typeface="標楷體" panose="03000509000000000000" pitchFamily="65" charset="-120"/>
            </a:endParaRPr>
          </a:p>
        </p:txBody>
      </p:sp>
      <p:sp>
        <p:nvSpPr>
          <p:cNvPr id="4" name="標題 1"/>
          <p:cNvSpPr txBox="1">
            <a:spLocks/>
          </p:cNvSpPr>
          <p:nvPr/>
        </p:nvSpPr>
        <p:spPr>
          <a:xfrm>
            <a:off x="721895" y="88566"/>
            <a:ext cx="10131425" cy="830179"/>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TW" altLang="en-US" b="1" dirty="0">
                <a:solidFill>
                  <a:schemeClr val="accent4"/>
                </a:solidFill>
                <a:latin typeface="標楷體" panose="03000509000000000000" pitchFamily="65" charset="-120"/>
                <a:ea typeface="標楷體" panose="03000509000000000000" pitchFamily="65" charset="-120"/>
              </a:rPr>
              <a:t>陸、課程執行規劃</a:t>
            </a:r>
          </a:p>
        </p:txBody>
      </p:sp>
    </p:spTree>
    <p:extLst>
      <p:ext uri="{BB962C8B-B14F-4D97-AF65-F5344CB8AC3E}">
        <p14:creationId xmlns:p14="http://schemas.microsoft.com/office/powerpoint/2010/main" val="178702272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500"/>
                                        <p:tgtEl>
                                          <p:spTgt spid="3">
                                            <p:txEl>
                                              <p:pRg st="0" end="0"/>
                                            </p:txEl>
                                          </p:spTgt>
                                        </p:tgtEl>
                                      </p:cBhvr>
                                    </p:animEffect>
                                    <p:anim calcmode="lin" valueType="num">
                                      <p:cBhvr>
                                        <p:cTn id="8" dur="1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500"/>
                                        <p:tgtEl>
                                          <p:spTgt spid="3">
                                            <p:txEl>
                                              <p:pRg st="1" end="1"/>
                                            </p:txEl>
                                          </p:spTgt>
                                        </p:tgtEl>
                                      </p:cBhvr>
                                    </p:animEffect>
                                    <p:anim calcmode="lin" valueType="num">
                                      <p:cBhvr>
                                        <p:cTn id="15" dur="1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500"/>
                                        <p:tgtEl>
                                          <p:spTgt spid="3">
                                            <p:txEl>
                                              <p:pRg st="2" end="2"/>
                                            </p:txEl>
                                          </p:spTgt>
                                        </p:tgtEl>
                                      </p:cBhvr>
                                    </p:animEffect>
                                    <p:anim calcmode="lin" valueType="num">
                                      <p:cBhvr>
                                        <p:cTn id="22" dur="1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500"/>
                                        <p:tgtEl>
                                          <p:spTgt spid="3">
                                            <p:txEl>
                                              <p:pRg st="3" end="3"/>
                                            </p:txEl>
                                          </p:spTgt>
                                        </p:tgtEl>
                                      </p:cBhvr>
                                    </p:animEffect>
                                    <p:anim calcmode="lin" valueType="num">
                                      <p:cBhvr>
                                        <p:cTn id="29" dur="1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500"/>
                                        <p:tgtEl>
                                          <p:spTgt spid="3">
                                            <p:txEl>
                                              <p:pRg st="4" end="4"/>
                                            </p:txEl>
                                          </p:spTgt>
                                        </p:tgtEl>
                                      </p:cBhvr>
                                    </p:animEffect>
                                    <p:anim calcmode="lin" valueType="num">
                                      <p:cBhvr>
                                        <p:cTn id="36" dur="1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85801" y="1520324"/>
            <a:ext cx="10131425" cy="730362"/>
          </a:xfrm>
        </p:spPr>
        <p:txBody>
          <a:bodyPr>
            <a:normAutofit/>
          </a:bodyPr>
          <a:lstStyle/>
          <a:p>
            <a:r>
              <a:rPr lang="zh-TW" altLang="en-US" sz="3200" dirty="0" smtClean="0">
                <a:solidFill>
                  <a:srgbClr val="FFFF00"/>
                </a:solidFill>
                <a:latin typeface="標楷體" panose="03000509000000000000" pitchFamily="65" charset="-120"/>
                <a:ea typeface="標楷體" panose="03000509000000000000" pitchFamily="65" charset="-120"/>
              </a:rPr>
              <a:t>三、</a:t>
            </a:r>
            <a:r>
              <a:rPr lang="zh-TW" altLang="zh-TW" sz="3200" dirty="0" smtClean="0">
                <a:solidFill>
                  <a:srgbClr val="FFFF00"/>
                </a:solidFill>
                <a:latin typeface="標楷體" panose="03000509000000000000" pitchFamily="65" charset="-120"/>
                <a:ea typeface="標楷體" panose="03000509000000000000" pitchFamily="65" charset="-120"/>
              </a:rPr>
              <a:t>課後</a:t>
            </a:r>
            <a:endParaRPr lang="zh-TW" altLang="en-US" sz="3200" dirty="0">
              <a:solidFill>
                <a:srgbClr val="FFFF00"/>
              </a:solidFill>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1347538" y="2250687"/>
            <a:ext cx="10131425" cy="3632756"/>
          </a:xfrm>
        </p:spPr>
        <p:txBody>
          <a:bodyPr/>
          <a:lstStyle/>
          <a:p>
            <a:pPr marL="457200" lvl="2" indent="-457200">
              <a:buFont typeface="+mj-lt"/>
              <a:buAutoNum type="arabicPeriod"/>
            </a:pPr>
            <a:r>
              <a:rPr lang="zh-TW" altLang="zh-TW" sz="2400" dirty="0">
                <a:latin typeface="標楷體" panose="03000509000000000000" pitchFamily="65" charset="-120"/>
                <a:ea typeface="標楷體" panose="03000509000000000000" pitchFamily="65" charset="-120"/>
              </a:rPr>
              <a:t>由於</a:t>
            </a:r>
            <a:r>
              <a:rPr lang="en-US" altLang="zh-TW" sz="2400" dirty="0">
                <a:latin typeface="標楷體" panose="03000509000000000000" pitchFamily="65" charset="-120"/>
                <a:ea typeface="標楷體" panose="03000509000000000000" pitchFamily="65" charset="-120"/>
              </a:rPr>
              <a:t>Quizlet</a:t>
            </a:r>
            <a:r>
              <a:rPr lang="zh-TW" altLang="zh-TW" sz="2400" dirty="0">
                <a:latin typeface="標楷體" panose="03000509000000000000" pitchFamily="65" charset="-120"/>
                <a:ea typeface="標楷體" panose="03000509000000000000" pitchFamily="65" charset="-120"/>
              </a:rPr>
              <a:t>可以在任何行動載具上執行，是一個非常方便的工具，可以幫助孩子們</a:t>
            </a:r>
            <a:r>
              <a:rPr lang="zh-TW" altLang="zh-TW" sz="2400" b="1" dirty="0">
                <a:solidFill>
                  <a:srgbClr val="FF0000"/>
                </a:solidFill>
                <a:latin typeface="標楷體" panose="03000509000000000000" pitchFamily="65" charset="-120"/>
                <a:ea typeface="標楷體" panose="03000509000000000000" pitchFamily="65" charset="-120"/>
              </a:rPr>
              <a:t>反覆練習</a:t>
            </a:r>
            <a:r>
              <a:rPr lang="zh-TW" altLang="zh-TW" sz="2400" dirty="0">
                <a:latin typeface="標楷體" panose="03000509000000000000" pitchFamily="65" charset="-120"/>
                <a:ea typeface="標楷體" panose="03000509000000000000" pitchFamily="65" charset="-120"/>
              </a:rPr>
              <a:t>上課所學，並且有遊戲可以加強記憶</a:t>
            </a:r>
            <a:r>
              <a:rPr lang="zh-TW" altLang="zh-TW" sz="2400" dirty="0" smtClean="0">
                <a:latin typeface="標楷體" panose="03000509000000000000" pitchFamily="65" charset="-120"/>
                <a:ea typeface="標楷體" panose="03000509000000000000" pitchFamily="65" charset="-120"/>
              </a:rPr>
              <a:t>。</a:t>
            </a:r>
            <a:endParaRPr lang="zh-TW" altLang="zh-TW" sz="2400" dirty="0">
              <a:latin typeface="標楷體" panose="03000509000000000000" pitchFamily="65" charset="-120"/>
              <a:ea typeface="標楷體" panose="03000509000000000000" pitchFamily="65" charset="-120"/>
            </a:endParaRPr>
          </a:p>
          <a:p>
            <a:pPr marL="457200" lvl="2" indent="-457200">
              <a:spcBef>
                <a:spcPts val="1800"/>
              </a:spcBef>
              <a:buFont typeface="+mj-lt"/>
              <a:buAutoNum type="arabicPeriod"/>
            </a:pPr>
            <a:r>
              <a:rPr lang="en-US" altLang="zh-TW" sz="2400" dirty="0" err="1">
                <a:latin typeface="標楷體" panose="03000509000000000000" pitchFamily="65" charset="-120"/>
                <a:ea typeface="標楷體" panose="03000509000000000000" pitchFamily="65" charset="-120"/>
              </a:rPr>
              <a:t>Pagamo</a:t>
            </a:r>
            <a:r>
              <a:rPr lang="zh-TW" altLang="zh-TW" sz="2400" dirty="0">
                <a:latin typeface="標楷體" panose="03000509000000000000" pitchFamily="65" charset="-120"/>
                <a:ea typeface="標楷體" panose="03000509000000000000" pitchFamily="65" charset="-120"/>
              </a:rPr>
              <a:t>是電玩式的學習工具，對孩子們有無比的吸引力，老師針對不同的孩子，設置不同的</a:t>
            </a:r>
            <a:r>
              <a:rPr lang="zh-TW" altLang="zh-TW" sz="2400" b="1" dirty="0">
                <a:solidFill>
                  <a:srgbClr val="FF0000"/>
                </a:solidFill>
                <a:latin typeface="標楷體" panose="03000509000000000000" pitchFamily="65" charset="-120"/>
                <a:ea typeface="標楷體" panose="03000509000000000000" pitchFamily="65" charset="-120"/>
              </a:rPr>
              <a:t>任務</a:t>
            </a:r>
            <a:r>
              <a:rPr lang="zh-TW" altLang="zh-TW" sz="2400" dirty="0">
                <a:latin typeface="標楷體" panose="03000509000000000000" pitchFamily="65" charset="-120"/>
                <a:ea typeface="標楷體" panose="03000509000000000000" pitchFamily="65" charset="-120"/>
              </a:rPr>
              <a:t>，以強化某些學生的基本能力，或者加深加廣另一些學生的學習。</a:t>
            </a:r>
          </a:p>
          <a:p>
            <a:endParaRPr lang="zh-TW" altLang="en-US" dirty="0"/>
          </a:p>
        </p:txBody>
      </p:sp>
      <p:sp>
        <p:nvSpPr>
          <p:cNvPr id="4" name="標題 1"/>
          <p:cNvSpPr txBox="1">
            <a:spLocks/>
          </p:cNvSpPr>
          <p:nvPr/>
        </p:nvSpPr>
        <p:spPr>
          <a:xfrm>
            <a:off x="685801" y="690145"/>
            <a:ext cx="10131425" cy="830179"/>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TW" altLang="en-US" b="1" dirty="0">
                <a:solidFill>
                  <a:schemeClr val="accent4"/>
                </a:solidFill>
                <a:latin typeface="標楷體" panose="03000509000000000000" pitchFamily="65" charset="-120"/>
                <a:ea typeface="標楷體" panose="03000509000000000000" pitchFamily="65" charset="-120"/>
              </a:rPr>
              <a:t>陸、課程執行規劃</a:t>
            </a:r>
          </a:p>
        </p:txBody>
      </p:sp>
    </p:spTree>
    <p:extLst>
      <p:ext uri="{BB962C8B-B14F-4D97-AF65-F5344CB8AC3E}">
        <p14:creationId xmlns:p14="http://schemas.microsoft.com/office/powerpoint/2010/main" val="393899370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500"/>
                                        <p:tgtEl>
                                          <p:spTgt spid="3">
                                            <p:txEl>
                                              <p:pRg st="0" end="0"/>
                                            </p:txEl>
                                          </p:spTgt>
                                        </p:tgtEl>
                                      </p:cBhvr>
                                    </p:animEffect>
                                    <p:anim calcmode="lin" valueType="num">
                                      <p:cBhvr>
                                        <p:cTn id="8" dur="1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500"/>
                                        <p:tgtEl>
                                          <p:spTgt spid="3">
                                            <p:txEl>
                                              <p:pRg st="1" end="1"/>
                                            </p:txEl>
                                          </p:spTgt>
                                        </p:tgtEl>
                                      </p:cBhvr>
                                    </p:animEffect>
                                    <p:anim calcmode="lin" valueType="num">
                                      <p:cBhvr>
                                        <p:cTn id="15" dur="1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85801" y="1327819"/>
            <a:ext cx="10286999" cy="738048"/>
          </a:xfrm>
        </p:spPr>
        <p:txBody>
          <a:bodyPr>
            <a:normAutofit fontScale="90000"/>
          </a:bodyPr>
          <a:lstStyle/>
          <a:p>
            <a:r>
              <a:rPr lang="zh-TW" altLang="en-US" dirty="0" smtClean="0">
                <a:solidFill>
                  <a:srgbClr val="FFFF00"/>
                </a:solidFill>
                <a:latin typeface="標楷體" panose="03000509000000000000" pitchFamily="65" charset="-120"/>
                <a:ea typeface="標楷體" panose="03000509000000000000" pitchFamily="65" charset="-120"/>
              </a:rPr>
              <a:t>一、</a:t>
            </a:r>
            <a:r>
              <a:rPr lang="zh-TW" altLang="zh-TW" dirty="0" smtClean="0">
                <a:solidFill>
                  <a:srgbClr val="FFFF00"/>
                </a:solidFill>
                <a:latin typeface="標楷體" panose="03000509000000000000" pitchFamily="65" charset="-120"/>
                <a:ea typeface="標楷體" panose="03000509000000000000" pitchFamily="65" charset="-120"/>
              </a:rPr>
              <a:t>運用</a:t>
            </a:r>
            <a:r>
              <a:rPr lang="zh-TW" altLang="zh-TW" dirty="0">
                <a:solidFill>
                  <a:srgbClr val="FFFF00"/>
                </a:solidFill>
                <a:latin typeface="標楷體" panose="03000509000000000000" pitchFamily="65" charset="-120"/>
                <a:ea typeface="標楷體" panose="03000509000000000000" pitchFamily="65" charset="-120"/>
              </a:rPr>
              <a:t>行動載具搭配學習平台提供學生互動學習歷程</a:t>
            </a:r>
            <a:endParaRPr lang="zh-TW" altLang="en-US" dirty="0">
              <a:solidFill>
                <a:srgbClr val="FFFF00"/>
              </a:solidFill>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1167064" y="2157998"/>
            <a:ext cx="10131425" cy="4186544"/>
          </a:xfrm>
        </p:spPr>
        <p:txBody>
          <a:bodyPr>
            <a:normAutofit/>
          </a:bodyPr>
          <a:lstStyle/>
          <a:p>
            <a:pPr marL="457200" lvl="0" indent="-457200">
              <a:buFont typeface="+mj-lt"/>
              <a:buAutoNum type="arabicPeriod"/>
            </a:pPr>
            <a:r>
              <a:rPr lang="zh-TW" altLang="en-US" b="1" dirty="0" smtClean="0">
                <a:solidFill>
                  <a:srgbClr val="FF0000"/>
                </a:solidFill>
                <a:latin typeface="標楷體" panose="03000509000000000000" pitchFamily="65" charset="-120"/>
                <a:ea typeface="標楷體" panose="03000509000000000000" pitchFamily="65" charset="-120"/>
              </a:rPr>
              <a:t>差異化教學：</a:t>
            </a:r>
            <a:r>
              <a:rPr lang="zh-TW" altLang="zh-TW" dirty="0" smtClean="0">
                <a:latin typeface="標楷體" panose="03000509000000000000" pitchFamily="65" charset="-120"/>
                <a:ea typeface="標楷體" panose="03000509000000000000" pitchFamily="65" charset="-120"/>
              </a:rPr>
              <a:t>運用</a:t>
            </a:r>
            <a:r>
              <a:rPr lang="zh-TW" altLang="zh-TW" dirty="0">
                <a:latin typeface="標楷體" panose="03000509000000000000" pitchFamily="65" charset="-120"/>
                <a:ea typeface="標楷體" panose="03000509000000000000" pitchFamily="65" charset="-120"/>
              </a:rPr>
              <a:t>學生自學、討論與即時反饋教學活動設計，達到差異化教學目標</a:t>
            </a:r>
            <a:r>
              <a:rPr lang="zh-TW" altLang="zh-TW" dirty="0" smtClean="0">
                <a:latin typeface="標楷體" panose="03000509000000000000" pitchFamily="65" charset="-120"/>
                <a:ea typeface="標楷體" panose="03000509000000000000" pitchFamily="65" charset="-120"/>
              </a:rPr>
              <a:t>。</a:t>
            </a:r>
            <a:endParaRPr lang="zh-TW" altLang="zh-TW" dirty="0">
              <a:latin typeface="標楷體" panose="03000509000000000000" pitchFamily="65" charset="-120"/>
              <a:ea typeface="標楷體" panose="03000509000000000000" pitchFamily="65" charset="-120"/>
            </a:endParaRPr>
          </a:p>
          <a:p>
            <a:pPr marL="457200" lvl="0" indent="-457200">
              <a:spcBef>
                <a:spcPts val="1800"/>
              </a:spcBef>
              <a:buFont typeface="+mj-lt"/>
              <a:buAutoNum type="arabicPeriod"/>
            </a:pPr>
            <a:r>
              <a:rPr lang="zh-TW" altLang="zh-TW" b="1" dirty="0" smtClean="0">
                <a:solidFill>
                  <a:srgbClr val="FF0000"/>
                </a:solidFill>
                <a:latin typeface="標楷體" panose="03000509000000000000" pitchFamily="65" charset="-120"/>
                <a:ea typeface="標楷體" panose="03000509000000000000" pitchFamily="65" charset="-120"/>
              </a:rPr>
              <a:t>翻轉教學</a:t>
            </a:r>
            <a:r>
              <a:rPr lang="zh-TW" altLang="en-US" b="1" dirty="0" smtClean="0">
                <a:solidFill>
                  <a:srgbClr val="FF0000"/>
                </a:solidFill>
                <a:latin typeface="標楷體" panose="03000509000000000000" pitchFamily="65" charset="-120"/>
                <a:ea typeface="標楷體" panose="03000509000000000000" pitchFamily="65" charset="-120"/>
              </a:rPr>
              <a:t>：</a:t>
            </a:r>
            <a:r>
              <a:rPr lang="zh-TW" altLang="zh-TW" dirty="0" smtClean="0">
                <a:latin typeface="標楷體" panose="03000509000000000000" pitchFamily="65" charset="-120"/>
                <a:ea typeface="標楷體" panose="03000509000000000000" pitchFamily="65" charset="-120"/>
              </a:rPr>
              <a:t>利用</a:t>
            </a:r>
            <a:r>
              <a:rPr lang="zh-TW" altLang="zh-TW" dirty="0">
                <a:latin typeface="標楷體" panose="03000509000000000000" pitchFamily="65" charset="-120"/>
                <a:ea typeface="標楷體" panose="03000509000000000000" pitchFamily="65" charset="-120"/>
              </a:rPr>
              <a:t>教學媒體讓學生在學習歷程上培養自主學習的</a:t>
            </a:r>
            <a:r>
              <a:rPr lang="zh-TW" altLang="zh-TW" dirty="0" smtClean="0">
                <a:latin typeface="標楷體" panose="03000509000000000000" pitchFamily="65" charset="-120"/>
                <a:ea typeface="標楷體" panose="03000509000000000000" pitchFamily="65" charset="-120"/>
              </a:rPr>
              <a:t>能力。</a:t>
            </a:r>
            <a:endParaRPr lang="zh-TW" altLang="zh-TW" dirty="0">
              <a:latin typeface="標楷體" panose="03000509000000000000" pitchFamily="65" charset="-120"/>
              <a:ea typeface="標楷體" panose="03000509000000000000" pitchFamily="65" charset="-120"/>
            </a:endParaRPr>
          </a:p>
          <a:p>
            <a:pPr marL="457200" lvl="0" indent="-457200">
              <a:spcBef>
                <a:spcPts val="1800"/>
              </a:spcBef>
              <a:buFont typeface="+mj-lt"/>
              <a:buAutoNum type="arabicPeriod"/>
            </a:pPr>
            <a:r>
              <a:rPr lang="zh-TW" altLang="en-US" b="1" dirty="0" smtClean="0">
                <a:solidFill>
                  <a:srgbClr val="FF0000"/>
                </a:solidFill>
                <a:latin typeface="標楷體" panose="03000509000000000000" pitchFamily="65" charset="-120"/>
                <a:ea typeface="標楷體" panose="03000509000000000000" pitchFamily="65" charset="-120"/>
              </a:rPr>
              <a:t>聽說能力提升：</a:t>
            </a:r>
            <a:r>
              <a:rPr lang="zh-TW" altLang="zh-TW" dirty="0" smtClean="0">
                <a:latin typeface="標楷體" panose="03000509000000000000" pitchFamily="65" charset="-120"/>
                <a:ea typeface="標楷體" panose="03000509000000000000" pitchFamily="65" charset="-120"/>
              </a:rPr>
              <a:t>行動</a:t>
            </a:r>
            <a:r>
              <a:rPr lang="zh-TW" altLang="zh-TW" dirty="0">
                <a:latin typeface="標楷體" panose="03000509000000000000" pitchFamily="65" charset="-120"/>
                <a:ea typeface="標楷體" panose="03000509000000000000" pitchFamily="65" charset="-120"/>
              </a:rPr>
              <a:t>載具因多媒體功能強大，網路資源豐富，透過各種英語學習平台及多媒體互動式教學功能，學生接觸英文聽力的時間變多，口說的能力也會提升</a:t>
            </a:r>
            <a:r>
              <a:rPr lang="zh-TW" altLang="zh-TW" dirty="0" smtClean="0">
                <a:latin typeface="標楷體" panose="03000509000000000000" pitchFamily="65" charset="-120"/>
                <a:ea typeface="標楷體" panose="03000509000000000000" pitchFamily="65" charset="-120"/>
              </a:rPr>
              <a:t>。</a:t>
            </a:r>
            <a:endParaRPr lang="zh-TW" altLang="zh-TW" dirty="0">
              <a:latin typeface="標楷體" panose="03000509000000000000" pitchFamily="65" charset="-120"/>
              <a:ea typeface="標楷體" panose="03000509000000000000" pitchFamily="65" charset="-120"/>
            </a:endParaRPr>
          </a:p>
          <a:p>
            <a:pPr marL="457200" indent="-457200">
              <a:spcBef>
                <a:spcPts val="1800"/>
              </a:spcBef>
              <a:buFont typeface="+mj-lt"/>
              <a:buAutoNum type="arabicPeriod"/>
            </a:pPr>
            <a:r>
              <a:rPr lang="zh-TW" altLang="en-US" b="1" dirty="0" smtClean="0">
                <a:solidFill>
                  <a:srgbClr val="FF0000"/>
                </a:solidFill>
                <a:latin typeface="標楷體" panose="03000509000000000000" pitchFamily="65" charset="-120"/>
                <a:ea typeface="標楷體" panose="03000509000000000000" pitchFamily="65" charset="-120"/>
              </a:rPr>
              <a:t>能力培養：</a:t>
            </a:r>
            <a:r>
              <a:rPr lang="zh-TW" altLang="zh-TW" dirty="0" smtClean="0">
                <a:latin typeface="標楷體" panose="03000509000000000000" pitchFamily="65" charset="-120"/>
                <a:ea typeface="標楷體" panose="03000509000000000000" pitchFamily="65" charset="-120"/>
              </a:rPr>
              <a:t>經由</a:t>
            </a:r>
            <a:r>
              <a:rPr lang="zh-TW" altLang="zh-TW" dirty="0">
                <a:latin typeface="標楷體" panose="03000509000000000000" pitchFamily="65" charset="-120"/>
                <a:ea typeface="標楷體" panose="03000509000000000000" pitchFamily="65" charset="-120"/>
              </a:rPr>
              <a:t>行動學習的方式，學生可以透過網際網路尋找答案，藉此培養學生解決問題的</a:t>
            </a:r>
            <a:r>
              <a:rPr lang="zh-TW" altLang="zh-TW" dirty="0" smtClean="0">
                <a:latin typeface="標楷體" panose="03000509000000000000" pitchFamily="65" charset="-120"/>
                <a:ea typeface="標楷體" panose="03000509000000000000" pitchFamily="65" charset="-120"/>
              </a:rPr>
              <a:t>能力</a:t>
            </a:r>
            <a:r>
              <a:rPr lang="zh-TW" altLang="en-US" dirty="0" smtClean="0">
                <a:latin typeface="標楷體" panose="03000509000000000000" pitchFamily="65" charset="-120"/>
                <a:ea typeface="標楷體" panose="03000509000000000000" pitchFamily="65" charset="-120"/>
              </a:rPr>
              <a:t>。</a:t>
            </a:r>
            <a:endParaRPr lang="zh-TW" altLang="en-US" dirty="0">
              <a:latin typeface="標楷體" panose="03000509000000000000" pitchFamily="65" charset="-120"/>
              <a:ea typeface="標楷體" panose="03000509000000000000" pitchFamily="65" charset="-120"/>
            </a:endParaRPr>
          </a:p>
        </p:txBody>
      </p:sp>
      <p:sp>
        <p:nvSpPr>
          <p:cNvPr id="4" name="標題 1"/>
          <p:cNvSpPr txBox="1">
            <a:spLocks/>
          </p:cNvSpPr>
          <p:nvPr/>
        </p:nvSpPr>
        <p:spPr>
          <a:xfrm>
            <a:off x="685800" y="497640"/>
            <a:ext cx="10131425" cy="830179"/>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TW" altLang="en-US" b="1" dirty="0" smtClean="0">
                <a:solidFill>
                  <a:schemeClr val="accent4"/>
                </a:solidFill>
                <a:latin typeface="標楷體" panose="03000509000000000000" pitchFamily="65" charset="-120"/>
                <a:ea typeface="標楷體" panose="03000509000000000000" pitchFamily="65" charset="-120"/>
              </a:rPr>
              <a:t>柒、預期效益</a:t>
            </a:r>
            <a:r>
              <a:rPr lang="en-US" altLang="zh-TW" b="1" dirty="0" smtClean="0">
                <a:solidFill>
                  <a:schemeClr val="accent4"/>
                </a:solidFill>
                <a:latin typeface="標楷體" panose="03000509000000000000" pitchFamily="65" charset="-120"/>
                <a:ea typeface="標楷體" panose="03000509000000000000" pitchFamily="65" charset="-120"/>
              </a:rPr>
              <a:t>(</a:t>
            </a:r>
            <a:r>
              <a:rPr lang="zh-TW" altLang="en-US" b="1" dirty="0" smtClean="0">
                <a:solidFill>
                  <a:schemeClr val="accent4"/>
                </a:solidFill>
                <a:latin typeface="標楷體" panose="03000509000000000000" pitchFamily="65" charset="-120"/>
                <a:ea typeface="標楷體" panose="03000509000000000000" pitchFamily="65" charset="-120"/>
              </a:rPr>
              <a:t>學生</a:t>
            </a:r>
            <a:r>
              <a:rPr lang="en-US" altLang="zh-TW" b="1" dirty="0" smtClean="0">
                <a:solidFill>
                  <a:schemeClr val="accent4"/>
                </a:solidFill>
                <a:latin typeface="標楷體" panose="03000509000000000000" pitchFamily="65" charset="-120"/>
                <a:ea typeface="標楷體" panose="03000509000000000000" pitchFamily="65" charset="-120"/>
              </a:rPr>
              <a:t>)</a:t>
            </a:r>
            <a:endParaRPr lang="zh-TW" altLang="en-US" b="1" dirty="0">
              <a:solidFill>
                <a:schemeClr val="accent4"/>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8817863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500"/>
                                        <p:tgtEl>
                                          <p:spTgt spid="3">
                                            <p:txEl>
                                              <p:pRg st="0" end="0"/>
                                            </p:txEl>
                                          </p:spTgt>
                                        </p:tgtEl>
                                      </p:cBhvr>
                                    </p:animEffect>
                                    <p:anim calcmode="lin" valueType="num">
                                      <p:cBhvr>
                                        <p:cTn id="8" dur="1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500"/>
                                        <p:tgtEl>
                                          <p:spTgt spid="3">
                                            <p:txEl>
                                              <p:pRg st="1" end="1"/>
                                            </p:txEl>
                                          </p:spTgt>
                                        </p:tgtEl>
                                      </p:cBhvr>
                                    </p:animEffect>
                                    <p:anim calcmode="lin" valueType="num">
                                      <p:cBhvr>
                                        <p:cTn id="15" dur="1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500"/>
                                        <p:tgtEl>
                                          <p:spTgt spid="3">
                                            <p:txEl>
                                              <p:pRg st="2" end="2"/>
                                            </p:txEl>
                                          </p:spTgt>
                                        </p:tgtEl>
                                      </p:cBhvr>
                                    </p:animEffect>
                                    <p:anim calcmode="lin" valueType="num">
                                      <p:cBhvr>
                                        <p:cTn id="22" dur="1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500"/>
                                        <p:tgtEl>
                                          <p:spTgt spid="3">
                                            <p:txEl>
                                              <p:pRg st="3" end="3"/>
                                            </p:txEl>
                                          </p:spTgt>
                                        </p:tgtEl>
                                      </p:cBhvr>
                                    </p:animEffect>
                                    <p:anim calcmode="lin" valueType="num">
                                      <p:cBhvr>
                                        <p:cTn id="29" dur="1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85801" y="1327819"/>
            <a:ext cx="10286999" cy="738048"/>
          </a:xfrm>
        </p:spPr>
        <p:txBody>
          <a:bodyPr>
            <a:normAutofit fontScale="90000"/>
          </a:bodyPr>
          <a:lstStyle/>
          <a:p>
            <a:r>
              <a:rPr lang="zh-TW" altLang="en-US" dirty="0" smtClean="0">
                <a:solidFill>
                  <a:srgbClr val="FFFF00"/>
                </a:solidFill>
                <a:latin typeface="標楷體" panose="03000509000000000000" pitchFamily="65" charset="-120"/>
                <a:ea typeface="標楷體" panose="03000509000000000000" pitchFamily="65" charset="-120"/>
              </a:rPr>
              <a:t>二、</a:t>
            </a:r>
            <a:r>
              <a:rPr lang="zh-TW" altLang="zh-TW" dirty="0" smtClean="0">
                <a:solidFill>
                  <a:srgbClr val="FFFF00"/>
                </a:solidFill>
                <a:latin typeface="標楷體" panose="03000509000000000000" pitchFamily="65" charset="-120"/>
                <a:ea typeface="標楷體" panose="03000509000000000000" pitchFamily="65" charset="-120"/>
              </a:rPr>
              <a:t>培養</a:t>
            </a:r>
            <a:r>
              <a:rPr lang="zh-TW" altLang="zh-TW" dirty="0">
                <a:solidFill>
                  <a:srgbClr val="FFFF00"/>
                </a:solidFill>
                <a:latin typeface="標楷體" panose="03000509000000000000" pitchFamily="65" charset="-120"/>
                <a:ea typeface="標楷體" panose="03000509000000000000" pitchFamily="65" charset="-120"/>
              </a:rPr>
              <a:t>教師運用資訊融入教學以學生為主的教學方式</a:t>
            </a:r>
            <a:endParaRPr lang="zh-TW" altLang="en-US" dirty="0">
              <a:solidFill>
                <a:srgbClr val="FFFF00"/>
              </a:solidFill>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1239254" y="2065868"/>
            <a:ext cx="10131425" cy="4250712"/>
          </a:xfrm>
        </p:spPr>
        <p:txBody>
          <a:bodyPr/>
          <a:lstStyle/>
          <a:p>
            <a:pPr marL="457200" lvl="1" indent="-457200">
              <a:buFont typeface="+mj-lt"/>
              <a:buAutoNum type="arabicPeriod"/>
            </a:pPr>
            <a:r>
              <a:rPr lang="zh-TW" altLang="en-US" sz="2400" b="1" dirty="0" smtClean="0">
                <a:solidFill>
                  <a:srgbClr val="FF0000"/>
                </a:solidFill>
                <a:latin typeface="標楷體" panose="03000509000000000000" pitchFamily="65" charset="-120"/>
                <a:ea typeface="標楷體" panose="03000509000000000000" pitchFamily="65" charset="-120"/>
              </a:rPr>
              <a:t>學習方法：</a:t>
            </a:r>
            <a:r>
              <a:rPr lang="zh-TW" altLang="zh-TW" sz="2400" dirty="0" smtClean="0">
                <a:latin typeface="標楷體" panose="03000509000000000000" pitchFamily="65" charset="-120"/>
                <a:ea typeface="標楷體" panose="03000509000000000000" pitchFamily="65" charset="-120"/>
              </a:rPr>
              <a:t>改善</a:t>
            </a:r>
            <a:r>
              <a:rPr lang="zh-TW" altLang="zh-TW" sz="2400" dirty="0">
                <a:latin typeface="標楷體" panose="03000509000000000000" pitchFamily="65" charset="-120"/>
                <a:ea typeface="標楷體" panose="03000509000000000000" pitchFamily="65" charset="-120"/>
              </a:rPr>
              <a:t>傳統的課程講授法，衍生為 </a:t>
            </a:r>
            <a:r>
              <a:rPr lang="en-US" altLang="zh-TW" sz="2400" dirty="0">
                <a:latin typeface="標楷體" panose="03000509000000000000" pitchFamily="65" charset="-120"/>
                <a:ea typeface="標楷體" panose="03000509000000000000" pitchFamily="65" charset="-120"/>
              </a:rPr>
              <a:t>spray and pray </a:t>
            </a:r>
            <a:r>
              <a:rPr lang="zh-TW" altLang="zh-TW" sz="2400" dirty="0">
                <a:latin typeface="標楷體" panose="03000509000000000000" pitchFamily="65" charset="-120"/>
                <a:ea typeface="標楷體" panose="03000509000000000000" pitchFamily="65" charset="-120"/>
              </a:rPr>
              <a:t>學習法（噴灑與祈禱學習法，意指將知識噴灑出去，然後祈禱日後會有用）</a:t>
            </a:r>
            <a:r>
              <a:rPr lang="zh-TW" altLang="zh-TW" sz="2400" dirty="0" smtClean="0">
                <a:latin typeface="標楷體" panose="03000509000000000000" pitchFamily="65" charset="-120"/>
                <a:ea typeface="標楷體" panose="03000509000000000000" pitchFamily="65" charset="-120"/>
              </a:rPr>
              <a:t>。</a:t>
            </a:r>
            <a:endParaRPr lang="zh-TW" altLang="zh-TW" sz="2400" dirty="0">
              <a:latin typeface="標楷體" panose="03000509000000000000" pitchFamily="65" charset="-120"/>
              <a:ea typeface="標楷體" panose="03000509000000000000" pitchFamily="65" charset="-120"/>
            </a:endParaRPr>
          </a:p>
          <a:p>
            <a:pPr marL="457200" lvl="1" indent="-457200">
              <a:spcBef>
                <a:spcPts val="1800"/>
              </a:spcBef>
              <a:buFont typeface="+mj-lt"/>
              <a:buAutoNum type="arabicPeriod"/>
            </a:pPr>
            <a:r>
              <a:rPr lang="zh-TW" altLang="en-US" sz="2400" b="1" dirty="0" smtClean="0">
                <a:solidFill>
                  <a:srgbClr val="FF0000"/>
                </a:solidFill>
                <a:latin typeface="標楷體" panose="03000509000000000000" pitchFamily="65" charset="-120"/>
                <a:ea typeface="標楷體" panose="03000509000000000000" pitchFamily="65" charset="-120"/>
              </a:rPr>
              <a:t>教學方式：</a:t>
            </a:r>
            <a:r>
              <a:rPr lang="zh-TW" altLang="zh-TW" sz="2400" dirty="0" smtClean="0">
                <a:latin typeface="標楷體" panose="03000509000000000000" pitchFamily="65" charset="-120"/>
                <a:ea typeface="標楷體" panose="03000509000000000000" pitchFamily="65" charset="-120"/>
              </a:rPr>
              <a:t>加強</a:t>
            </a:r>
            <a:r>
              <a:rPr lang="zh-TW" altLang="zh-TW" sz="2400" dirty="0">
                <a:latin typeface="標楷體" panose="03000509000000000000" pitchFamily="65" charset="-120"/>
                <a:ea typeface="標楷體" panose="03000509000000000000" pitchFamily="65" charset="-120"/>
              </a:rPr>
              <a:t>教師運用不同的教學方式，搭配資訊設備或學習平台的教學能力</a:t>
            </a:r>
            <a:r>
              <a:rPr lang="zh-TW" altLang="zh-TW" sz="2400" dirty="0" smtClean="0">
                <a:latin typeface="標楷體" panose="03000509000000000000" pitchFamily="65" charset="-120"/>
                <a:ea typeface="標楷體" panose="03000509000000000000" pitchFamily="65" charset="-120"/>
              </a:rPr>
              <a:t>。</a:t>
            </a:r>
            <a:endParaRPr lang="zh-TW" altLang="zh-TW" sz="2400" dirty="0">
              <a:latin typeface="標楷體" panose="03000509000000000000" pitchFamily="65" charset="-120"/>
              <a:ea typeface="標楷體" panose="03000509000000000000" pitchFamily="65" charset="-120"/>
            </a:endParaRPr>
          </a:p>
          <a:p>
            <a:pPr marL="457200" lvl="1" indent="-457200">
              <a:spcBef>
                <a:spcPts val="1800"/>
              </a:spcBef>
              <a:buFont typeface="+mj-lt"/>
              <a:buAutoNum type="arabicPeriod"/>
            </a:pPr>
            <a:r>
              <a:rPr lang="zh-TW" altLang="en-US" sz="2400" b="1" dirty="0" smtClean="0">
                <a:solidFill>
                  <a:srgbClr val="FF0000"/>
                </a:solidFill>
                <a:latin typeface="標楷體" panose="03000509000000000000" pitchFamily="65" charset="-120"/>
                <a:ea typeface="標楷體" panose="03000509000000000000" pitchFamily="65" charset="-120"/>
              </a:rPr>
              <a:t>即時回饋：</a:t>
            </a:r>
            <a:r>
              <a:rPr lang="zh-TW" altLang="zh-TW" sz="2400" dirty="0" smtClean="0">
                <a:latin typeface="標楷體" panose="03000509000000000000" pitchFamily="65" charset="-120"/>
                <a:ea typeface="標楷體" panose="03000509000000000000" pitchFamily="65" charset="-120"/>
              </a:rPr>
              <a:t>培養</a:t>
            </a:r>
            <a:r>
              <a:rPr lang="zh-TW" altLang="zh-TW" sz="2400" dirty="0">
                <a:latin typeface="標楷體" panose="03000509000000000000" pitchFamily="65" charset="-120"/>
                <a:ea typeface="標楷體" panose="03000509000000000000" pitchFamily="65" charset="-120"/>
              </a:rPr>
              <a:t>教師運用即時回饋系統或</a:t>
            </a:r>
            <a:r>
              <a:rPr lang="en-US" altLang="zh-TW" sz="2400" dirty="0">
                <a:latin typeface="標楷體" panose="03000509000000000000" pitchFamily="65" charset="-120"/>
                <a:ea typeface="標楷體" panose="03000509000000000000" pitchFamily="65" charset="-120"/>
              </a:rPr>
              <a:t>app</a:t>
            </a:r>
            <a:r>
              <a:rPr lang="zh-TW" altLang="zh-TW" sz="2400" dirty="0">
                <a:latin typeface="標楷體" panose="03000509000000000000" pitchFamily="65" charset="-120"/>
                <a:ea typeface="標楷體" panose="03000509000000000000" pitchFamily="65" charset="-120"/>
              </a:rPr>
              <a:t>的能力，幫助教師活化教學</a:t>
            </a:r>
            <a:r>
              <a:rPr lang="zh-TW" altLang="zh-TW" sz="2400" dirty="0" smtClean="0">
                <a:latin typeface="標楷體" panose="03000509000000000000" pitchFamily="65" charset="-120"/>
                <a:ea typeface="標楷體" panose="03000509000000000000" pitchFamily="65" charset="-120"/>
              </a:rPr>
              <a:t>。</a:t>
            </a:r>
            <a:endParaRPr lang="en-US" altLang="zh-TW" sz="2400" dirty="0" smtClean="0">
              <a:latin typeface="標楷體" panose="03000509000000000000" pitchFamily="65" charset="-120"/>
              <a:ea typeface="標楷體" panose="03000509000000000000" pitchFamily="65" charset="-120"/>
            </a:endParaRPr>
          </a:p>
          <a:p>
            <a:pPr marL="457200" lvl="1" indent="-457200">
              <a:spcBef>
                <a:spcPts val="1800"/>
              </a:spcBef>
              <a:buFont typeface="+mj-lt"/>
              <a:buAutoNum type="arabicPeriod"/>
            </a:pPr>
            <a:r>
              <a:rPr lang="zh-TW" altLang="en-US" sz="2400" b="1" dirty="0" smtClean="0">
                <a:solidFill>
                  <a:srgbClr val="FF0000"/>
                </a:solidFill>
                <a:latin typeface="標楷體" panose="03000509000000000000" pitchFamily="65" charset="-120"/>
                <a:ea typeface="標楷體" panose="03000509000000000000" pitchFamily="65" charset="-120"/>
              </a:rPr>
              <a:t>增進親師溝通：</a:t>
            </a:r>
            <a:r>
              <a:rPr lang="zh-TW" altLang="zh-TW" sz="2400" dirty="0" smtClean="0">
                <a:latin typeface="標楷體" panose="03000509000000000000" pitchFamily="65" charset="-120"/>
                <a:ea typeface="標楷體" panose="03000509000000000000" pitchFamily="65" charset="-120"/>
              </a:rPr>
              <a:t>利用</a:t>
            </a:r>
            <a:r>
              <a:rPr lang="zh-TW" altLang="zh-TW" sz="2400" dirty="0">
                <a:latin typeface="標楷體" panose="03000509000000000000" pitchFamily="65" charset="-120"/>
                <a:ea typeface="標楷體" panose="03000509000000000000" pitchFamily="65" charset="-120"/>
              </a:rPr>
              <a:t>資訊科技，讓家長可以上網了解學生學習狀況，親師溝通佳。改善傳統普通教室之教學設備與教學環境</a:t>
            </a:r>
            <a:r>
              <a:rPr lang="zh-TW" altLang="zh-TW" sz="2400" dirty="0" smtClean="0">
                <a:latin typeface="標楷體" panose="03000509000000000000" pitchFamily="65" charset="-120"/>
                <a:ea typeface="標楷體" panose="03000509000000000000" pitchFamily="65" charset="-120"/>
              </a:rPr>
              <a:t>。</a:t>
            </a:r>
            <a:endParaRPr lang="zh-TW" altLang="en-US" sz="2400" dirty="0">
              <a:latin typeface="標楷體" panose="03000509000000000000" pitchFamily="65" charset="-120"/>
              <a:ea typeface="標楷體" panose="03000509000000000000" pitchFamily="65" charset="-120"/>
            </a:endParaRPr>
          </a:p>
        </p:txBody>
      </p:sp>
      <p:sp>
        <p:nvSpPr>
          <p:cNvPr id="4" name="標題 1"/>
          <p:cNvSpPr txBox="1">
            <a:spLocks/>
          </p:cNvSpPr>
          <p:nvPr/>
        </p:nvSpPr>
        <p:spPr>
          <a:xfrm>
            <a:off x="685800" y="497640"/>
            <a:ext cx="10131425" cy="830179"/>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TW" altLang="en-US" b="1" dirty="0">
                <a:solidFill>
                  <a:schemeClr val="accent4"/>
                </a:solidFill>
                <a:latin typeface="標楷體" panose="03000509000000000000" pitchFamily="65" charset="-120"/>
                <a:ea typeface="標楷體" panose="03000509000000000000" pitchFamily="65" charset="-120"/>
              </a:rPr>
              <a:t>柒、</a:t>
            </a:r>
            <a:r>
              <a:rPr lang="zh-TW" altLang="en-US" b="1" dirty="0" smtClean="0">
                <a:solidFill>
                  <a:schemeClr val="accent4"/>
                </a:solidFill>
                <a:latin typeface="標楷體" panose="03000509000000000000" pitchFamily="65" charset="-120"/>
                <a:ea typeface="標楷體" panose="03000509000000000000" pitchFamily="65" charset="-120"/>
              </a:rPr>
              <a:t>預期效益</a:t>
            </a:r>
            <a:r>
              <a:rPr lang="en-US" altLang="zh-TW" b="1" dirty="0" smtClean="0">
                <a:solidFill>
                  <a:schemeClr val="accent4"/>
                </a:solidFill>
                <a:latin typeface="標楷體" panose="03000509000000000000" pitchFamily="65" charset="-120"/>
                <a:ea typeface="標楷體" panose="03000509000000000000" pitchFamily="65" charset="-120"/>
              </a:rPr>
              <a:t>(</a:t>
            </a:r>
            <a:r>
              <a:rPr lang="zh-TW" altLang="en-US" b="1" dirty="0" smtClean="0">
                <a:solidFill>
                  <a:schemeClr val="accent4"/>
                </a:solidFill>
                <a:latin typeface="標楷體" panose="03000509000000000000" pitchFamily="65" charset="-120"/>
                <a:ea typeface="標楷體" panose="03000509000000000000" pitchFamily="65" charset="-120"/>
              </a:rPr>
              <a:t>教師</a:t>
            </a:r>
            <a:r>
              <a:rPr lang="en-US" altLang="zh-TW" b="1" dirty="0" smtClean="0">
                <a:solidFill>
                  <a:schemeClr val="accent4"/>
                </a:solidFill>
                <a:latin typeface="標楷體" panose="03000509000000000000" pitchFamily="65" charset="-120"/>
                <a:ea typeface="標楷體" panose="03000509000000000000" pitchFamily="65" charset="-120"/>
              </a:rPr>
              <a:t>)</a:t>
            </a:r>
            <a:endParaRPr lang="zh-TW" altLang="en-US" b="1" dirty="0">
              <a:solidFill>
                <a:schemeClr val="accent4"/>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29701344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500"/>
                                        <p:tgtEl>
                                          <p:spTgt spid="3">
                                            <p:txEl>
                                              <p:pRg st="0" end="0"/>
                                            </p:txEl>
                                          </p:spTgt>
                                        </p:tgtEl>
                                      </p:cBhvr>
                                    </p:animEffect>
                                    <p:anim calcmode="lin" valueType="num">
                                      <p:cBhvr>
                                        <p:cTn id="8" dur="1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500"/>
                                        <p:tgtEl>
                                          <p:spTgt spid="3">
                                            <p:txEl>
                                              <p:pRg st="1" end="1"/>
                                            </p:txEl>
                                          </p:spTgt>
                                        </p:tgtEl>
                                      </p:cBhvr>
                                    </p:animEffect>
                                    <p:anim calcmode="lin" valueType="num">
                                      <p:cBhvr>
                                        <p:cTn id="15" dur="1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500"/>
                                        <p:tgtEl>
                                          <p:spTgt spid="3">
                                            <p:txEl>
                                              <p:pRg st="2" end="2"/>
                                            </p:txEl>
                                          </p:spTgt>
                                        </p:tgtEl>
                                      </p:cBhvr>
                                    </p:animEffect>
                                    <p:anim calcmode="lin" valueType="num">
                                      <p:cBhvr>
                                        <p:cTn id="22" dur="1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500"/>
                                        <p:tgtEl>
                                          <p:spTgt spid="3">
                                            <p:txEl>
                                              <p:pRg st="3" end="3"/>
                                            </p:txEl>
                                          </p:spTgt>
                                        </p:tgtEl>
                                      </p:cBhvr>
                                    </p:animEffect>
                                    <p:anim calcmode="lin" valueType="num">
                                      <p:cBhvr>
                                        <p:cTn id="29" dur="1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85801" y="1299411"/>
            <a:ext cx="10131425" cy="766456"/>
          </a:xfrm>
        </p:spPr>
        <p:txBody>
          <a:bodyPr>
            <a:normAutofit/>
          </a:bodyPr>
          <a:lstStyle/>
          <a:p>
            <a:r>
              <a:rPr lang="zh-TW" altLang="en-US" sz="3200" dirty="0" smtClean="0">
                <a:solidFill>
                  <a:srgbClr val="FFFF00"/>
                </a:solidFill>
                <a:latin typeface="標楷體" panose="03000509000000000000" pitchFamily="65" charset="-120"/>
                <a:ea typeface="標楷體" panose="03000509000000000000" pitchFamily="65" charset="-120"/>
              </a:rPr>
              <a:t>一、設備</a:t>
            </a:r>
            <a:r>
              <a:rPr lang="zh-TW" altLang="en-US" sz="3200" dirty="0">
                <a:solidFill>
                  <a:srgbClr val="FFFF00"/>
                </a:solidFill>
                <a:latin typeface="標楷體" panose="03000509000000000000" pitchFamily="65" charset="-120"/>
                <a:ea typeface="標楷體" panose="03000509000000000000" pitchFamily="65" charset="-120"/>
              </a:rPr>
              <a:t>運用方式</a:t>
            </a:r>
          </a:p>
        </p:txBody>
      </p:sp>
      <p:sp>
        <p:nvSpPr>
          <p:cNvPr id="3" name="內容版面配置區 2"/>
          <p:cNvSpPr>
            <a:spLocks noGrp="1"/>
          </p:cNvSpPr>
          <p:nvPr>
            <p:ph idx="1"/>
          </p:nvPr>
        </p:nvSpPr>
        <p:spPr>
          <a:xfrm>
            <a:off x="1227222" y="2129590"/>
            <a:ext cx="10131425" cy="3717311"/>
          </a:xfrm>
        </p:spPr>
        <p:txBody>
          <a:bodyPr/>
          <a:lstStyle/>
          <a:p>
            <a:pPr marL="457200" indent="-457200">
              <a:buFont typeface="+mj-lt"/>
              <a:buAutoNum type="arabicPeriod"/>
            </a:pPr>
            <a:r>
              <a:rPr lang="zh-TW" altLang="en-US" dirty="0">
                <a:latin typeface="標楷體" panose="03000509000000000000" pitchFamily="65" charset="-120"/>
                <a:ea typeface="標楷體" panose="03000509000000000000" pitchFamily="65" charset="-120"/>
              </a:rPr>
              <a:t>教室內增設無線基地台</a:t>
            </a:r>
            <a:r>
              <a:rPr lang="en-US" altLang="zh-TW" dirty="0">
                <a:latin typeface="標楷體" panose="03000509000000000000" pitchFamily="65" charset="-120"/>
                <a:ea typeface="標楷體" panose="03000509000000000000" pitchFamily="65" charset="-120"/>
              </a:rPr>
              <a:t>1</a:t>
            </a:r>
            <a:r>
              <a:rPr lang="zh-TW" altLang="en-US" dirty="0">
                <a:latin typeface="標楷體" panose="03000509000000000000" pitchFamily="65" charset="-120"/>
                <a:ea typeface="標楷體" panose="03000509000000000000" pitchFamily="65" charset="-120"/>
              </a:rPr>
              <a:t>台，供平板電腦上網使用。</a:t>
            </a:r>
          </a:p>
          <a:p>
            <a:pPr marL="457200" indent="-457200">
              <a:spcBef>
                <a:spcPts val="1800"/>
              </a:spcBef>
              <a:buFont typeface="+mj-lt"/>
              <a:buAutoNum type="arabicPeriod"/>
            </a:pPr>
            <a:r>
              <a:rPr lang="zh-TW" altLang="en-US" dirty="0" smtClean="0">
                <a:latin typeface="標楷體" panose="03000509000000000000" pitchFamily="65" charset="-120"/>
                <a:ea typeface="標楷體" panose="03000509000000000000" pitchFamily="65" charset="-120"/>
              </a:rPr>
              <a:t>校園</a:t>
            </a:r>
            <a:r>
              <a:rPr lang="zh-TW" altLang="en-US" dirty="0">
                <a:latin typeface="標楷體" panose="03000509000000000000" pitchFamily="65" charset="-120"/>
                <a:ea typeface="標楷體" panose="03000509000000000000" pitchFamily="65" charset="-120"/>
              </a:rPr>
              <a:t>內普設無線基地台，務使校園內任何活動空間都能無線上網。</a:t>
            </a:r>
          </a:p>
          <a:p>
            <a:pPr marL="457200" indent="-457200">
              <a:spcBef>
                <a:spcPts val="1800"/>
              </a:spcBef>
              <a:buFont typeface="+mj-lt"/>
              <a:buAutoNum type="arabicPeriod"/>
            </a:pPr>
            <a:r>
              <a:rPr lang="zh-TW" altLang="en-US" dirty="0" smtClean="0">
                <a:latin typeface="標楷體" panose="03000509000000000000" pitchFamily="65" charset="-120"/>
                <a:ea typeface="標楷體" panose="03000509000000000000" pitchFamily="65" charset="-120"/>
              </a:rPr>
              <a:t>於</a:t>
            </a:r>
            <a:r>
              <a:rPr lang="zh-TW" altLang="en-US" dirty="0">
                <a:latin typeface="標楷體" panose="03000509000000000000" pitchFamily="65" charset="-120"/>
                <a:ea typeface="標楷體" panose="03000509000000000000" pitchFamily="65" charset="-120"/>
              </a:rPr>
              <a:t>教室中建置平板電腦充電平台，統一於教室中進行充電。</a:t>
            </a:r>
          </a:p>
          <a:p>
            <a:pPr marL="457200" indent="-457200">
              <a:spcBef>
                <a:spcPts val="1800"/>
              </a:spcBef>
              <a:buFont typeface="+mj-lt"/>
              <a:buAutoNum type="arabicPeriod"/>
            </a:pPr>
            <a:r>
              <a:rPr lang="zh-TW" altLang="en-US" dirty="0" smtClean="0">
                <a:latin typeface="標楷體" panose="03000509000000000000" pitchFamily="65" charset="-120"/>
                <a:ea typeface="標楷體" panose="03000509000000000000" pitchFamily="65" charset="-120"/>
              </a:rPr>
              <a:t>設備</a:t>
            </a:r>
            <a:r>
              <a:rPr lang="zh-TW" altLang="en-US" dirty="0">
                <a:latin typeface="標楷體" panose="03000509000000000000" pitchFamily="65" charset="-120"/>
                <a:ea typeface="標楷體" panose="03000509000000000000" pitchFamily="65" charset="-120"/>
              </a:rPr>
              <a:t>故障，先由導師和資訊老師做初步之故障排除。嚴重故障送資訊中心處理，再由資訊組做進一步檢修。硬體有問題即向維護廠商報修</a:t>
            </a:r>
            <a:r>
              <a:rPr lang="zh-TW" altLang="en-US" dirty="0" smtClean="0">
                <a:latin typeface="標楷體" panose="03000509000000000000" pitchFamily="65" charset="-120"/>
                <a:ea typeface="標楷體" panose="03000509000000000000" pitchFamily="65" charset="-120"/>
              </a:rPr>
              <a:t>。</a:t>
            </a:r>
            <a:endParaRPr lang="zh-TW" altLang="en-US" dirty="0">
              <a:latin typeface="標楷體" panose="03000509000000000000" pitchFamily="65" charset="-120"/>
              <a:ea typeface="標楷體" panose="03000509000000000000" pitchFamily="65" charset="-120"/>
            </a:endParaRPr>
          </a:p>
        </p:txBody>
      </p:sp>
      <p:sp>
        <p:nvSpPr>
          <p:cNvPr id="4" name="標題 1"/>
          <p:cNvSpPr txBox="1">
            <a:spLocks/>
          </p:cNvSpPr>
          <p:nvPr/>
        </p:nvSpPr>
        <p:spPr>
          <a:xfrm>
            <a:off x="685800" y="497640"/>
            <a:ext cx="10131425" cy="830179"/>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TW" altLang="en-US" b="1" dirty="0" smtClean="0">
                <a:solidFill>
                  <a:schemeClr val="accent4"/>
                </a:solidFill>
                <a:latin typeface="標楷體" panose="03000509000000000000" pitchFamily="65" charset="-120"/>
                <a:ea typeface="標楷體" panose="03000509000000000000" pitchFamily="65" charset="-120"/>
              </a:rPr>
              <a:t>捌、</a:t>
            </a:r>
            <a:r>
              <a:rPr lang="zh-TW" altLang="en-US" b="1" dirty="0">
                <a:solidFill>
                  <a:schemeClr val="accent4"/>
                </a:solidFill>
                <a:latin typeface="標楷體" panose="03000509000000000000" pitchFamily="65" charset="-120"/>
                <a:ea typeface="標楷體" panose="03000509000000000000" pitchFamily="65" charset="-120"/>
              </a:rPr>
              <a:t>設備及資源使用管理</a:t>
            </a:r>
          </a:p>
        </p:txBody>
      </p:sp>
    </p:spTree>
    <p:extLst>
      <p:ext uri="{BB962C8B-B14F-4D97-AF65-F5344CB8AC3E}">
        <p14:creationId xmlns:p14="http://schemas.microsoft.com/office/powerpoint/2010/main" val="280564156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500"/>
                                        <p:tgtEl>
                                          <p:spTgt spid="3">
                                            <p:txEl>
                                              <p:pRg st="0" end="0"/>
                                            </p:txEl>
                                          </p:spTgt>
                                        </p:tgtEl>
                                      </p:cBhvr>
                                    </p:animEffect>
                                    <p:anim calcmode="lin" valueType="num">
                                      <p:cBhvr>
                                        <p:cTn id="8" dur="1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500"/>
                                        <p:tgtEl>
                                          <p:spTgt spid="3">
                                            <p:txEl>
                                              <p:pRg st="1" end="1"/>
                                            </p:txEl>
                                          </p:spTgt>
                                        </p:tgtEl>
                                      </p:cBhvr>
                                    </p:animEffect>
                                    <p:anim calcmode="lin" valueType="num">
                                      <p:cBhvr>
                                        <p:cTn id="15" dur="1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500"/>
                                        <p:tgtEl>
                                          <p:spTgt spid="3">
                                            <p:txEl>
                                              <p:pRg st="2" end="2"/>
                                            </p:txEl>
                                          </p:spTgt>
                                        </p:tgtEl>
                                      </p:cBhvr>
                                    </p:animEffect>
                                    <p:anim calcmode="lin" valueType="num">
                                      <p:cBhvr>
                                        <p:cTn id="22" dur="1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500"/>
                                        <p:tgtEl>
                                          <p:spTgt spid="3">
                                            <p:txEl>
                                              <p:pRg st="3" end="3"/>
                                            </p:txEl>
                                          </p:spTgt>
                                        </p:tgtEl>
                                      </p:cBhvr>
                                    </p:animEffect>
                                    <p:anim calcmode="lin" valueType="num">
                                      <p:cBhvr>
                                        <p:cTn id="29" dur="1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85801" y="1299411"/>
            <a:ext cx="10131425" cy="766456"/>
          </a:xfrm>
        </p:spPr>
        <p:txBody>
          <a:bodyPr>
            <a:normAutofit/>
          </a:bodyPr>
          <a:lstStyle/>
          <a:p>
            <a:r>
              <a:rPr lang="zh-TW" altLang="en-US" sz="3200" dirty="0" smtClean="0">
                <a:solidFill>
                  <a:srgbClr val="FFFF00"/>
                </a:solidFill>
                <a:latin typeface="標楷體" panose="03000509000000000000" pitchFamily="65" charset="-120"/>
                <a:ea typeface="標楷體" panose="03000509000000000000" pitchFamily="65" charset="-120"/>
              </a:rPr>
              <a:t>二、</a:t>
            </a:r>
            <a:r>
              <a:rPr lang="zh-TW" altLang="zh-TW" sz="3200" dirty="0" smtClean="0">
                <a:solidFill>
                  <a:srgbClr val="FFFF00"/>
                </a:solidFill>
                <a:latin typeface="標楷體" panose="03000509000000000000" pitchFamily="65" charset="-120"/>
                <a:ea typeface="標楷體" panose="03000509000000000000" pitchFamily="65" charset="-120"/>
              </a:rPr>
              <a:t>設備</a:t>
            </a:r>
            <a:r>
              <a:rPr lang="zh-TW" altLang="zh-TW" sz="3200" dirty="0">
                <a:solidFill>
                  <a:srgbClr val="FFFF00"/>
                </a:solidFill>
                <a:latin typeface="標楷體" panose="03000509000000000000" pitchFamily="65" charset="-120"/>
                <a:ea typeface="標楷體" panose="03000509000000000000" pitchFamily="65" charset="-120"/>
              </a:rPr>
              <a:t>保管與借用方式</a:t>
            </a:r>
            <a:endParaRPr lang="zh-TW" altLang="en-US" sz="3200" dirty="0">
              <a:solidFill>
                <a:srgbClr val="FFFF00"/>
              </a:solidFill>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1335507" y="2274415"/>
            <a:ext cx="10131425" cy="3260112"/>
          </a:xfrm>
        </p:spPr>
        <p:txBody>
          <a:bodyPr/>
          <a:lstStyle/>
          <a:p>
            <a:pPr marL="457200" indent="-457200">
              <a:buFont typeface="+mj-lt"/>
              <a:buAutoNum type="arabicPeriod"/>
            </a:pPr>
            <a:r>
              <a:rPr lang="zh-TW" altLang="zh-TW" dirty="0">
                <a:latin typeface="標楷體" panose="03000509000000000000" pitchFamily="65" charset="-120"/>
                <a:ea typeface="標楷體" panose="03000509000000000000" pitchFamily="65" charset="-120"/>
              </a:rPr>
              <a:t>為方便授課教師使用，平板電腦皆放置於充電車中，充電車及投影相關設備就放置於英語科任教室中，由英語科任教師專用並加以保管，使用後必定上鎖，若有其他同仁要借用需與英語科任教師協調，使用完畢，務必於當天歸還</a:t>
            </a:r>
            <a:r>
              <a:rPr lang="zh-TW" altLang="zh-TW" dirty="0" smtClean="0">
                <a:latin typeface="標楷體" panose="03000509000000000000" pitchFamily="65" charset="-120"/>
                <a:ea typeface="標楷體" panose="03000509000000000000" pitchFamily="65" charset="-120"/>
              </a:rPr>
              <a:t>。</a:t>
            </a:r>
            <a:endParaRPr lang="zh-TW" altLang="zh-TW" dirty="0">
              <a:latin typeface="標楷體" panose="03000509000000000000" pitchFamily="65" charset="-120"/>
              <a:ea typeface="標楷體" panose="03000509000000000000" pitchFamily="65" charset="-120"/>
            </a:endParaRPr>
          </a:p>
          <a:p>
            <a:pPr marL="457200" indent="-457200">
              <a:spcBef>
                <a:spcPts val="1800"/>
              </a:spcBef>
              <a:buFont typeface="+mj-lt"/>
              <a:buAutoNum type="arabicPeriod"/>
            </a:pPr>
            <a:r>
              <a:rPr lang="zh-TW" altLang="zh-TW" dirty="0">
                <a:latin typeface="標楷體" panose="03000509000000000000" pitchFamily="65" charset="-120"/>
                <a:ea typeface="標楷體" panose="03000509000000000000" pitchFamily="65" charset="-120"/>
              </a:rPr>
              <a:t>借用平板電腦線上登記平台，設定由英語科任教師及資訊組長共同管理。</a:t>
            </a:r>
          </a:p>
          <a:p>
            <a:endParaRPr lang="zh-TW" altLang="en-US" dirty="0"/>
          </a:p>
        </p:txBody>
      </p:sp>
      <p:sp>
        <p:nvSpPr>
          <p:cNvPr id="4" name="標題 1"/>
          <p:cNvSpPr txBox="1">
            <a:spLocks/>
          </p:cNvSpPr>
          <p:nvPr/>
        </p:nvSpPr>
        <p:spPr>
          <a:xfrm>
            <a:off x="685800" y="497640"/>
            <a:ext cx="10131425" cy="830179"/>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TW" altLang="en-US" b="1" dirty="0">
                <a:solidFill>
                  <a:schemeClr val="accent4"/>
                </a:solidFill>
                <a:latin typeface="標楷體" panose="03000509000000000000" pitchFamily="65" charset="-120"/>
                <a:ea typeface="標楷體" panose="03000509000000000000" pitchFamily="65" charset="-120"/>
              </a:rPr>
              <a:t>捌、設備及資源使用管理</a:t>
            </a:r>
          </a:p>
        </p:txBody>
      </p:sp>
    </p:spTree>
    <p:extLst>
      <p:ext uri="{BB962C8B-B14F-4D97-AF65-F5344CB8AC3E}">
        <p14:creationId xmlns:p14="http://schemas.microsoft.com/office/powerpoint/2010/main" val="144325494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500"/>
                                        <p:tgtEl>
                                          <p:spTgt spid="3">
                                            <p:txEl>
                                              <p:pRg st="0" end="0"/>
                                            </p:txEl>
                                          </p:spTgt>
                                        </p:tgtEl>
                                      </p:cBhvr>
                                    </p:animEffect>
                                    <p:anim calcmode="lin" valueType="num">
                                      <p:cBhvr>
                                        <p:cTn id="8" dur="1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500"/>
                                        <p:tgtEl>
                                          <p:spTgt spid="3">
                                            <p:txEl>
                                              <p:pRg st="1" end="1"/>
                                            </p:txEl>
                                          </p:spTgt>
                                        </p:tgtEl>
                                      </p:cBhvr>
                                    </p:animEffect>
                                    <p:anim calcmode="lin" valueType="num">
                                      <p:cBhvr>
                                        <p:cTn id="15" dur="1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85800" y="1327819"/>
            <a:ext cx="10131425" cy="950496"/>
          </a:xfrm>
        </p:spPr>
        <p:txBody>
          <a:bodyPr>
            <a:normAutofit/>
          </a:bodyPr>
          <a:lstStyle/>
          <a:p>
            <a:r>
              <a:rPr lang="zh-TW" altLang="en-US" sz="3200" dirty="0" smtClean="0">
                <a:solidFill>
                  <a:srgbClr val="FFFF00"/>
                </a:solidFill>
                <a:latin typeface="標楷體" panose="03000509000000000000" pitchFamily="65" charset="-120"/>
                <a:ea typeface="標楷體" panose="03000509000000000000" pitchFamily="65" charset="-120"/>
              </a:rPr>
              <a:t>三、</a:t>
            </a:r>
            <a:r>
              <a:rPr lang="zh-TW" altLang="zh-TW" sz="3200" dirty="0" smtClean="0">
                <a:solidFill>
                  <a:srgbClr val="FFFF00"/>
                </a:solidFill>
                <a:latin typeface="標楷體" panose="03000509000000000000" pitchFamily="65" charset="-120"/>
                <a:ea typeface="標楷體" panose="03000509000000000000" pitchFamily="65" charset="-120"/>
              </a:rPr>
              <a:t>宣導</a:t>
            </a:r>
            <a:r>
              <a:rPr lang="zh-TW" altLang="zh-TW" sz="3200" dirty="0">
                <a:solidFill>
                  <a:srgbClr val="FFFF00"/>
                </a:solidFill>
                <a:latin typeface="標楷體" panose="03000509000000000000" pitchFamily="65" charset="-120"/>
                <a:ea typeface="標楷體" panose="03000509000000000000" pitchFamily="65" charset="-120"/>
              </a:rPr>
              <a:t>推廣的行政配套</a:t>
            </a:r>
            <a:r>
              <a:rPr lang="zh-TW" altLang="zh-TW" sz="3200" dirty="0" smtClean="0">
                <a:solidFill>
                  <a:srgbClr val="FFFF00"/>
                </a:solidFill>
                <a:latin typeface="標楷體" panose="03000509000000000000" pitchFamily="65" charset="-120"/>
                <a:ea typeface="標楷體" panose="03000509000000000000" pitchFamily="65" charset="-120"/>
              </a:rPr>
              <a:t>作法</a:t>
            </a:r>
            <a:endParaRPr lang="zh-TW" altLang="en-US" sz="3200" dirty="0">
              <a:solidFill>
                <a:srgbClr val="FFFF00"/>
              </a:solidFill>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1479885" y="2278314"/>
            <a:ext cx="10131425" cy="4166029"/>
          </a:xfrm>
        </p:spPr>
        <p:txBody>
          <a:bodyPr>
            <a:normAutofit/>
          </a:bodyPr>
          <a:lstStyle/>
          <a:p>
            <a:pPr marL="457200" indent="-457200">
              <a:spcBef>
                <a:spcPts val="1800"/>
              </a:spcBef>
              <a:buFont typeface="+mj-lt"/>
              <a:buAutoNum type="arabicPeriod"/>
            </a:pPr>
            <a:r>
              <a:rPr lang="zh-TW" altLang="zh-TW" dirty="0">
                <a:latin typeface="標楷體" panose="03000509000000000000" pitchFamily="65" charset="-120"/>
                <a:ea typeface="標楷體" panose="03000509000000000000" pitchFamily="65" charset="-120"/>
              </a:rPr>
              <a:t>利用星期三下午安排使用平板電腦教學的分享研習，初次使用的老師，可利用線上登記申請行政團隊協助教師克服使用上的困難</a:t>
            </a:r>
            <a:r>
              <a:rPr lang="zh-TW" altLang="zh-TW" dirty="0" smtClean="0">
                <a:latin typeface="標楷體" panose="03000509000000000000" pitchFamily="65" charset="-120"/>
                <a:ea typeface="標楷體" panose="03000509000000000000" pitchFamily="65" charset="-120"/>
              </a:rPr>
              <a:t>。</a:t>
            </a:r>
            <a:endParaRPr lang="en-US" altLang="zh-TW" dirty="0" smtClean="0">
              <a:latin typeface="標楷體" panose="03000509000000000000" pitchFamily="65" charset="-120"/>
              <a:ea typeface="標楷體" panose="03000509000000000000" pitchFamily="65" charset="-120"/>
            </a:endParaRPr>
          </a:p>
          <a:p>
            <a:pPr marL="457200" indent="-457200">
              <a:spcBef>
                <a:spcPts val="1800"/>
              </a:spcBef>
              <a:buFont typeface="+mj-lt"/>
              <a:buAutoNum type="arabicPeriod"/>
            </a:pPr>
            <a:r>
              <a:rPr lang="zh-TW" altLang="en-US" dirty="0" smtClean="0">
                <a:latin typeface="標楷體" panose="03000509000000000000" pitchFamily="65" charset="-120"/>
                <a:ea typeface="標楷體" panose="03000509000000000000" pitchFamily="65" charset="-120"/>
              </a:rPr>
              <a:t>配合</a:t>
            </a:r>
            <a:r>
              <a:rPr lang="en-US" altLang="zh-TW" dirty="0" smtClean="0">
                <a:latin typeface="標楷體" panose="03000509000000000000" pitchFamily="65" charset="-120"/>
                <a:ea typeface="標楷體" panose="03000509000000000000" pitchFamily="65" charset="-120"/>
              </a:rPr>
              <a:t>108</a:t>
            </a:r>
            <a:r>
              <a:rPr lang="zh-TW" altLang="en-US" dirty="0" smtClean="0">
                <a:latin typeface="標楷體" panose="03000509000000000000" pitchFamily="65" charset="-120"/>
                <a:ea typeface="標楷體" panose="03000509000000000000" pitchFamily="65" charset="-120"/>
              </a:rPr>
              <a:t>新課綱，結合教師公開授課，於共同備課、觀課、議課期間，實施教學演示。</a:t>
            </a:r>
            <a:endParaRPr lang="en-US" altLang="zh-TW" dirty="0" smtClean="0">
              <a:latin typeface="標楷體" panose="03000509000000000000" pitchFamily="65" charset="-120"/>
              <a:ea typeface="標楷體" panose="03000509000000000000" pitchFamily="65" charset="-120"/>
            </a:endParaRPr>
          </a:p>
          <a:p>
            <a:pPr marL="457200" indent="-457200">
              <a:spcBef>
                <a:spcPts val="1800"/>
              </a:spcBef>
              <a:buFont typeface="+mj-lt"/>
              <a:buAutoNum type="arabicPeriod"/>
            </a:pPr>
            <a:r>
              <a:rPr lang="zh-TW" altLang="en-US" dirty="0" smtClean="0">
                <a:latin typeface="標楷體" panose="03000509000000000000" pitchFamily="65" charset="-120"/>
                <a:ea typeface="標楷體" panose="03000509000000000000" pitchFamily="65" charset="-120"/>
              </a:rPr>
              <a:t>利用週三下午全校共同研習時間，安排行動載具與教學應用研習、</a:t>
            </a:r>
            <a:r>
              <a:rPr lang="en-US" altLang="zh-TW" dirty="0" smtClean="0">
                <a:latin typeface="標楷體" panose="03000509000000000000" pitchFamily="65" charset="-120"/>
                <a:ea typeface="標楷體" panose="03000509000000000000" pitchFamily="65" charset="-120"/>
              </a:rPr>
              <a:t>3D</a:t>
            </a:r>
            <a:r>
              <a:rPr lang="zh-TW" altLang="en-US" dirty="0" smtClean="0">
                <a:latin typeface="標楷體" panose="03000509000000000000" pitchFamily="65" charset="-120"/>
                <a:ea typeface="標楷體" panose="03000509000000000000" pitchFamily="65" charset="-120"/>
              </a:rPr>
              <a:t>列印軟體基礎研習</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等。</a:t>
            </a:r>
            <a:endParaRPr lang="en-US" altLang="zh-TW" dirty="0" smtClean="0">
              <a:latin typeface="標楷體" panose="03000509000000000000" pitchFamily="65" charset="-120"/>
              <a:ea typeface="標楷體" panose="03000509000000000000" pitchFamily="65" charset="-120"/>
            </a:endParaRPr>
          </a:p>
          <a:p>
            <a:pPr marL="457200" indent="-457200">
              <a:spcBef>
                <a:spcPts val="1800"/>
              </a:spcBef>
              <a:buFont typeface="+mj-lt"/>
              <a:buAutoNum type="arabicPeriod"/>
            </a:pPr>
            <a:r>
              <a:rPr lang="zh-TW" altLang="en-US" dirty="0" smtClean="0">
                <a:latin typeface="標楷體" panose="03000509000000000000" pitchFamily="65" charset="-120"/>
                <a:ea typeface="標楷體" panose="03000509000000000000" pitchFamily="65" charset="-120"/>
              </a:rPr>
              <a:t>本案以英語領域為實施教學，後續將結合藝術領域並配合</a:t>
            </a:r>
            <a:r>
              <a:rPr lang="en-US" altLang="zh-TW" dirty="0" smtClean="0">
                <a:latin typeface="標楷體" panose="03000509000000000000" pitchFamily="65" charset="-120"/>
                <a:ea typeface="標楷體" panose="03000509000000000000" pitchFamily="65" charset="-120"/>
              </a:rPr>
              <a:t>3D</a:t>
            </a:r>
            <a:r>
              <a:rPr lang="zh-TW" altLang="en-US" dirty="0" smtClean="0">
                <a:latin typeface="標楷體" panose="03000509000000000000" pitchFamily="65" charset="-120"/>
                <a:ea typeface="標楷體" panose="03000509000000000000" pitchFamily="65" charset="-120"/>
              </a:rPr>
              <a:t>列印，推廣至全校。</a:t>
            </a:r>
            <a:endParaRPr lang="zh-TW" altLang="en-US" dirty="0">
              <a:latin typeface="標楷體" panose="03000509000000000000" pitchFamily="65" charset="-120"/>
              <a:ea typeface="標楷體" panose="03000509000000000000" pitchFamily="65" charset="-120"/>
            </a:endParaRPr>
          </a:p>
        </p:txBody>
      </p:sp>
      <p:sp>
        <p:nvSpPr>
          <p:cNvPr id="4" name="標題 1"/>
          <p:cNvSpPr txBox="1">
            <a:spLocks/>
          </p:cNvSpPr>
          <p:nvPr/>
        </p:nvSpPr>
        <p:spPr>
          <a:xfrm>
            <a:off x="685800" y="497640"/>
            <a:ext cx="10131425" cy="830179"/>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TW" altLang="en-US" b="1" dirty="0">
                <a:solidFill>
                  <a:schemeClr val="accent4"/>
                </a:solidFill>
                <a:latin typeface="標楷體" panose="03000509000000000000" pitchFamily="65" charset="-120"/>
                <a:ea typeface="標楷體" panose="03000509000000000000" pitchFamily="65" charset="-120"/>
              </a:rPr>
              <a:t>捌、設備及資源使用管理</a:t>
            </a:r>
          </a:p>
        </p:txBody>
      </p:sp>
    </p:spTree>
    <p:extLst>
      <p:ext uri="{BB962C8B-B14F-4D97-AF65-F5344CB8AC3E}">
        <p14:creationId xmlns:p14="http://schemas.microsoft.com/office/powerpoint/2010/main" val="40312343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500"/>
                                        <p:tgtEl>
                                          <p:spTgt spid="3">
                                            <p:txEl>
                                              <p:pRg st="0" end="0"/>
                                            </p:txEl>
                                          </p:spTgt>
                                        </p:tgtEl>
                                      </p:cBhvr>
                                    </p:animEffect>
                                    <p:anim calcmode="lin" valueType="num">
                                      <p:cBhvr>
                                        <p:cTn id="8" dur="1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500"/>
                                        <p:tgtEl>
                                          <p:spTgt spid="3">
                                            <p:txEl>
                                              <p:pRg st="1" end="1"/>
                                            </p:txEl>
                                          </p:spTgt>
                                        </p:tgtEl>
                                      </p:cBhvr>
                                    </p:animEffect>
                                    <p:anim calcmode="lin" valueType="num">
                                      <p:cBhvr>
                                        <p:cTn id="15" dur="1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500"/>
                                        <p:tgtEl>
                                          <p:spTgt spid="3">
                                            <p:txEl>
                                              <p:pRg st="2" end="2"/>
                                            </p:txEl>
                                          </p:spTgt>
                                        </p:tgtEl>
                                      </p:cBhvr>
                                    </p:animEffect>
                                    <p:anim calcmode="lin" valueType="num">
                                      <p:cBhvr>
                                        <p:cTn id="22" dur="1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500"/>
                                        <p:tgtEl>
                                          <p:spTgt spid="3">
                                            <p:txEl>
                                              <p:pRg st="3" end="3"/>
                                            </p:txEl>
                                          </p:spTgt>
                                        </p:tgtEl>
                                      </p:cBhvr>
                                    </p:animEffect>
                                    <p:anim calcmode="lin" valueType="num">
                                      <p:cBhvr>
                                        <p:cTn id="29" dur="1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solidFill>
                  <a:srgbClr val="92D050"/>
                </a:solidFill>
                <a:latin typeface="標楷體" panose="03000509000000000000" pitchFamily="65" charset="-120"/>
                <a:ea typeface="標楷體" panose="03000509000000000000" pitchFamily="65" charset="-120"/>
              </a:rPr>
              <a:t>壹、學校基本資料</a:t>
            </a:r>
            <a:endParaRPr lang="zh-TW" altLang="en-US" dirty="0">
              <a:solidFill>
                <a:srgbClr val="92D050"/>
              </a:solidFill>
              <a:latin typeface="標楷體" panose="03000509000000000000" pitchFamily="65" charset="-120"/>
              <a:ea typeface="標楷體" panose="03000509000000000000" pitchFamily="65" charset="-120"/>
            </a:endParaRPr>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908642038"/>
              </p:ext>
            </p:extLst>
          </p:nvPr>
        </p:nvGraphicFramePr>
        <p:xfrm>
          <a:off x="685800" y="2141538"/>
          <a:ext cx="10301514" cy="3490004"/>
        </p:xfrm>
        <a:graphic>
          <a:graphicData uri="http://schemas.openxmlformats.org/drawingml/2006/table">
            <a:tbl>
              <a:tblPr firstRow="1" bandRow="1">
                <a:tableStyleId>{5C22544A-7EE6-4342-B048-85BDC9FD1C3A}</a:tableStyleId>
              </a:tblPr>
              <a:tblGrid>
                <a:gridCol w="3433838">
                  <a:extLst>
                    <a:ext uri="{9D8B030D-6E8A-4147-A177-3AD203B41FA5}">
                      <a16:colId xmlns:a16="http://schemas.microsoft.com/office/drawing/2014/main" val="1939767211"/>
                    </a:ext>
                  </a:extLst>
                </a:gridCol>
                <a:gridCol w="3433838">
                  <a:extLst>
                    <a:ext uri="{9D8B030D-6E8A-4147-A177-3AD203B41FA5}">
                      <a16:colId xmlns:a16="http://schemas.microsoft.com/office/drawing/2014/main" val="2359390883"/>
                    </a:ext>
                  </a:extLst>
                </a:gridCol>
                <a:gridCol w="3433838">
                  <a:extLst>
                    <a:ext uri="{9D8B030D-6E8A-4147-A177-3AD203B41FA5}">
                      <a16:colId xmlns:a16="http://schemas.microsoft.com/office/drawing/2014/main" val="585177599"/>
                    </a:ext>
                  </a:extLst>
                </a:gridCol>
              </a:tblGrid>
              <a:tr h="872501">
                <a:tc>
                  <a:txBody>
                    <a:bodyPr/>
                    <a:lstStyle/>
                    <a:p>
                      <a:pPr algn="ctr"/>
                      <a:endParaRPr lang="zh-TW" altLang="en-US" sz="2800" dirty="0">
                        <a:latin typeface="標楷體" panose="03000509000000000000" pitchFamily="65" charset="-120"/>
                        <a:ea typeface="標楷體" panose="03000509000000000000" pitchFamily="65" charset="-120"/>
                      </a:endParaRPr>
                    </a:p>
                  </a:txBody>
                  <a:tcPr anchor="ctr">
                    <a:lnTlToBr w="12700" cap="flat" cmpd="sng" algn="ctr">
                      <a:solidFill>
                        <a:schemeClr val="tx1"/>
                      </a:solidFill>
                      <a:prstDash val="solid"/>
                      <a:round/>
                      <a:headEnd type="none" w="med" len="med"/>
                      <a:tailEnd type="none" w="med" len="med"/>
                    </a:lnTlToBr>
                  </a:tcPr>
                </a:tc>
                <a:tc>
                  <a:txBody>
                    <a:bodyPr/>
                    <a:lstStyle/>
                    <a:p>
                      <a:pPr algn="ctr"/>
                      <a:r>
                        <a:rPr lang="zh-TW" altLang="en-US" sz="2800" dirty="0" smtClean="0">
                          <a:latin typeface="標楷體" panose="03000509000000000000" pitchFamily="65" charset="-120"/>
                          <a:ea typeface="標楷體" panose="03000509000000000000" pitchFamily="65" charset="-120"/>
                        </a:rPr>
                        <a:t>全校</a:t>
                      </a:r>
                      <a:endParaRPr lang="zh-TW" altLang="en-US" sz="2800" dirty="0">
                        <a:latin typeface="標楷體" panose="03000509000000000000" pitchFamily="65" charset="-120"/>
                        <a:ea typeface="標楷體" panose="03000509000000000000" pitchFamily="65" charset="-120"/>
                      </a:endParaRPr>
                    </a:p>
                  </a:txBody>
                  <a:tcPr anchor="ctr"/>
                </a:tc>
                <a:tc>
                  <a:txBody>
                    <a:bodyPr/>
                    <a:lstStyle/>
                    <a:p>
                      <a:pPr algn="ctr"/>
                      <a:r>
                        <a:rPr lang="zh-TW" altLang="en-US" sz="2800" dirty="0" smtClean="0">
                          <a:latin typeface="標楷體" panose="03000509000000000000" pitchFamily="65" charset="-120"/>
                          <a:ea typeface="標楷體" panose="03000509000000000000" pitchFamily="65" charset="-120"/>
                        </a:rPr>
                        <a:t>本案預計執行</a:t>
                      </a:r>
                      <a:endParaRPr lang="zh-TW" altLang="en-US" sz="2800" dirty="0">
                        <a:latin typeface="標楷體" panose="03000509000000000000" pitchFamily="65" charset="-120"/>
                        <a:ea typeface="標楷體" panose="03000509000000000000" pitchFamily="65" charset="-120"/>
                      </a:endParaRPr>
                    </a:p>
                  </a:txBody>
                  <a:tcPr anchor="ctr"/>
                </a:tc>
                <a:extLst>
                  <a:ext uri="{0D108BD9-81ED-4DB2-BD59-A6C34878D82A}">
                    <a16:rowId xmlns:a16="http://schemas.microsoft.com/office/drawing/2014/main" val="2793026548"/>
                  </a:ext>
                </a:extLst>
              </a:tr>
              <a:tr h="872501">
                <a:tc>
                  <a:txBody>
                    <a:bodyPr/>
                    <a:lstStyle/>
                    <a:p>
                      <a:pPr algn="ctr"/>
                      <a:r>
                        <a:rPr lang="zh-TW" altLang="en-US" sz="2800" dirty="0" smtClean="0">
                          <a:latin typeface="標楷體" panose="03000509000000000000" pitchFamily="65" charset="-120"/>
                          <a:ea typeface="標楷體" panose="03000509000000000000" pitchFamily="65" charset="-120"/>
                        </a:rPr>
                        <a:t>班級數</a:t>
                      </a:r>
                      <a:endParaRPr lang="zh-TW" altLang="en-US" sz="2800" dirty="0">
                        <a:latin typeface="標楷體" panose="03000509000000000000" pitchFamily="65" charset="-120"/>
                        <a:ea typeface="標楷體" panose="03000509000000000000" pitchFamily="65" charset="-120"/>
                      </a:endParaRPr>
                    </a:p>
                  </a:txBody>
                  <a:tcPr anchor="ctr"/>
                </a:tc>
                <a:tc>
                  <a:txBody>
                    <a:bodyPr/>
                    <a:lstStyle/>
                    <a:p>
                      <a:pPr algn="ctr"/>
                      <a:r>
                        <a:rPr lang="en-US" altLang="zh-TW" sz="2800" dirty="0" smtClean="0">
                          <a:latin typeface="標楷體" panose="03000509000000000000" pitchFamily="65" charset="-120"/>
                          <a:ea typeface="標楷體" panose="03000509000000000000" pitchFamily="65" charset="-120"/>
                        </a:rPr>
                        <a:t>48</a:t>
                      </a:r>
                      <a:endParaRPr lang="zh-TW" altLang="en-US" sz="2800" dirty="0">
                        <a:latin typeface="標楷體" panose="03000509000000000000" pitchFamily="65" charset="-120"/>
                        <a:ea typeface="標楷體" panose="03000509000000000000" pitchFamily="65" charset="-120"/>
                      </a:endParaRPr>
                    </a:p>
                  </a:txBody>
                  <a:tcPr anchor="ctr"/>
                </a:tc>
                <a:tc>
                  <a:txBody>
                    <a:bodyPr/>
                    <a:lstStyle/>
                    <a:p>
                      <a:pPr algn="ctr"/>
                      <a:r>
                        <a:rPr lang="en-US" altLang="zh-TW" sz="2800" dirty="0" smtClean="0">
                          <a:latin typeface="標楷體" panose="03000509000000000000" pitchFamily="65" charset="-120"/>
                          <a:ea typeface="標楷體" panose="03000509000000000000" pitchFamily="65" charset="-120"/>
                        </a:rPr>
                        <a:t>8</a:t>
                      </a:r>
                      <a:endParaRPr lang="zh-TW" altLang="en-US" sz="2800" dirty="0">
                        <a:latin typeface="標楷體" panose="03000509000000000000" pitchFamily="65" charset="-120"/>
                        <a:ea typeface="標楷體" panose="03000509000000000000" pitchFamily="65" charset="-120"/>
                      </a:endParaRPr>
                    </a:p>
                  </a:txBody>
                  <a:tcPr anchor="ctr"/>
                </a:tc>
                <a:extLst>
                  <a:ext uri="{0D108BD9-81ED-4DB2-BD59-A6C34878D82A}">
                    <a16:rowId xmlns:a16="http://schemas.microsoft.com/office/drawing/2014/main" val="1323595688"/>
                  </a:ext>
                </a:extLst>
              </a:tr>
              <a:tr h="872501">
                <a:tc>
                  <a:txBody>
                    <a:bodyPr/>
                    <a:lstStyle/>
                    <a:p>
                      <a:pPr algn="ctr"/>
                      <a:r>
                        <a:rPr lang="zh-TW" altLang="en-US" sz="2800" dirty="0" smtClean="0">
                          <a:latin typeface="標楷體" panose="03000509000000000000" pitchFamily="65" charset="-120"/>
                          <a:ea typeface="標楷體" panose="03000509000000000000" pitchFamily="65" charset="-120"/>
                        </a:rPr>
                        <a:t>學生人數</a:t>
                      </a:r>
                      <a:endParaRPr lang="zh-TW" altLang="en-US" sz="2800" dirty="0">
                        <a:latin typeface="標楷體" panose="03000509000000000000" pitchFamily="65" charset="-120"/>
                        <a:ea typeface="標楷體" panose="03000509000000000000" pitchFamily="65" charset="-120"/>
                      </a:endParaRPr>
                    </a:p>
                  </a:txBody>
                  <a:tcPr anchor="ctr"/>
                </a:tc>
                <a:tc>
                  <a:txBody>
                    <a:bodyPr/>
                    <a:lstStyle/>
                    <a:p>
                      <a:pPr algn="ctr"/>
                      <a:r>
                        <a:rPr lang="en-US" altLang="zh-TW" sz="2800" dirty="0" smtClean="0">
                          <a:latin typeface="標楷體" panose="03000509000000000000" pitchFamily="65" charset="-120"/>
                          <a:ea typeface="標楷體" panose="03000509000000000000" pitchFamily="65" charset="-120"/>
                        </a:rPr>
                        <a:t>1258</a:t>
                      </a:r>
                      <a:endParaRPr lang="zh-TW" altLang="en-US" sz="2800" dirty="0">
                        <a:latin typeface="標楷體" panose="03000509000000000000" pitchFamily="65" charset="-120"/>
                        <a:ea typeface="標楷體" panose="03000509000000000000" pitchFamily="65" charset="-120"/>
                      </a:endParaRPr>
                    </a:p>
                  </a:txBody>
                  <a:tcPr anchor="ctr"/>
                </a:tc>
                <a:tc>
                  <a:txBody>
                    <a:bodyPr/>
                    <a:lstStyle/>
                    <a:p>
                      <a:pPr algn="ctr"/>
                      <a:r>
                        <a:rPr lang="en-US" altLang="zh-TW" sz="2800" dirty="0" smtClean="0">
                          <a:latin typeface="標楷體" panose="03000509000000000000" pitchFamily="65" charset="-120"/>
                          <a:ea typeface="標楷體" panose="03000509000000000000" pitchFamily="65" charset="-120"/>
                        </a:rPr>
                        <a:t>204</a:t>
                      </a:r>
                      <a:endParaRPr lang="zh-TW" altLang="en-US" sz="2800" dirty="0">
                        <a:latin typeface="標楷體" panose="03000509000000000000" pitchFamily="65" charset="-120"/>
                        <a:ea typeface="標楷體" panose="03000509000000000000" pitchFamily="65" charset="-120"/>
                      </a:endParaRPr>
                    </a:p>
                  </a:txBody>
                  <a:tcPr anchor="ctr"/>
                </a:tc>
                <a:extLst>
                  <a:ext uri="{0D108BD9-81ED-4DB2-BD59-A6C34878D82A}">
                    <a16:rowId xmlns:a16="http://schemas.microsoft.com/office/drawing/2014/main" val="3183850310"/>
                  </a:ext>
                </a:extLst>
              </a:tr>
              <a:tr h="872501">
                <a:tc>
                  <a:txBody>
                    <a:bodyPr/>
                    <a:lstStyle/>
                    <a:p>
                      <a:pPr algn="ctr"/>
                      <a:r>
                        <a:rPr lang="zh-TW" altLang="en-US" sz="2800" dirty="0" smtClean="0">
                          <a:latin typeface="標楷體" panose="03000509000000000000" pitchFamily="65" charset="-120"/>
                          <a:ea typeface="標楷體" panose="03000509000000000000" pitchFamily="65" charset="-120"/>
                        </a:rPr>
                        <a:t>教學節數</a:t>
                      </a:r>
                      <a:endParaRPr lang="zh-TW" altLang="en-US" sz="2800" dirty="0">
                        <a:latin typeface="標楷體" panose="03000509000000000000" pitchFamily="65" charset="-120"/>
                        <a:ea typeface="標楷體" panose="03000509000000000000" pitchFamily="65" charset="-120"/>
                      </a:endParaRPr>
                    </a:p>
                  </a:txBody>
                  <a:tcPr anchor="ctr"/>
                </a:tc>
                <a:tc>
                  <a:txBody>
                    <a:bodyPr/>
                    <a:lstStyle/>
                    <a:p>
                      <a:pPr algn="ctr"/>
                      <a:endParaRPr lang="zh-TW" altLang="en-US" sz="2800" dirty="0">
                        <a:latin typeface="標楷體" panose="03000509000000000000" pitchFamily="65" charset="-120"/>
                        <a:ea typeface="標楷體" panose="03000509000000000000" pitchFamily="65" charset="-120"/>
                      </a:endParaRPr>
                    </a:p>
                  </a:txBody>
                  <a:tcPr anchor="ctr">
                    <a:lnTlToBr w="12700" cap="flat" cmpd="sng" algn="ctr">
                      <a:solidFill>
                        <a:schemeClr val="tx1"/>
                      </a:solidFill>
                      <a:prstDash val="solid"/>
                      <a:round/>
                      <a:headEnd type="none" w="med" len="med"/>
                      <a:tailEnd type="none" w="med" len="med"/>
                    </a:lnTlToBr>
                  </a:tcPr>
                </a:tc>
                <a:tc>
                  <a:txBody>
                    <a:bodyPr/>
                    <a:lstStyle/>
                    <a:p>
                      <a:pPr algn="ctr"/>
                      <a:r>
                        <a:rPr lang="en-US" altLang="zh-TW" sz="2800" dirty="0" smtClean="0">
                          <a:latin typeface="標楷體" panose="03000509000000000000" pitchFamily="65" charset="-120"/>
                          <a:ea typeface="標楷體" panose="03000509000000000000" pitchFamily="65" charset="-120"/>
                        </a:rPr>
                        <a:t>240</a:t>
                      </a:r>
                      <a:endParaRPr lang="zh-TW" altLang="en-US" sz="2800" dirty="0">
                        <a:latin typeface="標楷體" panose="03000509000000000000" pitchFamily="65" charset="-120"/>
                        <a:ea typeface="標楷體" panose="03000509000000000000" pitchFamily="65" charset="-120"/>
                      </a:endParaRPr>
                    </a:p>
                  </a:txBody>
                  <a:tcPr anchor="ctr"/>
                </a:tc>
                <a:extLst>
                  <a:ext uri="{0D108BD9-81ED-4DB2-BD59-A6C34878D82A}">
                    <a16:rowId xmlns:a16="http://schemas.microsoft.com/office/drawing/2014/main" val="1275465173"/>
                  </a:ext>
                </a:extLst>
              </a:tr>
            </a:tbl>
          </a:graphicData>
        </a:graphic>
      </p:graphicFrame>
    </p:spTree>
    <p:extLst>
      <p:ext uri="{BB962C8B-B14F-4D97-AF65-F5344CB8AC3E}">
        <p14:creationId xmlns:p14="http://schemas.microsoft.com/office/powerpoint/2010/main" val="2506201749"/>
      </p:ext>
    </p:extLst>
  </p:cSld>
  <p:clrMapOvr>
    <a:masterClrMapping/>
  </p:clrMapOvr>
  <p:transition spd="slow">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85801" y="1206722"/>
            <a:ext cx="10131425" cy="1163499"/>
          </a:xfrm>
        </p:spPr>
        <p:txBody>
          <a:bodyPr>
            <a:normAutofit fontScale="90000"/>
          </a:bodyPr>
          <a:lstStyle/>
          <a:p>
            <a:r>
              <a:rPr lang="zh-TW" altLang="en-US" dirty="0">
                <a:solidFill>
                  <a:srgbClr val="FFFF00"/>
                </a:solidFill>
                <a:latin typeface="標楷體" panose="03000509000000000000" pitchFamily="65" charset="-120"/>
                <a:ea typeface="標楷體" panose="03000509000000000000" pitchFamily="65" charset="-120"/>
              </a:rPr>
              <a:t>數位科技的進步，滑世代的來臨，教師如何善用行動載具來幫助學生做更有效的學習是我們努力的目標</a:t>
            </a:r>
            <a:r>
              <a:rPr lang="zh-TW" altLang="en-US" dirty="0" smtClean="0">
                <a:solidFill>
                  <a:srgbClr val="FFFF00"/>
                </a:solidFill>
                <a:latin typeface="標楷體" panose="03000509000000000000" pitchFamily="65" charset="-120"/>
                <a:ea typeface="標楷體" panose="03000509000000000000" pitchFamily="65" charset="-120"/>
              </a:rPr>
              <a:t>。</a:t>
            </a:r>
            <a:endParaRPr lang="zh-TW" altLang="en-US" dirty="0">
              <a:solidFill>
                <a:srgbClr val="FFFF00"/>
              </a:solidFill>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1263317" y="2370221"/>
            <a:ext cx="10131425" cy="3934326"/>
          </a:xfrm>
        </p:spPr>
        <p:txBody>
          <a:bodyPr>
            <a:normAutofit/>
          </a:bodyPr>
          <a:lstStyle/>
          <a:p>
            <a:pPr marL="457200" indent="-457200">
              <a:buFont typeface="+mj-lt"/>
              <a:buAutoNum type="arabicPeriod"/>
            </a:pPr>
            <a:r>
              <a:rPr lang="zh-TW" altLang="en-US" dirty="0" smtClean="0">
                <a:latin typeface="標楷體" panose="03000509000000000000" pitchFamily="65" charset="-120"/>
                <a:ea typeface="標楷體" panose="03000509000000000000" pitchFamily="65" charset="-120"/>
              </a:rPr>
              <a:t>爭取經費到校，購置平板，對資訊融入教學全力支援。</a:t>
            </a:r>
            <a:endParaRPr lang="en-US" altLang="zh-TW" dirty="0" smtClean="0">
              <a:latin typeface="標楷體" panose="03000509000000000000" pitchFamily="65" charset="-120"/>
              <a:ea typeface="標楷體" panose="03000509000000000000" pitchFamily="65" charset="-120"/>
            </a:endParaRPr>
          </a:p>
          <a:p>
            <a:pPr marL="457200" indent="-457200">
              <a:spcBef>
                <a:spcPts val="1800"/>
              </a:spcBef>
              <a:buFont typeface="+mj-lt"/>
              <a:buAutoNum type="arabicPeriod"/>
            </a:pPr>
            <a:r>
              <a:rPr lang="zh-TW" altLang="en-US" dirty="0" smtClean="0">
                <a:latin typeface="標楷體" panose="03000509000000000000" pitchFamily="65" charset="-120"/>
                <a:ea typeface="標楷體" panose="03000509000000000000" pitchFamily="65" charset="-120"/>
              </a:rPr>
              <a:t>引導教師應用網路教學資源，幫助學生學習。</a:t>
            </a:r>
            <a:endParaRPr lang="en-US" altLang="zh-TW" dirty="0" smtClean="0">
              <a:latin typeface="標楷體" panose="03000509000000000000" pitchFamily="65" charset="-120"/>
              <a:ea typeface="標楷體" panose="03000509000000000000" pitchFamily="65" charset="-120"/>
            </a:endParaRPr>
          </a:p>
          <a:p>
            <a:pPr marL="457200" indent="-457200">
              <a:spcBef>
                <a:spcPts val="1800"/>
              </a:spcBef>
              <a:buFont typeface="+mj-lt"/>
              <a:buAutoNum type="arabicPeriod"/>
            </a:pPr>
            <a:r>
              <a:rPr lang="zh-TW" altLang="en-US" dirty="0" smtClean="0">
                <a:latin typeface="標楷體" panose="03000509000000000000" pitchFamily="65" charset="-120"/>
                <a:ea typeface="標楷體" panose="03000509000000000000" pitchFamily="65" charset="-120"/>
              </a:rPr>
              <a:t>利用</a:t>
            </a:r>
            <a:r>
              <a:rPr lang="zh-TW" altLang="en-US" dirty="0">
                <a:latin typeface="標楷體" panose="03000509000000000000" pitchFamily="65" charset="-120"/>
                <a:ea typeface="標楷體" panose="03000509000000000000" pitchFamily="65" charset="-120"/>
              </a:rPr>
              <a:t>酷</a:t>
            </a:r>
            <a:r>
              <a:rPr lang="zh-TW" altLang="en-US" dirty="0" smtClean="0">
                <a:latin typeface="標楷體" panose="03000509000000000000" pitchFamily="65" charset="-120"/>
                <a:ea typeface="標楷體" panose="03000509000000000000" pitchFamily="65" charset="-120"/>
              </a:rPr>
              <a:t>學習教學平台，發展課程系統，學年共同備課，編輯教學教材。</a:t>
            </a:r>
            <a:endParaRPr lang="en-US" altLang="zh-TW" dirty="0" smtClean="0">
              <a:latin typeface="標楷體" panose="03000509000000000000" pitchFamily="65" charset="-120"/>
              <a:ea typeface="標楷體" panose="03000509000000000000" pitchFamily="65" charset="-120"/>
            </a:endParaRPr>
          </a:p>
          <a:p>
            <a:pPr marL="457200" indent="-457200">
              <a:spcBef>
                <a:spcPts val="1800"/>
              </a:spcBef>
              <a:buFont typeface="+mj-lt"/>
              <a:buAutoNum type="arabicPeriod"/>
            </a:pPr>
            <a:r>
              <a:rPr lang="zh-TW" altLang="en-US" dirty="0" smtClean="0">
                <a:latin typeface="標楷體" panose="03000509000000000000" pitchFamily="65" charset="-120"/>
                <a:ea typeface="標楷體" panose="03000509000000000000" pitchFamily="65" charset="-120"/>
              </a:rPr>
              <a:t>由熟悉操作的教師為領頭羊，協助不熟習的教師，克服對使用平板教學的恐懼。</a:t>
            </a:r>
            <a:endParaRPr lang="en-US" altLang="zh-TW" dirty="0" smtClean="0">
              <a:latin typeface="標楷體" panose="03000509000000000000" pitchFamily="65" charset="-120"/>
              <a:ea typeface="標楷體" panose="03000509000000000000" pitchFamily="65" charset="-120"/>
            </a:endParaRPr>
          </a:p>
          <a:p>
            <a:pPr marL="457200" indent="-457200">
              <a:spcBef>
                <a:spcPts val="1800"/>
              </a:spcBef>
              <a:buFont typeface="+mj-lt"/>
              <a:buAutoNum type="arabicPeriod"/>
            </a:pPr>
            <a:r>
              <a:rPr lang="zh-TW" altLang="en-US" dirty="0" smtClean="0">
                <a:latin typeface="標楷體" panose="03000509000000000000" pitchFamily="65" charset="-120"/>
                <a:ea typeface="標楷體" panose="03000509000000000000" pitchFamily="65" charset="-120"/>
              </a:rPr>
              <a:t>運用網路借用登記，協助教師借用。</a:t>
            </a:r>
            <a:endParaRPr lang="en-US" altLang="zh-TW" dirty="0" smtClean="0">
              <a:latin typeface="標楷體" panose="03000509000000000000" pitchFamily="65" charset="-120"/>
              <a:ea typeface="標楷體" panose="03000509000000000000" pitchFamily="65" charset="-120"/>
            </a:endParaRPr>
          </a:p>
        </p:txBody>
      </p:sp>
      <p:sp>
        <p:nvSpPr>
          <p:cNvPr id="4" name="標題 1"/>
          <p:cNvSpPr txBox="1">
            <a:spLocks/>
          </p:cNvSpPr>
          <p:nvPr/>
        </p:nvSpPr>
        <p:spPr>
          <a:xfrm>
            <a:off x="685800" y="497640"/>
            <a:ext cx="10131425" cy="830179"/>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TW" altLang="en-US" b="1" dirty="0" smtClean="0">
                <a:solidFill>
                  <a:schemeClr val="accent4"/>
                </a:solidFill>
                <a:latin typeface="標楷體" panose="03000509000000000000" pitchFamily="65" charset="-120"/>
                <a:ea typeface="標楷體" panose="03000509000000000000" pitchFamily="65" charset="-120"/>
              </a:rPr>
              <a:t>玖、未來發展與願景</a:t>
            </a:r>
            <a:endParaRPr lang="zh-TW" altLang="en-US" b="1" dirty="0">
              <a:solidFill>
                <a:schemeClr val="accent4"/>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418621054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500"/>
                                        <p:tgtEl>
                                          <p:spTgt spid="3">
                                            <p:txEl>
                                              <p:pRg st="0" end="0"/>
                                            </p:txEl>
                                          </p:spTgt>
                                        </p:tgtEl>
                                      </p:cBhvr>
                                    </p:animEffect>
                                    <p:anim calcmode="lin" valueType="num">
                                      <p:cBhvr>
                                        <p:cTn id="8" dur="1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500"/>
                                        <p:tgtEl>
                                          <p:spTgt spid="3">
                                            <p:txEl>
                                              <p:pRg st="1" end="1"/>
                                            </p:txEl>
                                          </p:spTgt>
                                        </p:tgtEl>
                                      </p:cBhvr>
                                    </p:animEffect>
                                    <p:anim calcmode="lin" valueType="num">
                                      <p:cBhvr>
                                        <p:cTn id="15" dur="1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500"/>
                                        <p:tgtEl>
                                          <p:spTgt spid="3">
                                            <p:txEl>
                                              <p:pRg st="2" end="2"/>
                                            </p:txEl>
                                          </p:spTgt>
                                        </p:tgtEl>
                                      </p:cBhvr>
                                    </p:animEffect>
                                    <p:anim calcmode="lin" valueType="num">
                                      <p:cBhvr>
                                        <p:cTn id="22" dur="1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500"/>
                                        <p:tgtEl>
                                          <p:spTgt spid="3">
                                            <p:txEl>
                                              <p:pRg st="3" end="3"/>
                                            </p:txEl>
                                          </p:spTgt>
                                        </p:tgtEl>
                                      </p:cBhvr>
                                    </p:animEffect>
                                    <p:anim calcmode="lin" valueType="num">
                                      <p:cBhvr>
                                        <p:cTn id="29" dur="1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500"/>
                                        <p:tgtEl>
                                          <p:spTgt spid="3">
                                            <p:txEl>
                                              <p:pRg st="4" end="4"/>
                                            </p:txEl>
                                          </p:spTgt>
                                        </p:tgtEl>
                                      </p:cBhvr>
                                    </p:animEffect>
                                    <p:anim calcmode="lin" valueType="num">
                                      <p:cBhvr>
                                        <p:cTn id="36" dur="1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938464" y="2823410"/>
            <a:ext cx="10131425" cy="1456267"/>
          </a:xfrm>
        </p:spPr>
        <p:txBody>
          <a:bodyPr>
            <a:normAutofit/>
          </a:bodyPr>
          <a:lstStyle/>
          <a:p>
            <a:pPr algn="ctr"/>
            <a:r>
              <a:rPr lang="zh-TW" altLang="en-US" sz="8000" dirty="0" smtClean="0">
                <a:solidFill>
                  <a:srgbClr val="FFFF00"/>
                </a:solidFill>
                <a:latin typeface="標楷體" panose="03000509000000000000" pitchFamily="65" charset="-120"/>
                <a:ea typeface="標楷體" panose="03000509000000000000" pitchFamily="65" charset="-120"/>
              </a:rPr>
              <a:t>簡報結束</a:t>
            </a:r>
            <a:endParaRPr lang="zh-TW" altLang="en-US" sz="8000" dirty="0">
              <a:solidFill>
                <a:srgbClr val="FFFF00"/>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8029810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654969" y="477255"/>
            <a:ext cx="6918157" cy="737936"/>
          </a:xfrm>
        </p:spPr>
        <p:txBody>
          <a:bodyPr>
            <a:noAutofit/>
          </a:bodyPr>
          <a:lstStyle/>
          <a:p>
            <a:pPr algn="ctr"/>
            <a:r>
              <a:rPr lang="en-US" altLang="zh-TW" sz="4800" b="1" dirty="0" smtClean="0">
                <a:solidFill>
                  <a:schemeClr val="accent4"/>
                </a:solidFill>
                <a:latin typeface="標楷體" panose="03000509000000000000" pitchFamily="65" charset="-120"/>
                <a:ea typeface="標楷體" panose="03000509000000000000" pitchFamily="65" charset="-120"/>
              </a:rPr>
              <a:t>S</a:t>
            </a:r>
            <a:r>
              <a:rPr lang="zh-TW" altLang="en-US" sz="4800" b="1" dirty="0" smtClean="0">
                <a:solidFill>
                  <a:schemeClr val="accent4"/>
                </a:solidFill>
                <a:latin typeface="標楷體" panose="03000509000000000000" pitchFamily="65" charset="-120"/>
                <a:ea typeface="標楷體" panose="03000509000000000000" pitchFamily="65" charset="-120"/>
              </a:rPr>
              <a:t> </a:t>
            </a:r>
            <a:r>
              <a:rPr lang="en-US" altLang="zh-TW" sz="4800" b="1" dirty="0" smtClean="0">
                <a:solidFill>
                  <a:schemeClr val="accent4"/>
                </a:solidFill>
                <a:latin typeface="標楷體" panose="03000509000000000000" pitchFamily="65" charset="-120"/>
                <a:ea typeface="標楷體" panose="03000509000000000000" pitchFamily="65" charset="-120"/>
              </a:rPr>
              <a:t>W</a:t>
            </a:r>
            <a:r>
              <a:rPr lang="zh-TW" altLang="en-US" sz="4800" b="1" dirty="0" smtClean="0">
                <a:solidFill>
                  <a:schemeClr val="accent4"/>
                </a:solidFill>
                <a:latin typeface="標楷體" panose="03000509000000000000" pitchFamily="65" charset="-120"/>
                <a:ea typeface="標楷體" panose="03000509000000000000" pitchFamily="65" charset="-120"/>
              </a:rPr>
              <a:t> </a:t>
            </a:r>
            <a:r>
              <a:rPr lang="en-US" altLang="zh-TW" sz="4800" b="1" dirty="0" smtClean="0">
                <a:solidFill>
                  <a:schemeClr val="accent4"/>
                </a:solidFill>
                <a:latin typeface="標楷體" panose="03000509000000000000" pitchFamily="65" charset="-120"/>
                <a:ea typeface="標楷體" panose="03000509000000000000" pitchFamily="65" charset="-120"/>
              </a:rPr>
              <a:t>O</a:t>
            </a:r>
            <a:r>
              <a:rPr lang="zh-TW" altLang="en-US" sz="4800" b="1" dirty="0" smtClean="0">
                <a:solidFill>
                  <a:schemeClr val="accent4"/>
                </a:solidFill>
                <a:latin typeface="標楷體" panose="03000509000000000000" pitchFamily="65" charset="-120"/>
                <a:ea typeface="標楷體" panose="03000509000000000000" pitchFamily="65" charset="-120"/>
              </a:rPr>
              <a:t> </a:t>
            </a:r>
            <a:r>
              <a:rPr lang="en-US" altLang="zh-TW" sz="4800" b="1" dirty="0" smtClean="0">
                <a:solidFill>
                  <a:schemeClr val="accent4"/>
                </a:solidFill>
                <a:latin typeface="標楷體" panose="03000509000000000000" pitchFamily="65" charset="-120"/>
                <a:ea typeface="標楷體" panose="03000509000000000000" pitchFamily="65" charset="-120"/>
              </a:rPr>
              <a:t>T</a:t>
            </a:r>
            <a:r>
              <a:rPr lang="zh-TW" altLang="en-US" sz="4800" b="1" dirty="0" smtClean="0">
                <a:solidFill>
                  <a:schemeClr val="accent4"/>
                </a:solidFill>
                <a:latin typeface="標楷體" panose="03000509000000000000" pitchFamily="65" charset="-120"/>
                <a:ea typeface="標楷體" panose="03000509000000000000" pitchFamily="65" charset="-120"/>
              </a:rPr>
              <a:t> </a:t>
            </a:r>
            <a:r>
              <a:rPr lang="zh-TW" altLang="zh-TW" sz="4800" b="1" dirty="0" smtClean="0">
                <a:solidFill>
                  <a:schemeClr val="accent4"/>
                </a:solidFill>
                <a:latin typeface="標楷體" panose="03000509000000000000" pitchFamily="65" charset="-120"/>
                <a:ea typeface="標楷體" panose="03000509000000000000" pitchFamily="65" charset="-120"/>
              </a:rPr>
              <a:t>分析</a:t>
            </a:r>
            <a:endParaRPr lang="zh-TW" altLang="en-US" sz="4800" b="1" dirty="0">
              <a:solidFill>
                <a:schemeClr val="accent4"/>
              </a:solidFill>
              <a:latin typeface="標楷體" panose="03000509000000000000" pitchFamily="65" charset="-120"/>
              <a:ea typeface="標楷體" panose="03000509000000000000" pitchFamily="65" charset="-120"/>
            </a:endParaRPr>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476574156"/>
              </p:ext>
            </p:extLst>
          </p:nvPr>
        </p:nvGraphicFramePr>
        <p:xfrm>
          <a:off x="36096" y="1383632"/>
          <a:ext cx="12155904" cy="52938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1410976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1249"/>
                                          </p:stCondLst>
                                        </p:cTn>
                                        <p:tgtEl>
                                          <p:spTgt spid="4">
                                            <p:graphicEl>
                                              <a:dgm id="{DAA3CC3D-E988-4FCA-9AE4-5D63D80D2ED6}"/>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C6597905-C3A6-4389-A71D-B96FA499AB2F}"/>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dgm id="{2B0033CA-762B-478E-869B-124FEF11E0B8}"/>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F95587AA-8FA2-477B-A962-BDAAC8DBB2D1}"/>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5CA7E372-1742-418C-948B-8AA71CCFF15C}"/>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graphicEl>
                                              <a:dgm id="{339048BA-07FA-4D28-BDCA-6574E2DBA4BE}"/>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graphicEl>
                                              <a:dgm id="{09022E95-1E44-465C-B49F-403264C8513B}"/>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graphicEl>
                                              <a:dgm id="{93AEBBC2-B188-4B4C-B3D0-C768B02858E4}"/>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85801" y="609600"/>
            <a:ext cx="10131425" cy="943429"/>
          </a:xfrm>
        </p:spPr>
        <p:txBody>
          <a:bodyPr/>
          <a:lstStyle/>
          <a:p>
            <a:r>
              <a:rPr lang="zh-TW" altLang="en-US" dirty="0" smtClean="0">
                <a:solidFill>
                  <a:srgbClr val="92D050"/>
                </a:solidFill>
                <a:latin typeface="標楷體" panose="03000509000000000000" pitchFamily="65" charset="-120"/>
                <a:ea typeface="標楷體" panose="03000509000000000000" pitchFamily="65" charset="-120"/>
              </a:rPr>
              <a:t>貳、本案團隊成員及任務分工情形</a:t>
            </a:r>
            <a:endParaRPr lang="zh-TW" altLang="en-US" dirty="0">
              <a:solidFill>
                <a:srgbClr val="92D050"/>
              </a:solidFill>
              <a:latin typeface="標楷體" panose="03000509000000000000" pitchFamily="65" charset="-120"/>
              <a:ea typeface="標楷體" panose="03000509000000000000" pitchFamily="65" charset="-120"/>
            </a:endParaRPr>
          </a:p>
        </p:txBody>
      </p:sp>
      <p:graphicFrame>
        <p:nvGraphicFramePr>
          <p:cNvPr id="7" name="內容版面配置區 6"/>
          <p:cNvGraphicFramePr>
            <a:graphicFrameLocks noGrp="1"/>
          </p:cNvGraphicFramePr>
          <p:nvPr>
            <p:ph idx="1"/>
            <p:extLst>
              <p:ext uri="{D42A27DB-BD31-4B8C-83A1-F6EECF244321}">
                <p14:modId xmlns:p14="http://schemas.microsoft.com/office/powerpoint/2010/main" val="172499762"/>
              </p:ext>
            </p:extLst>
          </p:nvPr>
        </p:nvGraphicFramePr>
        <p:xfrm>
          <a:off x="685801" y="1553029"/>
          <a:ext cx="10131424" cy="5059680"/>
        </p:xfrm>
        <a:graphic>
          <a:graphicData uri="http://schemas.openxmlformats.org/drawingml/2006/table">
            <a:tbl>
              <a:tblPr firstRow="1" bandRow="1">
                <a:tableStyleId>{5C22544A-7EE6-4342-B048-85BDC9FD1C3A}</a:tableStyleId>
              </a:tblPr>
              <a:tblGrid>
                <a:gridCol w="1985211">
                  <a:extLst>
                    <a:ext uri="{9D8B030D-6E8A-4147-A177-3AD203B41FA5}">
                      <a16:colId xmlns:a16="http://schemas.microsoft.com/office/drawing/2014/main" val="4084417349"/>
                    </a:ext>
                  </a:extLst>
                </a:gridCol>
                <a:gridCol w="2009273">
                  <a:extLst>
                    <a:ext uri="{9D8B030D-6E8A-4147-A177-3AD203B41FA5}">
                      <a16:colId xmlns:a16="http://schemas.microsoft.com/office/drawing/2014/main" val="3775738037"/>
                    </a:ext>
                  </a:extLst>
                </a:gridCol>
                <a:gridCol w="2069432">
                  <a:extLst>
                    <a:ext uri="{9D8B030D-6E8A-4147-A177-3AD203B41FA5}">
                      <a16:colId xmlns:a16="http://schemas.microsoft.com/office/drawing/2014/main" val="2604899984"/>
                    </a:ext>
                  </a:extLst>
                </a:gridCol>
                <a:gridCol w="4067508">
                  <a:extLst>
                    <a:ext uri="{9D8B030D-6E8A-4147-A177-3AD203B41FA5}">
                      <a16:colId xmlns:a16="http://schemas.microsoft.com/office/drawing/2014/main" val="2592567498"/>
                    </a:ext>
                  </a:extLst>
                </a:gridCol>
              </a:tblGrid>
              <a:tr h="370840">
                <a:tc>
                  <a:txBody>
                    <a:bodyPr/>
                    <a:lstStyle/>
                    <a:p>
                      <a:pPr algn="ctr"/>
                      <a:r>
                        <a:rPr lang="zh-TW" altLang="en-US" sz="2000" dirty="0" smtClean="0">
                          <a:latin typeface="標楷體" panose="03000509000000000000" pitchFamily="65" charset="-120"/>
                          <a:ea typeface="標楷體" panose="03000509000000000000" pitchFamily="65" charset="-120"/>
                        </a:rPr>
                        <a:t>職稱</a:t>
                      </a:r>
                      <a:endParaRPr lang="zh-TW" altLang="en-US" sz="2000" dirty="0">
                        <a:latin typeface="標楷體" panose="03000509000000000000" pitchFamily="65" charset="-120"/>
                        <a:ea typeface="標楷體" panose="03000509000000000000" pitchFamily="65" charset="-120"/>
                      </a:endParaRPr>
                    </a:p>
                  </a:txBody>
                  <a:tcPr anchor="ctr"/>
                </a:tc>
                <a:tc>
                  <a:txBody>
                    <a:bodyPr/>
                    <a:lstStyle/>
                    <a:p>
                      <a:pPr algn="ctr"/>
                      <a:r>
                        <a:rPr lang="zh-TW" altLang="en-US" sz="2000" dirty="0" smtClean="0">
                          <a:latin typeface="標楷體" panose="03000509000000000000" pitchFamily="65" charset="-120"/>
                          <a:ea typeface="標楷體" panose="03000509000000000000" pitchFamily="65" charset="-120"/>
                        </a:rPr>
                        <a:t>姓名</a:t>
                      </a:r>
                      <a:endParaRPr lang="zh-TW" altLang="en-US" sz="2000" dirty="0">
                        <a:latin typeface="標楷體" panose="03000509000000000000" pitchFamily="65" charset="-120"/>
                        <a:ea typeface="標楷體" panose="03000509000000000000" pitchFamily="65" charset="-120"/>
                      </a:endParaRPr>
                    </a:p>
                  </a:txBody>
                  <a:tcPr anchor="ctr"/>
                </a:tc>
                <a:tc>
                  <a:txBody>
                    <a:bodyPr/>
                    <a:lstStyle/>
                    <a:p>
                      <a:pPr algn="ctr"/>
                      <a:r>
                        <a:rPr lang="zh-TW" altLang="en-US" sz="2000" dirty="0" smtClean="0">
                          <a:latin typeface="標楷體" panose="03000509000000000000" pitchFamily="65" charset="-120"/>
                          <a:ea typeface="標楷體" panose="03000509000000000000" pitchFamily="65" charset="-120"/>
                        </a:rPr>
                        <a:t>教學領域</a:t>
                      </a:r>
                      <a:endParaRPr lang="zh-TW" altLang="en-US" sz="2000" dirty="0">
                        <a:latin typeface="標楷體" panose="03000509000000000000" pitchFamily="65" charset="-120"/>
                        <a:ea typeface="標楷體" panose="03000509000000000000" pitchFamily="65" charset="-120"/>
                      </a:endParaRPr>
                    </a:p>
                  </a:txBody>
                  <a:tcPr anchor="ctr"/>
                </a:tc>
                <a:tc>
                  <a:txBody>
                    <a:bodyPr/>
                    <a:lstStyle/>
                    <a:p>
                      <a:pPr algn="ctr"/>
                      <a:r>
                        <a:rPr lang="zh-TW" altLang="en-US" sz="2000" dirty="0" smtClean="0">
                          <a:latin typeface="標楷體" panose="03000509000000000000" pitchFamily="65" charset="-120"/>
                          <a:ea typeface="標楷體" panose="03000509000000000000" pitchFamily="65" charset="-120"/>
                        </a:rPr>
                        <a:t>分工任務</a:t>
                      </a:r>
                      <a:endParaRPr lang="zh-TW" altLang="en-US" sz="2000" dirty="0">
                        <a:latin typeface="標楷體" panose="03000509000000000000" pitchFamily="65" charset="-120"/>
                        <a:ea typeface="標楷體" panose="03000509000000000000" pitchFamily="65" charset="-120"/>
                      </a:endParaRPr>
                    </a:p>
                  </a:txBody>
                  <a:tcPr anchor="ctr"/>
                </a:tc>
                <a:extLst>
                  <a:ext uri="{0D108BD9-81ED-4DB2-BD59-A6C34878D82A}">
                    <a16:rowId xmlns:a16="http://schemas.microsoft.com/office/drawing/2014/main" val="4078778104"/>
                  </a:ext>
                </a:extLst>
              </a:tr>
              <a:tr h="370840">
                <a:tc>
                  <a:txBody>
                    <a:bodyPr/>
                    <a:lstStyle/>
                    <a:p>
                      <a:pPr algn="ctr"/>
                      <a:r>
                        <a:rPr lang="zh-TW" altLang="en-US" sz="2000" dirty="0" smtClean="0">
                          <a:latin typeface="標楷體" panose="03000509000000000000" pitchFamily="65" charset="-120"/>
                          <a:ea typeface="標楷體" panose="03000509000000000000" pitchFamily="65" charset="-120"/>
                        </a:rPr>
                        <a:t>校長</a:t>
                      </a:r>
                      <a:endParaRPr lang="zh-TW" altLang="en-US" sz="2000" dirty="0">
                        <a:latin typeface="標楷體" panose="03000509000000000000" pitchFamily="65" charset="-120"/>
                        <a:ea typeface="標楷體" panose="03000509000000000000" pitchFamily="65" charset="-120"/>
                      </a:endParaRPr>
                    </a:p>
                  </a:txBody>
                  <a:tcPr anchor="ctr"/>
                </a:tc>
                <a:tc>
                  <a:txBody>
                    <a:bodyPr/>
                    <a:lstStyle/>
                    <a:p>
                      <a:pPr algn="ctr"/>
                      <a:r>
                        <a:rPr lang="zh-TW" altLang="en-US" sz="2000" dirty="0" smtClean="0">
                          <a:latin typeface="標楷體" panose="03000509000000000000" pitchFamily="65" charset="-120"/>
                          <a:ea typeface="標楷體" panose="03000509000000000000" pitchFamily="65" charset="-120"/>
                        </a:rPr>
                        <a:t>鍾文偉</a:t>
                      </a:r>
                      <a:endParaRPr lang="zh-TW" altLang="en-US" sz="2000" dirty="0">
                        <a:latin typeface="標楷體" panose="03000509000000000000" pitchFamily="65" charset="-120"/>
                        <a:ea typeface="標楷體" panose="03000509000000000000" pitchFamily="65" charset="-120"/>
                      </a:endParaRPr>
                    </a:p>
                  </a:txBody>
                  <a:tcPr anchor="ctr"/>
                </a:tc>
                <a:tc>
                  <a:txBody>
                    <a:bodyPr/>
                    <a:lstStyle/>
                    <a:p>
                      <a:pPr algn="ctr"/>
                      <a:endParaRPr lang="zh-TW" altLang="en-US" sz="2000" dirty="0">
                        <a:latin typeface="標楷體" panose="03000509000000000000" pitchFamily="65" charset="-120"/>
                        <a:ea typeface="標楷體" panose="03000509000000000000" pitchFamily="65" charset="-120"/>
                      </a:endParaRPr>
                    </a:p>
                  </a:txBody>
                  <a:tcPr anchor="ctr"/>
                </a:tc>
                <a:tc>
                  <a:txBody>
                    <a:bodyPr/>
                    <a:lstStyle/>
                    <a:p>
                      <a:pPr algn="l"/>
                      <a:r>
                        <a:rPr lang="zh-TW" altLang="en-US" sz="2000" dirty="0" smtClean="0">
                          <a:latin typeface="標楷體" panose="03000509000000000000" pitchFamily="65" charset="-120"/>
                          <a:ea typeface="標楷體" panose="03000509000000000000" pitchFamily="65" charset="-120"/>
                        </a:rPr>
                        <a:t>負責整個專案規劃</a:t>
                      </a:r>
                      <a:endParaRPr lang="zh-TW" altLang="en-US" sz="2000" dirty="0">
                        <a:latin typeface="標楷體" panose="03000509000000000000" pitchFamily="65" charset="-120"/>
                        <a:ea typeface="標楷體" panose="03000509000000000000" pitchFamily="65" charset="-120"/>
                      </a:endParaRPr>
                    </a:p>
                  </a:txBody>
                  <a:tcPr anchor="ctr"/>
                </a:tc>
                <a:extLst>
                  <a:ext uri="{0D108BD9-81ED-4DB2-BD59-A6C34878D82A}">
                    <a16:rowId xmlns:a16="http://schemas.microsoft.com/office/drawing/2014/main" val="92145717"/>
                  </a:ext>
                </a:extLst>
              </a:tr>
              <a:tr h="370840">
                <a:tc>
                  <a:txBody>
                    <a:bodyPr/>
                    <a:lstStyle/>
                    <a:p>
                      <a:pPr algn="ctr"/>
                      <a:r>
                        <a:rPr lang="zh-TW" altLang="en-US" sz="2000" dirty="0" smtClean="0">
                          <a:latin typeface="標楷體" panose="03000509000000000000" pitchFamily="65" charset="-120"/>
                          <a:ea typeface="標楷體" panose="03000509000000000000" pitchFamily="65" charset="-120"/>
                        </a:rPr>
                        <a:t>教務主任</a:t>
                      </a:r>
                      <a:endParaRPr lang="zh-TW" altLang="en-US" sz="2000" dirty="0">
                        <a:latin typeface="標楷體" panose="03000509000000000000" pitchFamily="65" charset="-120"/>
                        <a:ea typeface="標楷體" panose="03000509000000000000" pitchFamily="65" charset="-120"/>
                      </a:endParaRPr>
                    </a:p>
                  </a:txBody>
                  <a:tcPr anchor="ctr"/>
                </a:tc>
                <a:tc>
                  <a:txBody>
                    <a:bodyPr/>
                    <a:lstStyle/>
                    <a:p>
                      <a:pPr algn="ctr">
                        <a:spcAft>
                          <a:spcPts val="0"/>
                        </a:spcAft>
                      </a:pPr>
                      <a:r>
                        <a:rPr lang="zh-TW" sz="2000" kern="0" dirty="0">
                          <a:effectLst/>
                          <a:latin typeface="標楷體" panose="03000509000000000000" pitchFamily="65" charset="-120"/>
                          <a:ea typeface="標楷體" panose="03000509000000000000" pitchFamily="65" charset="-120"/>
                          <a:cs typeface="Times New Roman" panose="02020603050405020304" pitchFamily="18" charset="0"/>
                        </a:rPr>
                        <a:t>吳立政</a:t>
                      </a:r>
                      <a:endParaRPr lang="zh-TW" sz="20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tc>
                <a:tc>
                  <a:txBody>
                    <a:bodyPr/>
                    <a:lstStyle/>
                    <a:p>
                      <a:pPr algn="ctr">
                        <a:spcAft>
                          <a:spcPts val="0"/>
                        </a:spcAft>
                      </a:pPr>
                      <a:r>
                        <a:rPr lang="zh-TW" sz="2000" kern="0" dirty="0">
                          <a:effectLst/>
                          <a:latin typeface="標楷體" panose="03000509000000000000" pitchFamily="65" charset="-120"/>
                          <a:ea typeface="標楷體" panose="03000509000000000000" pitchFamily="65" charset="-120"/>
                          <a:cs typeface="Times New Roman" panose="02020603050405020304" pitchFamily="18" charset="0"/>
                        </a:rPr>
                        <a:t>資訊</a:t>
                      </a:r>
                      <a:endParaRPr lang="zh-TW" sz="20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tc>
                <a:tc>
                  <a:txBody>
                    <a:bodyPr/>
                    <a:lstStyle/>
                    <a:p>
                      <a:pPr algn="l">
                        <a:spcAft>
                          <a:spcPts val="0"/>
                        </a:spcAft>
                      </a:pPr>
                      <a:r>
                        <a:rPr lang="zh-TW" sz="2000" kern="0" dirty="0">
                          <a:effectLst/>
                          <a:latin typeface="標楷體" panose="03000509000000000000" pitchFamily="65" charset="-120"/>
                          <a:ea typeface="標楷體" panose="03000509000000000000" pitchFamily="65" charset="-120"/>
                          <a:cs typeface="Times New Roman" panose="02020603050405020304" pitchFamily="18" charset="0"/>
                        </a:rPr>
                        <a:t>負責整個專案建置、監督</a:t>
                      </a:r>
                      <a:endParaRPr lang="zh-TW" sz="20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762120591"/>
                  </a:ext>
                </a:extLst>
              </a:tr>
              <a:tr h="185420">
                <a:tc>
                  <a:txBody>
                    <a:bodyPr/>
                    <a:lstStyle/>
                    <a:p>
                      <a:pPr algn="ctr"/>
                      <a:r>
                        <a:rPr lang="zh-TW" altLang="en-US" sz="2000" dirty="0" smtClean="0">
                          <a:latin typeface="標楷體" panose="03000509000000000000" pitchFamily="65" charset="-120"/>
                          <a:ea typeface="標楷體" panose="03000509000000000000" pitchFamily="65" charset="-120"/>
                        </a:rPr>
                        <a:t>總務主任</a:t>
                      </a:r>
                      <a:endParaRPr lang="zh-TW" altLang="en-US" sz="2000" dirty="0">
                        <a:latin typeface="標楷體" panose="03000509000000000000" pitchFamily="65" charset="-120"/>
                        <a:ea typeface="標楷體" panose="03000509000000000000" pitchFamily="65" charset="-120"/>
                      </a:endParaRPr>
                    </a:p>
                  </a:txBody>
                  <a:tcPr anchor="ctr"/>
                </a:tc>
                <a:tc>
                  <a:txBody>
                    <a:bodyPr/>
                    <a:lstStyle/>
                    <a:p>
                      <a:pPr algn="ctr"/>
                      <a:r>
                        <a:rPr lang="zh-TW" altLang="en-US" sz="2000" dirty="0" smtClean="0">
                          <a:latin typeface="標楷體" panose="03000509000000000000" pitchFamily="65" charset="-120"/>
                          <a:ea typeface="標楷體" panose="03000509000000000000" pitchFamily="65" charset="-120"/>
                        </a:rPr>
                        <a:t>林文保</a:t>
                      </a:r>
                      <a:endParaRPr lang="zh-TW" altLang="en-US" sz="2000" dirty="0">
                        <a:latin typeface="標楷體" panose="03000509000000000000" pitchFamily="65" charset="-120"/>
                        <a:ea typeface="標楷體" panose="03000509000000000000" pitchFamily="65" charset="-120"/>
                      </a:endParaRP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zh-TW" altLang="zh-TW" sz="2000" kern="0" dirty="0" smtClean="0">
                          <a:effectLst/>
                          <a:latin typeface="標楷體" panose="03000509000000000000" pitchFamily="65" charset="-120"/>
                          <a:ea typeface="標楷體" panose="03000509000000000000" pitchFamily="65" charset="-120"/>
                          <a:cs typeface="Times New Roman" panose="02020603050405020304" pitchFamily="18" charset="0"/>
                        </a:rPr>
                        <a:t>資訊</a:t>
                      </a:r>
                      <a:endParaRPr lang="zh-TW" altLang="zh-TW" sz="2000" kern="100" dirty="0" smtClean="0">
                        <a:effectLst/>
                        <a:latin typeface="標楷體" panose="03000509000000000000" pitchFamily="65" charset="-120"/>
                        <a:ea typeface="標楷體" panose="03000509000000000000" pitchFamily="65" charset="-120"/>
                        <a:cs typeface="Times New Roman" panose="02020603050405020304" pitchFamily="18" charset="0"/>
                      </a:endParaRPr>
                    </a:p>
                  </a:txBody>
                  <a:tcPr anchor="ctr"/>
                </a:tc>
                <a:tc>
                  <a:txBody>
                    <a:bodyPr/>
                    <a:lstStyle/>
                    <a:p>
                      <a:pPr algn="l"/>
                      <a:r>
                        <a:rPr lang="zh-TW" altLang="en-US" sz="2000" dirty="0" smtClean="0">
                          <a:latin typeface="標楷體" panose="03000509000000000000" pitchFamily="65" charset="-120"/>
                          <a:ea typeface="標楷體" panose="03000509000000000000" pitchFamily="65" charset="-120"/>
                        </a:rPr>
                        <a:t>負責整個專案硬體設備採購</a:t>
                      </a:r>
                      <a:endParaRPr lang="zh-TW" altLang="en-US" sz="2000" dirty="0">
                        <a:latin typeface="標楷體" panose="03000509000000000000" pitchFamily="65" charset="-120"/>
                        <a:ea typeface="標楷體" panose="03000509000000000000" pitchFamily="65" charset="-120"/>
                      </a:endParaRPr>
                    </a:p>
                  </a:txBody>
                  <a:tcPr anchor="ctr"/>
                </a:tc>
                <a:extLst>
                  <a:ext uri="{0D108BD9-81ED-4DB2-BD59-A6C34878D82A}">
                    <a16:rowId xmlns:a16="http://schemas.microsoft.com/office/drawing/2014/main" val="2405884036"/>
                  </a:ext>
                </a:extLst>
              </a:tr>
              <a:tr h="185420">
                <a:tc>
                  <a:txBody>
                    <a:bodyPr/>
                    <a:lstStyle/>
                    <a:p>
                      <a:pPr algn="ctr"/>
                      <a:r>
                        <a:rPr lang="zh-TW" altLang="en-US" sz="2000" dirty="0" smtClean="0">
                          <a:latin typeface="標楷體" panose="03000509000000000000" pitchFamily="65" charset="-120"/>
                          <a:ea typeface="標楷體" panose="03000509000000000000" pitchFamily="65" charset="-120"/>
                        </a:rPr>
                        <a:t>輔導主任</a:t>
                      </a:r>
                      <a:endParaRPr lang="zh-TW" altLang="en-US" sz="2000" dirty="0">
                        <a:latin typeface="標楷體" panose="03000509000000000000" pitchFamily="65" charset="-120"/>
                        <a:ea typeface="標楷體" panose="03000509000000000000" pitchFamily="65" charset="-120"/>
                      </a:endParaRPr>
                    </a:p>
                  </a:txBody>
                  <a:tcPr anchor="ctr"/>
                </a:tc>
                <a:tc>
                  <a:txBody>
                    <a:bodyPr/>
                    <a:lstStyle/>
                    <a:p>
                      <a:pPr algn="ctr"/>
                      <a:r>
                        <a:rPr lang="zh-TW" altLang="en-US" sz="2000" dirty="0" smtClean="0">
                          <a:latin typeface="標楷體" panose="03000509000000000000" pitchFamily="65" charset="-120"/>
                          <a:ea typeface="標楷體" panose="03000509000000000000" pitchFamily="65" charset="-120"/>
                        </a:rPr>
                        <a:t>季信豪</a:t>
                      </a:r>
                      <a:endParaRPr lang="zh-TW" altLang="en-US" sz="2000" dirty="0">
                        <a:latin typeface="標楷體" panose="03000509000000000000" pitchFamily="65" charset="-120"/>
                        <a:ea typeface="標楷體" panose="03000509000000000000" pitchFamily="65" charset="-120"/>
                      </a:endParaRP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zh-TW" altLang="zh-TW" sz="2000" kern="0" dirty="0" smtClean="0">
                          <a:effectLst/>
                          <a:latin typeface="標楷體" panose="03000509000000000000" pitchFamily="65" charset="-120"/>
                          <a:ea typeface="標楷體" panose="03000509000000000000" pitchFamily="65" charset="-120"/>
                          <a:cs typeface="Times New Roman" panose="02020603050405020304" pitchFamily="18" charset="0"/>
                        </a:rPr>
                        <a:t>資訊</a:t>
                      </a:r>
                      <a:endParaRPr lang="zh-TW" altLang="zh-TW" sz="2000" kern="100" dirty="0" smtClean="0">
                        <a:effectLst/>
                        <a:latin typeface="標楷體" panose="03000509000000000000" pitchFamily="65" charset="-120"/>
                        <a:ea typeface="標楷體" panose="03000509000000000000" pitchFamily="65" charset="-120"/>
                        <a:cs typeface="Times New Roman" panose="02020603050405020304" pitchFamily="18" charset="0"/>
                      </a:endParaRPr>
                    </a:p>
                  </a:txBody>
                  <a:tcPr anchor="ctr"/>
                </a:tc>
                <a:tc>
                  <a:txBody>
                    <a:bodyPr/>
                    <a:lstStyle/>
                    <a:p>
                      <a:pPr algn="l"/>
                      <a:r>
                        <a:rPr lang="zh-TW" altLang="en-US" sz="2000" dirty="0" smtClean="0">
                          <a:latin typeface="標楷體" panose="03000509000000000000" pitchFamily="65" charset="-120"/>
                          <a:ea typeface="標楷體" panose="03000509000000000000" pitchFamily="65" charset="-120"/>
                        </a:rPr>
                        <a:t>負責專案中網站資源建置</a:t>
                      </a:r>
                      <a:endParaRPr lang="zh-TW" altLang="en-US" sz="2000" dirty="0">
                        <a:latin typeface="標楷體" panose="03000509000000000000" pitchFamily="65" charset="-120"/>
                        <a:ea typeface="標楷體" panose="03000509000000000000" pitchFamily="65" charset="-120"/>
                      </a:endParaRPr>
                    </a:p>
                  </a:txBody>
                  <a:tcPr anchor="ctr"/>
                </a:tc>
                <a:extLst>
                  <a:ext uri="{0D108BD9-81ED-4DB2-BD59-A6C34878D82A}">
                    <a16:rowId xmlns:a16="http://schemas.microsoft.com/office/drawing/2014/main" val="3201756300"/>
                  </a:ext>
                </a:extLst>
              </a:tr>
              <a:tr h="457200">
                <a:tc>
                  <a:txBody>
                    <a:bodyPr/>
                    <a:lstStyle/>
                    <a:p>
                      <a:pPr algn="ctr"/>
                      <a:r>
                        <a:rPr lang="zh-TW" altLang="en-US" sz="2000" dirty="0" smtClean="0">
                          <a:latin typeface="標楷體" panose="03000509000000000000" pitchFamily="65" charset="-120"/>
                          <a:ea typeface="標楷體" panose="03000509000000000000" pitchFamily="65" charset="-120"/>
                        </a:rPr>
                        <a:t>資訊組長</a:t>
                      </a:r>
                      <a:endParaRPr lang="zh-TW" altLang="en-US" sz="2000" dirty="0">
                        <a:latin typeface="標楷體" panose="03000509000000000000" pitchFamily="65" charset="-120"/>
                        <a:ea typeface="標楷體" panose="03000509000000000000" pitchFamily="65" charset="-120"/>
                      </a:endParaRPr>
                    </a:p>
                  </a:txBody>
                  <a:tcPr anchor="ctr"/>
                </a:tc>
                <a:tc>
                  <a:txBody>
                    <a:bodyPr/>
                    <a:lstStyle/>
                    <a:p>
                      <a:pPr algn="ctr">
                        <a:spcAft>
                          <a:spcPts val="0"/>
                        </a:spcAft>
                      </a:pPr>
                      <a:r>
                        <a:rPr lang="zh-TW" sz="2000" kern="0" dirty="0">
                          <a:effectLst/>
                          <a:latin typeface="標楷體" panose="03000509000000000000" pitchFamily="65" charset="-120"/>
                          <a:ea typeface="標楷體" panose="03000509000000000000" pitchFamily="65" charset="-120"/>
                          <a:cs typeface="Times New Roman" panose="02020603050405020304" pitchFamily="18" charset="0"/>
                        </a:rPr>
                        <a:t>林怡采</a:t>
                      </a:r>
                      <a:endParaRPr lang="zh-TW" sz="20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tc>
                <a:tc>
                  <a:txBody>
                    <a:bodyPr/>
                    <a:lstStyle/>
                    <a:p>
                      <a:pPr algn="ctr">
                        <a:spcAft>
                          <a:spcPts val="0"/>
                        </a:spcAft>
                      </a:pPr>
                      <a:r>
                        <a:rPr lang="zh-TW" sz="2000" kern="0" dirty="0">
                          <a:effectLst/>
                          <a:latin typeface="標楷體" panose="03000509000000000000" pitchFamily="65" charset="-120"/>
                          <a:ea typeface="標楷體" panose="03000509000000000000" pitchFamily="65" charset="-120"/>
                          <a:cs typeface="Times New Roman" panose="02020603050405020304" pitchFamily="18" charset="0"/>
                        </a:rPr>
                        <a:t>資訊</a:t>
                      </a:r>
                      <a:endParaRPr lang="zh-TW" sz="20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tc>
                <a:tc>
                  <a:txBody>
                    <a:bodyPr/>
                    <a:lstStyle/>
                    <a:p>
                      <a:pPr algn="l">
                        <a:spcAft>
                          <a:spcPts val="0"/>
                        </a:spcAft>
                      </a:pPr>
                      <a:r>
                        <a:rPr lang="zh-TW" sz="2000" kern="0" dirty="0">
                          <a:effectLst/>
                          <a:latin typeface="標楷體" panose="03000509000000000000" pitchFamily="65" charset="-120"/>
                          <a:ea typeface="標楷體" panose="03000509000000000000" pitchFamily="65" charset="-120"/>
                          <a:cs typeface="Times New Roman" panose="02020603050405020304" pitchFamily="18" charset="0"/>
                        </a:rPr>
                        <a:t>負責教師平板電腦之操作教學</a:t>
                      </a:r>
                      <a:endParaRPr lang="zh-TW" sz="2000" kern="100" dirty="0">
                        <a:effectLst/>
                        <a:latin typeface="標楷體" panose="03000509000000000000" pitchFamily="65" charset="-120"/>
                        <a:ea typeface="標楷體" panose="03000509000000000000" pitchFamily="65" charset="-120"/>
                        <a:cs typeface="Times New Roman" panose="02020603050405020304" pitchFamily="18" charset="0"/>
                      </a:endParaRPr>
                    </a:p>
                    <a:p>
                      <a:pPr algn="l">
                        <a:spcAft>
                          <a:spcPts val="0"/>
                        </a:spcAft>
                      </a:pPr>
                      <a:r>
                        <a:rPr lang="zh-TW" sz="2000" kern="0" dirty="0">
                          <a:effectLst/>
                          <a:latin typeface="標楷體" panose="03000509000000000000" pitchFamily="65" charset="-120"/>
                          <a:ea typeface="標楷體" panose="03000509000000000000" pitchFamily="65" charset="-120"/>
                          <a:cs typeface="Times New Roman" panose="02020603050405020304" pitchFamily="18" charset="0"/>
                        </a:rPr>
                        <a:t>平板電腦伺服器管理</a:t>
                      </a:r>
                      <a:endParaRPr lang="zh-TW" sz="2000" kern="100" dirty="0">
                        <a:effectLst/>
                        <a:latin typeface="標楷體" panose="03000509000000000000" pitchFamily="65" charset="-120"/>
                        <a:ea typeface="標楷體" panose="03000509000000000000" pitchFamily="65" charset="-120"/>
                        <a:cs typeface="Times New Roman" panose="02020603050405020304" pitchFamily="18" charset="0"/>
                      </a:endParaRPr>
                    </a:p>
                    <a:p>
                      <a:pPr algn="l">
                        <a:spcAft>
                          <a:spcPts val="0"/>
                        </a:spcAft>
                      </a:pPr>
                      <a:r>
                        <a:rPr lang="zh-TW" sz="2000" kern="0" dirty="0">
                          <a:effectLst/>
                          <a:latin typeface="標楷體" panose="03000509000000000000" pitchFamily="65" charset="-120"/>
                          <a:ea typeface="標楷體" panose="03000509000000000000" pitchFamily="65" charset="-120"/>
                          <a:cs typeface="Times New Roman" panose="02020603050405020304" pitchFamily="18" charset="0"/>
                        </a:rPr>
                        <a:t>建置本校教學網站</a:t>
                      </a:r>
                      <a:endParaRPr lang="zh-TW" sz="20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388709753"/>
                  </a:ext>
                </a:extLst>
              </a:tr>
              <a:tr h="457200">
                <a:tc>
                  <a:txBody>
                    <a:bodyPr/>
                    <a:lstStyle/>
                    <a:p>
                      <a:pPr algn="ctr"/>
                      <a:r>
                        <a:rPr lang="zh-TW" altLang="en-US" sz="2000" dirty="0" smtClean="0">
                          <a:latin typeface="標楷體" panose="03000509000000000000" pitchFamily="65" charset="-120"/>
                          <a:ea typeface="標楷體" panose="03000509000000000000" pitchFamily="65" charset="-120"/>
                        </a:rPr>
                        <a:t>學習照顧組長</a:t>
                      </a:r>
                      <a:endParaRPr lang="zh-TW" altLang="en-US" sz="2000" dirty="0">
                        <a:latin typeface="標楷體" panose="03000509000000000000" pitchFamily="65" charset="-120"/>
                        <a:ea typeface="標楷體" panose="03000509000000000000" pitchFamily="65" charset="-120"/>
                      </a:endParaRP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zh-TW" altLang="en-US" sz="2000" dirty="0" smtClean="0">
                          <a:latin typeface="標楷體" panose="03000509000000000000" pitchFamily="65" charset="-120"/>
                          <a:ea typeface="標楷體" panose="03000509000000000000" pitchFamily="65" charset="-120"/>
                        </a:rPr>
                        <a:t>許有成</a:t>
                      </a:r>
                    </a:p>
                  </a:txBody>
                  <a:tcPr marL="68580" marR="6858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zh-TW" altLang="en-US" sz="2000" dirty="0" smtClean="0">
                          <a:latin typeface="標楷體" panose="03000509000000000000" pitchFamily="65" charset="-120"/>
                          <a:ea typeface="標楷體" panose="03000509000000000000" pitchFamily="65" charset="-120"/>
                        </a:rPr>
                        <a:t>資訊</a:t>
                      </a:r>
                    </a:p>
                  </a:txBody>
                  <a:tcPr marL="68580" marR="6858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zh-TW" altLang="en-US" sz="2000" dirty="0" smtClean="0">
                          <a:latin typeface="標楷體" panose="03000509000000000000" pitchFamily="65" charset="-120"/>
                          <a:ea typeface="標楷體" panose="03000509000000000000" pitchFamily="65" charset="-120"/>
                        </a:rPr>
                        <a:t>負責專案中學習檔案建置</a:t>
                      </a:r>
                    </a:p>
                  </a:txBody>
                  <a:tcPr marL="68580" marR="68580" marT="0" marB="0" anchor="ctr"/>
                </a:tc>
                <a:extLst>
                  <a:ext uri="{0D108BD9-81ED-4DB2-BD59-A6C34878D82A}">
                    <a16:rowId xmlns:a16="http://schemas.microsoft.com/office/drawing/2014/main" val="3981977609"/>
                  </a:ext>
                </a:extLst>
              </a:tr>
              <a:tr h="370840">
                <a:tc>
                  <a:txBody>
                    <a:bodyPr/>
                    <a:lstStyle/>
                    <a:p>
                      <a:pPr algn="ctr"/>
                      <a:r>
                        <a:rPr lang="zh-TW" altLang="en-US" sz="2000" dirty="0" smtClean="0">
                          <a:latin typeface="標楷體" panose="03000509000000000000" pitchFamily="65" charset="-120"/>
                          <a:ea typeface="標楷體" panose="03000509000000000000" pitchFamily="65" charset="-120"/>
                        </a:rPr>
                        <a:t>衛生組長</a:t>
                      </a:r>
                      <a:endParaRPr lang="zh-TW" altLang="en-US" sz="2000" dirty="0">
                        <a:latin typeface="標楷體" panose="03000509000000000000" pitchFamily="65" charset="-120"/>
                        <a:ea typeface="標楷體" panose="03000509000000000000" pitchFamily="65" charset="-120"/>
                      </a:endParaRPr>
                    </a:p>
                  </a:txBody>
                  <a:tcPr anchor="ctr"/>
                </a:tc>
                <a:tc>
                  <a:txBody>
                    <a:bodyPr/>
                    <a:lstStyle/>
                    <a:p>
                      <a:pPr algn="ctr"/>
                      <a:r>
                        <a:rPr lang="zh-TW" altLang="en-US" sz="2000" dirty="0" smtClean="0">
                          <a:latin typeface="標楷體" panose="03000509000000000000" pitchFamily="65" charset="-120"/>
                          <a:ea typeface="標楷體" panose="03000509000000000000" pitchFamily="65" charset="-120"/>
                        </a:rPr>
                        <a:t>郭禎燦</a:t>
                      </a:r>
                      <a:endParaRPr lang="zh-TW" altLang="en-US" sz="2000" dirty="0">
                        <a:latin typeface="標楷體" panose="03000509000000000000" pitchFamily="65" charset="-120"/>
                        <a:ea typeface="標楷體" panose="03000509000000000000" pitchFamily="65" charset="-120"/>
                      </a:endParaRPr>
                    </a:p>
                  </a:txBody>
                  <a:tcPr anchor="ctr"/>
                </a:tc>
                <a:tc>
                  <a:txBody>
                    <a:bodyPr/>
                    <a:lstStyle/>
                    <a:p>
                      <a:pPr algn="ctr"/>
                      <a:r>
                        <a:rPr lang="zh-TW" altLang="en-US" sz="2000" dirty="0" smtClean="0">
                          <a:latin typeface="標楷體" panose="03000509000000000000" pitchFamily="65" charset="-120"/>
                          <a:ea typeface="標楷體" panose="03000509000000000000" pitchFamily="65" charset="-120"/>
                        </a:rPr>
                        <a:t>資訊</a:t>
                      </a:r>
                      <a:endParaRPr lang="zh-TW" altLang="en-US" sz="2000" dirty="0">
                        <a:latin typeface="標楷體" panose="03000509000000000000" pitchFamily="65" charset="-120"/>
                        <a:ea typeface="標楷體" panose="03000509000000000000" pitchFamily="65" charset="-120"/>
                      </a:endParaRPr>
                    </a:p>
                  </a:txBody>
                  <a:tcPr anchor="ctr"/>
                </a:tc>
                <a:tc>
                  <a:txBody>
                    <a:bodyPr/>
                    <a:lstStyle/>
                    <a:p>
                      <a:pPr algn="l"/>
                      <a:r>
                        <a:rPr lang="zh-TW" altLang="en-US" sz="2000" dirty="0" smtClean="0">
                          <a:latin typeface="標楷體" panose="03000509000000000000" pitchFamily="65" charset="-120"/>
                          <a:ea typeface="標楷體" panose="03000509000000000000" pitchFamily="65" charset="-120"/>
                        </a:rPr>
                        <a:t>負責專案中相關硬體操作</a:t>
                      </a:r>
                      <a:endParaRPr lang="zh-TW" altLang="en-US" sz="2000" dirty="0">
                        <a:latin typeface="標楷體" panose="03000509000000000000" pitchFamily="65" charset="-120"/>
                        <a:ea typeface="標楷體" panose="03000509000000000000" pitchFamily="65" charset="-120"/>
                      </a:endParaRPr>
                    </a:p>
                  </a:txBody>
                  <a:tcPr anchor="ctr"/>
                </a:tc>
                <a:extLst>
                  <a:ext uri="{0D108BD9-81ED-4DB2-BD59-A6C34878D82A}">
                    <a16:rowId xmlns:a16="http://schemas.microsoft.com/office/drawing/2014/main" val="225030005"/>
                  </a:ext>
                </a:extLst>
              </a:tr>
              <a:tr h="370840">
                <a:tc>
                  <a:txBody>
                    <a:bodyPr/>
                    <a:lstStyle/>
                    <a:p>
                      <a:pPr algn="ctr"/>
                      <a:r>
                        <a:rPr lang="zh-TW" altLang="en-US" sz="2000" dirty="0" smtClean="0">
                          <a:latin typeface="標楷體" panose="03000509000000000000" pitchFamily="65" charset="-120"/>
                          <a:ea typeface="標楷體" panose="03000509000000000000" pitchFamily="65" charset="-120"/>
                        </a:rPr>
                        <a:t>事務</a:t>
                      </a:r>
                      <a:r>
                        <a:rPr lang="zh-TW" altLang="en-US" sz="2000" dirty="0" smtClean="0">
                          <a:latin typeface="標楷體" panose="03000509000000000000" pitchFamily="65" charset="-120"/>
                          <a:ea typeface="標楷體" panose="03000509000000000000" pitchFamily="65" charset="-120"/>
                        </a:rPr>
                        <a:t>組長</a:t>
                      </a:r>
                      <a:endParaRPr lang="zh-TW" altLang="en-US" sz="2000" dirty="0">
                        <a:latin typeface="標楷體" panose="03000509000000000000" pitchFamily="65" charset="-120"/>
                        <a:ea typeface="標楷體" panose="03000509000000000000" pitchFamily="65" charset="-120"/>
                      </a:endParaRP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zh-TW" altLang="en-US" sz="2000" kern="100" dirty="0" smtClean="0">
                          <a:effectLst/>
                          <a:latin typeface="標楷體" panose="03000509000000000000" pitchFamily="65" charset="-120"/>
                          <a:ea typeface="標楷體" panose="03000509000000000000" pitchFamily="65" charset="-120"/>
                          <a:cs typeface="Times New Roman" panose="02020603050405020304" pitchFamily="18" charset="0"/>
                        </a:rPr>
                        <a:t>柯俊吉</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zh-TW" altLang="en-US" sz="2000" kern="100" dirty="0" smtClean="0">
                          <a:effectLst/>
                          <a:latin typeface="標楷體" panose="03000509000000000000" pitchFamily="65" charset="-120"/>
                          <a:ea typeface="標楷體" panose="03000509000000000000" pitchFamily="65" charset="-120"/>
                          <a:cs typeface="Times New Roman" panose="02020603050405020304" pitchFamily="18" charset="0"/>
                        </a:rPr>
                        <a:t>自然與生活科技</a:t>
                      </a:r>
                      <a:endParaRPr lang="zh-TW" altLang="zh-TW" sz="2000" kern="100" dirty="0" smtClean="0">
                        <a:effectLst/>
                        <a:latin typeface="標楷體" panose="03000509000000000000" pitchFamily="65" charset="-120"/>
                        <a:ea typeface="標楷體" panose="03000509000000000000" pitchFamily="65" charset="-120"/>
                        <a:cs typeface="Times New Roman" panose="02020603050405020304" pitchFamily="18" charset="0"/>
                      </a:endParaRPr>
                    </a:p>
                  </a:txBody>
                  <a:tcPr anchor="ctr"/>
                </a:tc>
                <a:tc>
                  <a:txBody>
                    <a:bodyPr/>
                    <a:lstStyle/>
                    <a:p>
                      <a:pPr algn="l"/>
                      <a:r>
                        <a:rPr lang="zh-TW" altLang="en-US" sz="2000" kern="100" dirty="0" smtClean="0">
                          <a:effectLst/>
                          <a:latin typeface="標楷體" panose="03000509000000000000" pitchFamily="65" charset="-120"/>
                          <a:ea typeface="標楷體" panose="03000509000000000000" pitchFamily="65" charset="-120"/>
                          <a:cs typeface="Times New Roman" panose="02020603050405020304" pitchFamily="18" charset="0"/>
                        </a:rPr>
                        <a:t>負責專案中硬體設備維護</a:t>
                      </a:r>
                      <a:endParaRPr lang="zh-TW" altLang="en-US" sz="2000" dirty="0">
                        <a:latin typeface="標楷體" panose="03000509000000000000" pitchFamily="65" charset="-120"/>
                        <a:ea typeface="標楷體" panose="03000509000000000000" pitchFamily="65" charset="-120"/>
                      </a:endParaRPr>
                    </a:p>
                  </a:txBody>
                  <a:tcPr anchor="ctr"/>
                </a:tc>
                <a:extLst>
                  <a:ext uri="{0D108BD9-81ED-4DB2-BD59-A6C34878D82A}">
                    <a16:rowId xmlns:a16="http://schemas.microsoft.com/office/drawing/2014/main" val="1057413891"/>
                  </a:ext>
                </a:extLst>
              </a:tr>
              <a:tr h="370840">
                <a:tc>
                  <a:txBody>
                    <a:bodyPr/>
                    <a:lstStyle/>
                    <a:p>
                      <a:pPr algn="ctr"/>
                      <a:r>
                        <a:rPr lang="zh-TW" altLang="en-US" sz="2000" dirty="0" smtClean="0">
                          <a:latin typeface="標楷體" panose="03000509000000000000" pitchFamily="65" charset="-120"/>
                          <a:ea typeface="標楷體" panose="03000509000000000000" pitchFamily="65" charset="-120"/>
                        </a:rPr>
                        <a:t>科任教師</a:t>
                      </a:r>
                      <a:endParaRPr lang="zh-TW" altLang="en-US" sz="2000" dirty="0">
                        <a:latin typeface="標楷體" panose="03000509000000000000" pitchFamily="65" charset="-120"/>
                        <a:ea typeface="標楷體" panose="03000509000000000000" pitchFamily="65" charset="-120"/>
                      </a:endParaRPr>
                    </a:p>
                  </a:txBody>
                  <a:tcPr anchor="ctr"/>
                </a:tc>
                <a:tc>
                  <a:txBody>
                    <a:bodyPr/>
                    <a:lstStyle/>
                    <a:p>
                      <a:pPr algn="ctr">
                        <a:spcAft>
                          <a:spcPts val="0"/>
                        </a:spcAft>
                      </a:pPr>
                      <a:r>
                        <a:rPr lang="zh-TW" sz="2000" kern="0" dirty="0">
                          <a:effectLst/>
                          <a:latin typeface="標楷體" panose="03000509000000000000" pitchFamily="65" charset="-120"/>
                          <a:ea typeface="標楷體" panose="03000509000000000000" pitchFamily="65" charset="-120"/>
                          <a:cs typeface="Times New Roman" panose="02020603050405020304" pitchFamily="18" charset="0"/>
                        </a:rPr>
                        <a:t>劉漢傑</a:t>
                      </a:r>
                      <a:endParaRPr lang="zh-TW" sz="20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tc>
                <a:tc>
                  <a:txBody>
                    <a:bodyPr/>
                    <a:lstStyle/>
                    <a:p>
                      <a:pPr algn="ctr">
                        <a:spcAft>
                          <a:spcPts val="0"/>
                        </a:spcAft>
                      </a:pPr>
                      <a:r>
                        <a:rPr lang="zh-TW" sz="2000" kern="0" dirty="0">
                          <a:effectLst/>
                          <a:latin typeface="標楷體" panose="03000509000000000000" pitchFamily="65" charset="-120"/>
                          <a:ea typeface="標楷體" panose="03000509000000000000" pitchFamily="65" charset="-120"/>
                          <a:cs typeface="Times New Roman" panose="02020603050405020304" pitchFamily="18" charset="0"/>
                        </a:rPr>
                        <a:t>英語</a:t>
                      </a:r>
                      <a:endParaRPr lang="zh-TW" sz="20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tc>
                <a:tc>
                  <a:txBody>
                    <a:bodyPr/>
                    <a:lstStyle/>
                    <a:p>
                      <a:pPr algn="l">
                        <a:spcAft>
                          <a:spcPts val="0"/>
                        </a:spcAft>
                      </a:pPr>
                      <a:r>
                        <a:rPr lang="zh-TW" sz="2000" kern="0" dirty="0">
                          <a:effectLst/>
                          <a:latin typeface="標楷體" panose="03000509000000000000" pitchFamily="65" charset="-120"/>
                          <a:ea typeface="標楷體" panose="03000509000000000000" pitchFamily="65" charset="-120"/>
                          <a:cs typeface="Times New Roman" panose="02020603050405020304" pitchFamily="18" charset="0"/>
                        </a:rPr>
                        <a:t>負責學生平板電腦之操作教學</a:t>
                      </a:r>
                      <a:endParaRPr lang="zh-TW" sz="2000" kern="100" dirty="0">
                        <a:effectLst/>
                        <a:latin typeface="標楷體" panose="03000509000000000000" pitchFamily="65" charset="-120"/>
                        <a:ea typeface="標楷體" panose="03000509000000000000" pitchFamily="65" charset="-120"/>
                        <a:cs typeface="Times New Roman" panose="02020603050405020304" pitchFamily="18" charset="0"/>
                      </a:endParaRPr>
                    </a:p>
                    <a:p>
                      <a:pPr algn="l">
                        <a:spcAft>
                          <a:spcPts val="0"/>
                        </a:spcAft>
                      </a:pPr>
                      <a:r>
                        <a:rPr lang="zh-TW" sz="2000" kern="0" dirty="0">
                          <a:effectLst/>
                          <a:latin typeface="標楷體" panose="03000509000000000000" pitchFamily="65" charset="-120"/>
                          <a:ea typeface="標楷體" panose="03000509000000000000" pitchFamily="65" charset="-120"/>
                          <a:cs typeface="Times New Roman" panose="02020603050405020304" pitchFamily="18" charset="0"/>
                        </a:rPr>
                        <a:t>執行並教授英語之資訊融入課程及成果</a:t>
                      </a:r>
                      <a:r>
                        <a:rPr lang="zh-TW" sz="2000" kern="0" dirty="0" smtClean="0">
                          <a:effectLst/>
                          <a:latin typeface="標楷體" panose="03000509000000000000" pitchFamily="65" charset="-120"/>
                          <a:ea typeface="標楷體" panose="03000509000000000000" pitchFamily="65" charset="-120"/>
                          <a:cs typeface="Times New Roman" panose="02020603050405020304" pitchFamily="18" charset="0"/>
                        </a:rPr>
                        <a:t>展示</a:t>
                      </a:r>
                      <a:endParaRPr lang="zh-TW" sz="20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612665229"/>
                  </a:ext>
                </a:extLst>
              </a:tr>
            </a:tbl>
          </a:graphicData>
        </a:graphic>
      </p:graphicFrame>
    </p:spTree>
    <p:extLst>
      <p:ext uri="{BB962C8B-B14F-4D97-AF65-F5344CB8AC3E}">
        <p14:creationId xmlns:p14="http://schemas.microsoft.com/office/powerpoint/2010/main" val="522851354"/>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85801" y="609601"/>
            <a:ext cx="10131425" cy="725714"/>
          </a:xfrm>
        </p:spPr>
        <p:txBody>
          <a:bodyPr/>
          <a:lstStyle/>
          <a:p>
            <a:r>
              <a:rPr lang="zh-TW" altLang="en-US" dirty="0" smtClean="0">
                <a:solidFill>
                  <a:srgbClr val="92D050"/>
                </a:solidFill>
                <a:latin typeface="標楷體" panose="03000509000000000000" pitchFamily="65" charset="-120"/>
                <a:ea typeface="標楷體" panose="03000509000000000000" pitchFamily="65" charset="-120"/>
              </a:rPr>
              <a:t>參、行政支援教學</a:t>
            </a:r>
            <a:endParaRPr lang="zh-TW" altLang="en-US" dirty="0">
              <a:solidFill>
                <a:srgbClr val="92D050"/>
              </a:solidFill>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p:txBody>
          <a:bodyPr>
            <a:normAutofit lnSpcReduction="10000"/>
          </a:bodyPr>
          <a:lstStyle/>
          <a:p>
            <a:pPr marL="457200" indent="-457200">
              <a:buFont typeface="+mj-lt"/>
              <a:buAutoNum type="arabicPeriod"/>
            </a:pPr>
            <a:r>
              <a:rPr lang="zh-TW" altLang="en-US" sz="2800" dirty="0">
                <a:latin typeface="標楷體" panose="03000509000000000000" pitchFamily="65" charset="-120"/>
                <a:ea typeface="標楷體" panose="03000509000000000000" pitchFamily="65" charset="-120"/>
              </a:rPr>
              <a:t>主機房</a:t>
            </a:r>
            <a:r>
              <a:rPr lang="en-US" altLang="zh-TW" sz="2800" dirty="0">
                <a:latin typeface="標楷體" panose="03000509000000000000" pitchFamily="65" charset="-120"/>
                <a:ea typeface="標楷體" panose="03000509000000000000" pitchFamily="65" charset="-120"/>
              </a:rPr>
              <a:t>1</a:t>
            </a:r>
            <a:r>
              <a:rPr lang="zh-TW" altLang="en-US" sz="2800" dirty="0">
                <a:latin typeface="標楷體" panose="03000509000000000000" pitchFamily="65" charset="-120"/>
                <a:ea typeface="標楷體" panose="03000509000000000000" pitchFamily="65" charset="-120"/>
              </a:rPr>
              <a:t>間</a:t>
            </a:r>
            <a:r>
              <a:rPr lang="en-US" altLang="zh-TW" sz="2800" dirty="0">
                <a:latin typeface="標楷體" panose="03000509000000000000" pitchFamily="65" charset="-120"/>
                <a:ea typeface="標楷體" panose="03000509000000000000" pitchFamily="65" charset="-120"/>
              </a:rPr>
              <a:t>(</a:t>
            </a:r>
            <a:r>
              <a:rPr lang="zh-TW" altLang="en-US" sz="2800" dirty="0">
                <a:latin typeface="標楷體" panose="03000509000000000000" pitchFamily="65" charset="-120"/>
                <a:ea typeface="標楷體" panose="03000509000000000000" pitchFamily="65" charset="-120"/>
              </a:rPr>
              <a:t>內設伺服器</a:t>
            </a:r>
            <a:r>
              <a:rPr lang="en-US" altLang="zh-TW" sz="2800" dirty="0">
                <a:latin typeface="標楷體" panose="03000509000000000000" pitchFamily="65" charset="-120"/>
                <a:ea typeface="標楷體" panose="03000509000000000000" pitchFamily="65" charset="-120"/>
              </a:rPr>
              <a:t>6</a:t>
            </a:r>
            <a:r>
              <a:rPr lang="zh-TW" altLang="en-US" sz="2800" dirty="0">
                <a:latin typeface="標楷體" panose="03000509000000000000" pitchFamily="65" charset="-120"/>
                <a:ea typeface="標楷體" panose="03000509000000000000" pitchFamily="65" charset="-120"/>
              </a:rPr>
              <a:t>部伺服器、</a:t>
            </a:r>
            <a:r>
              <a:rPr lang="en-US" altLang="zh-TW" sz="2800" dirty="0">
                <a:latin typeface="標楷體" panose="03000509000000000000" pitchFamily="65" charset="-120"/>
                <a:ea typeface="標楷體" panose="03000509000000000000" pitchFamily="65" charset="-120"/>
              </a:rPr>
              <a:t>nas2</a:t>
            </a:r>
            <a:r>
              <a:rPr lang="zh-TW" altLang="en-US" sz="2800" dirty="0">
                <a:latin typeface="標楷體" panose="03000509000000000000" pitchFamily="65" charset="-120"/>
                <a:ea typeface="標楷體" panose="03000509000000000000" pitchFamily="65" charset="-120"/>
              </a:rPr>
              <a:t>部，印表機</a:t>
            </a:r>
            <a:r>
              <a:rPr lang="en-US" altLang="zh-TW" sz="2800" dirty="0">
                <a:latin typeface="標楷體" panose="03000509000000000000" pitchFamily="65" charset="-120"/>
                <a:ea typeface="標楷體" panose="03000509000000000000" pitchFamily="65" charset="-120"/>
              </a:rPr>
              <a:t>1</a:t>
            </a:r>
            <a:r>
              <a:rPr lang="zh-TW" altLang="en-US" sz="2800" dirty="0">
                <a:latin typeface="標楷體" panose="03000509000000000000" pitchFamily="65" charset="-120"/>
                <a:ea typeface="標楷體" panose="03000509000000000000" pitchFamily="65" charset="-120"/>
              </a:rPr>
              <a:t>台</a:t>
            </a:r>
            <a:r>
              <a:rPr lang="en-US" altLang="zh-TW" sz="2800" dirty="0">
                <a:latin typeface="標楷體" panose="03000509000000000000" pitchFamily="65" charset="-120"/>
                <a:ea typeface="標楷體" panose="03000509000000000000" pitchFamily="65" charset="-120"/>
              </a:rPr>
              <a:t>)</a:t>
            </a:r>
          </a:p>
          <a:p>
            <a:pPr marL="457200" indent="-457200">
              <a:spcBef>
                <a:spcPts val="1800"/>
              </a:spcBef>
              <a:buFont typeface="+mj-lt"/>
              <a:buAutoNum type="arabicPeriod"/>
            </a:pPr>
            <a:r>
              <a:rPr lang="zh-TW" altLang="en-US" sz="2800" dirty="0" smtClean="0">
                <a:latin typeface="標楷體" panose="03000509000000000000" pitchFamily="65" charset="-120"/>
                <a:ea typeface="標楷體" panose="03000509000000000000" pitchFamily="65" charset="-120"/>
              </a:rPr>
              <a:t>電腦教室</a:t>
            </a:r>
            <a:r>
              <a:rPr lang="en-US" altLang="zh-TW" sz="2800" dirty="0">
                <a:latin typeface="標楷體" panose="03000509000000000000" pitchFamily="65" charset="-120"/>
                <a:ea typeface="標楷體" panose="03000509000000000000" pitchFamily="65" charset="-120"/>
              </a:rPr>
              <a:t>2</a:t>
            </a:r>
            <a:r>
              <a:rPr lang="zh-TW" altLang="en-US" sz="2800" dirty="0">
                <a:latin typeface="標楷體" panose="03000509000000000000" pitchFamily="65" charset="-120"/>
                <a:ea typeface="標楷體" panose="03000509000000000000" pitchFamily="65" charset="-120"/>
              </a:rPr>
              <a:t>間</a:t>
            </a:r>
            <a:r>
              <a:rPr lang="en-US" altLang="zh-TW" sz="2800" dirty="0">
                <a:latin typeface="標楷體" panose="03000509000000000000" pitchFamily="65" charset="-120"/>
                <a:ea typeface="標楷體" panose="03000509000000000000" pitchFamily="65" charset="-120"/>
              </a:rPr>
              <a:t>(</a:t>
            </a:r>
            <a:r>
              <a:rPr lang="zh-TW" altLang="en-US" sz="2800" dirty="0">
                <a:latin typeface="標楷體" panose="03000509000000000000" pitchFamily="65" charset="-120"/>
                <a:ea typeface="標楷體" panose="03000509000000000000" pitchFamily="65" charset="-120"/>
              </a:rPr>
              <a:t>內設伺服器</a:t>
            </a:r>
            <a:r>
              <a:rPr lang="en-US" altLang="zh-TW" sz="2800" dirty="0">
                <a:latin typeface="標楷體" panose="03000509000000000000" pitchFamily="65" charset="-120"/>
                <a:ea typeface="標楷體" panose="03000509000000000000" pitchFamily="65" charset="-120"/>
              </a:rPr>
              <a:t>5</a:t>
            </a:r>
            <a:r>
              <a:rPr lang="zh-TW" altLang="en-US" sz="2800" dirty="0">
                <a:latin typeface="標楷體" panose="03000509000000000000" pitchFamily="65" charset="-120"/>
                <a:ea typeface="標楷體" panose="03000509000000000000" pitchFamily="65" charset="-120"/>
              </a:rPr>
              <a:t>台、教師機</a:t>
            </a:r>
            <a:r>
              <a:rPr lang="en-US" altLang="zh-TW" sz="2800" dirty="0">
                <a:latin typeface="標楷體" panose="03000509000000000000" pitchFamily="65" charset="-120"/>
                <a:ea typeface="標楷體" panose="03000509000000000000" pitchFamily="65" charset="-120"/>
              </a:rPr>
              <a:t>2</a:t>
            </a:r>
            <a:r>
              <a:rPr lang="zh-TW" altLang="en-US" sz="2800" dirty="0">
                <a:latin typeface="標楷體" panose="03000509000000000000" pitchFamily="65" charset="-120"/>
                <a:ea typeface="標楷體" panose="03000509000000000000" pitchFamily="65" charset="-120"/>
              </a:rPr>
              <a:t>台、學生機</a:t>
            </a:r>
            <a:r>
              <a:rPr lang="en-US" altLang="zh-TW" sz="2800" dirty="0">
                <a:latin typeface="標楷體" panose="03000509000000000000" pitchFamily="65" charset="-120"/>
                <a:ea typeface="標楷體" panose="03000509000000000000" pitchFamily="65" charset="-120"/>
              </a:rPr>
              <a:t>64</a:t>
            </a:r>
            <a:r>
              <a:rPr lang="zh-TW" altLang="en-US" sz="2800" dirty="0">
                <a:latin typeface="標楷體" panose="03000509000000000000" pitchFamily="65" charset="-120"/>
                <a:ea typeface="標楷體" panose="03000509000000000000" pitchFamily="65" charset="-120"/>
              </a:rPr>
              <a:t>台、單槍投影機</a:t>
            </a:r>
            <a:r>
              <a:rPr lang="en-US" altLang="zh-TW" sz="2800" dirty="0">
                <a:latin typeface="標楷體" panose="03000509000000000000" pitchFamily="65" charset="-120"/>
                <a:ea typeface="標楷體" panose="03000509000000000000" pitchFamily="65" charset="-120"/>
              </a:rPr>
              <a:t>2</a:t>
            </a:r>
            <a:r>
              <a:rPr lang="zh-TW" altLang="en-US" sz="2800" dirty="0">
                <a:latin typeface="標楷體" panose="03000509000000000000" pitchFamily="65" charset="-120"/>
                <a:ea typeface="標楷體" panose="03000509000000000000" pitchFamily="65" charset="-120"/>
              </a:rPr>
              <a:t>台</a:t>
            </a:r>
            <a:r>
              <a:rPr lang="en-US" altLang="zh-TW" sz="2800" dirty="0">
                <a:latin typeface="標楷體" panose="03000509000000000000" pitchFamily="65" charset="-120"/>
                <a:ea typeface="標楷體" panose="03000509000000000000" pitchFamily="65" charset="-120"/>
              </a:rPr>
              <a:t>)</a:t>
            </a:r>
          </a:p>
          <a:p>
            <a:pPr marL="457200" indent="-457200">
              <a:spcBef>
                <a:spcPts val="1800"/>
              </a:spcBef>
              <a:buFont typeface="+mj-lt"/>
              <a:buAutoNum type="arabicPeriod"/>
            </a:pPr>
            <a:r>
              <a:rPr lang="zh-TW" altLang="en-US" sz="2800" dirty="0" smtClean="0">
                <a:latin typeface="標楷體" panose="03000509000000000000" pitchFamily="65" charset="-120"/>
                <a:ea typeface="標楷體" panose="03000509000000000000" pitchFamily="65" charset="-120"/>
              </a:rPr>
              <a:t>故事</a:t>
            </a:r>
            <a:r>
              <a:rPr lang="zh-TW" altLang="en-US" sz="2800" dirty="0">
                <a:latin typeface="標楷體" panose="03000509000000000000" pitchFamily="65" charset="-120"/>
                <a:ea typeface="標楷體" panose="03000509000000000000" pitchFamily="65" charset="-120"/>
              </a:rPr>
              <a:t>屋</a:t>
            </a:r>
            <a:r>
              <a:rPr lang="en-US" altLang="zh-TW" sz="2800" dirty="0">
                <a:latin typeface="標楷體" panose="03000509000000000000" pitchFamily="65" charset="-120"/>
                <a:ea typeface="標楷體" panose="03000509000000000000" pitchFamily="65" charset="-120"/>
              </a:rPr>
              <a:t>1</a:t>
            </a:r>
            <a:r>
              <a:rPr lang="zh-TW" altLang="en-US" sz="2800" dirty="0">
                <a:latin typeface="標楷體" panose="03000509000000000000" pitchFamily="65" charset="-120"/>
                <a:ea typeface="標楷體" panose="03000509000000000000" pitchFamily="65" charset="-120"/>
              </a:rPr>
              <a:t>間</a:t>
            </a:r>
            <a:r>
              <a:rPr lang="en-US" altLang="zh-TW" sz="2800" dirty="0">
                <a:latin typeface="標楷體" panose="03000509000000000000" pitchFamily="65" charset="-120"/>
                <a:ea typeface="標楷體" panose="03000509000000000000" pitchFamily="65" charset="-120"/>
              </a:rPr>
              <a:t>(</a:t>
            </a:r>
            <a:r>
              <a:rPr lang="zh-TW" altLang="en-US" sz="2800" dirty="0">
                <a:latin typeface="標楷體" panose="03000509000000000000" pitchFamily="65" charset="-120"/>
                <a:ea typeface="標楷體" panose="03000509000000000000" pitchFamily="65" charset="-120"/>
              </a:rPr>
              <a:t>內設電腦</a:t>
            </a:r>
            <a:r>
              <a:rPr lang="en-US" altLang="zh-TW" sz="2800" dirty="0">
                <a:latin typeface="標楷體" panose="03000509000000000000" pitchFamily="65" charset="-120"/>
                <a:ea typeface="標楷體" panose="03000509000000000000" pitchFamily="65" charset="-120"/>
              </a:rPr>
              <a:t>1</a:t>
            </a:r>
            <a:r>
              <a:rPr lang="zh-TW" altLang="en-US" sz="2800" dirty="0">
                <a:latin typeface="標楷體" panose="03000509000000000000" pitchFamily="65" charset="-120"/>
                <a:ea typeface="標楷體" panose="03000509000000000000" pitchFamily="65" charset="-120"/>
              </a:rPr>
              <a:t>台、單槍投影機</a:t>
            </a:r>
            <a:r>
              <a:rPr lang="en-US" altLang="zh-TW" sz="2800" dirty="0">
                <a:latin typeface="標楷體" panose="03000509000000000000" pitchFamily="65" charset="-120"/>
                <a:ea typeface="標楷體" panose="03000509000000000000" pitchFamily="65" charset="-120"/>
              </a:rPr>
              <a:t>1</a:t>
            </a:r>
            <a:r>
              <a:rPr lang="zh-TW" altLang="en-US" sz="2800" dirty="0">
                <a:latin typeface="標楷體" panose="03000509000000000000" pitchFamily="65" charset="-120"/>
                <a:ea typeface="標楷體" panose="03000509000000000000" pitchFamily="65" charset="-120"/>
              </a:rPr>
              <a:t>台</a:t>
            </a:r>
            <a:r>
              <a:rPr lang="en-US" altLang="zh-TW" sz="2800" dirty="0">
                <a:latin typeface="標楷體" panose="03000509000000000000" pitchFamily="65" charset="-120"/>
                <a:ea typeface="標楷體" panose="03000509000000000000" pitchFamily="65" charset="-120"/>
              </a:rPr>
              <a:t>)</a:t>
            </a:r>
          </a:p>
          <a:p>
            <a:pPr marL="457200" indent="-457200">
              <a:spcBef>
                <a:spcPts val="1800"/>
              </a:spcBef>
              <a:buFont typeface="+mj-lt"/>
              <a:buAutoNum type="arabicPeriod"/>
            </a:pPr>
            <a:r>
              <a:rPr lang="zh-TW" altLang="en-US" sz="2800" dirty="0" smtClean="0">
                <a:latin typeface="標楷體" panose="03000509000000000000" pitchFamily="65" charset="-120"/>
                <a:ea typeface="標楷體" panose="03000509000000000000" pitchFamily="65" charset="-120"/>
              </a:rPr>
              <a:t>班級</a:t>
            </a:r>
            <a:r>
              <a:rPr lang="zh-TW" altLang="en-US" sz="2800" dirty="0">
                <a:latin typeface="標楷體" panose="03000509000000000000" pitchFamily="65" charset="-120"/>
                <a:ea typeface="標楷體" panose="03000509000000000000" pitchFamily="65" charset="-120"/>
              </a:rPr>
              <a:t>教室</a:t>
            </a:r>
            <a:r>
              <a:rPr lang="en-US" altLang="zh-TW" sz="2800" dirty="0">
                <a:latin typeface="標楷體" panose="03000509000000000000" pitchFamily="65" charset="-120"/>
                <a:ea typeface="標楷體" panose="03000509000000000000" pitchFamily="65" charset="-120"/>
              </a:rPr>
              <a:t>(</a:t>
            </a:r>
            <a:r>
              <a:rPr lang="zh-TW" altLang="en-US" sz="2800" dirty="0">
                <a:latin typeface="標楷體" panose="03000509000000000000" pitchFamily="65" charset="-120"/>
                <a:ea typeface="標楷體" panose="03000509000000000000" pitchFamily="65" charset="-120"/>
              </a:rPr>
              <a:t>每班教室前後端各</a:t>
            </a:r>
            <a:r>
              <a:rPr lang="en-US" altLang="zh-TW" sz="2800" dirty="0">
                <a:latin typeface="標楷體" panose="03000509000000000000" pitchFamily="65" charset="-120"/>
                <a:ea typeface="標楷體" panose="03000509000000000000" pitchFamily="65" charset="-120"/>
              </a:rPr>
              <a:t>1</a:t>
            </a:r>
            <a:r>
              <a:rPr lang="zh-TW" altLang="en-US" sz="2800" dirty="0">
                <a:latin typeface="標楷體" panose="03000509000000000000" pitchFamily="65" charset="-120"/>
                <a:ea typeface="標楷體" panose="03000509000000000000" pitchFamily="65" charset="-120"/>
              </a:rPr>
              <a:t>台電腦、單槍投影機</a:t>
            </a:r>
            <a:r>
              <a:rPr lang="en-US" altLang="zh-TW" sz="2800" dirty="0">
                <a:latin typeface="標楷體" panose="03000509000000000000" pitchFamily="65" charset="-120"/>
                <a:ea typeface="標楷體" panose="03000509000000000000" pitchFamily="65" charset="-120"/>
              </a:rPr>
              <a:t>1</a:t>
            </a:r>
            <a:r>
              <a:rPr lang="zh-TW" altLang="en-US" sz="2800" dirty="0">
                <a:latin typeface="標楷體" panose="03000509000000000000" pitchFamily="65" charset="-120"/>
                <a:ea typeface="標楷體" panose="03000509000000000000" pitchFamily="65" charset="-120"/>
              </a:rPr>
              <a:t>台、有線網路分享器一台、擴大機及喇叭一組</a:t>
            </a:r>
            <a:r>
              <a:rPr lang="en-US" altLang="zh-TW" sz="2800" dirty="0" smtClean="0">
                <a:latin typeface="標楷體" panose="03000509000000000000" pitchFamily="65" charset="-120"/>
                <a:ea typeface="標楷體" panose="03000509000000000000" pitchFamily="65" charset="-120"/>
              </a:rPr>
              <a:t>)</a:t>
            </a:r>
            <a:endParaRPr lang="en-US" altLang="zh-TW" sz="2800" dirty="0">
              <a:latin typeface="標楷體" panose="03000509000000000000" pitchFamily="65" charset="-120"/>
              <a:ea typeface="標楷體" panose="03000509000000000000" pitchFamily="65" charset="-120"/>
            </a:endParaRPr>
          </a:p>
        </p:txBody>
      </p:sp>
      <p:sp>
        <p:nvSpPr>
          <p:cNvPr id="4" name="標題 1"/>
          <p:cNvSpPr txBox="1">
            <a:spLocks/>
          </p:cNvSpPr>
          <p:nvPr/>
        </p:nvSpPr>
        <p:spPr>
          <a:xfrm>
            <a:off x="685801" y="1335315"/>
            <a:ext cx="10131425" cy="725714"/>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TW" altLang="en-US" sz="3200" dirty="0" smtClean="0">
                <a:solidFill>
                  <a:srgbClr val="FFFF00"/>
                </a:solidFill>
                <a:latin typeface="標楷體" panose="03000509000000000000" pitchFamily="65" charset="-120"/>
                <a:ea typeface="標楷體" panose="03000509000000000000" pitchFamily="65" charset="-120"/>
              </a:rPr>
              <a:t>一、硬體設備建置</a:t>
            </a:r>
            <a:endParaRPr lang="zh-TW" altLang="en-US" sz="3200" dirty="0">
              <a:solidFill>
                <a:srgbClr val="FFFF00"/>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74010959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500"/>
                                        <p:tgtEl>
                                          <p:spTgt spid="3">
                                            <p:txEl>
                                              <p:pRg st="0" end="0"/>
                                            </p:txEl>
                                          </p:spTgt>
                                        </p:tgtEl>
                                      </p:cBhvr>
                                    </p:animEffect>
                                    <p:anim calcmode="lin" valueType="num">
                                      <p:cBhvr>
                                        <p:cTn id="8" dur="1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500"/>
                                        <p:tgtEl>
                                          <p:spTgt spid="3">
                                            <p:txEl>
                                              <p:pRg st="1" end="1"/>
                                            </p:txEl>
                                          </p:spTgt>
                                        </p:tgtEl>
                                      </p:cBhvr>
                                    </p:animEffect>
                                    <p:anim calcmode="lin" valueType="num">
                                      <p:cBhvr>
                                        <p:cTn id="15" dur="1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500"/>
                                        <p:tgtEl>
                                          <p:spTgt spid="3">
                                            <p:txEl>
                                              <p:pRg st="2" end="2"/>
                                            </p:txEl>
                                          </p:spTgt>
                                        </p:tgtEl>
                                      </p:cBhvr>
                                    </p:animEffect>
                                    <p:anim calcmode="lin" valueType="num">
                                      <p:cBhvr>
                                        <p:cTn id="22" dur="1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500"/>
                                        <p:tgtEl>
                                          <p:spTgt spid="3">
                                            <p:txEl>
                                              <p:pRg st="3" end="3"/>
                                            </p:txEl>
                                          </p:spTgt>
                                        </p:tgtEl>
                                      </p:cBhvr>
                                    </p:animEffect>
                                    <p:anim calcmode="lin" valueType="num">
                                      <p:cBhvr>
                                        <p:cTn id="29" dur="1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85801" y="609601"/>
            <a:ext cx="10131425" cy="725714"/>
          </a:xfrm>
        </p:spPr>
        <p:txBody>
          <a:bodyPr/>
          <a:lstStyle/>
          <a:p>
            <a:r>
              <a:rPr lang="zh-TW" altLang="en-US" dirty="0" smtClean="0">
                <a:solidFill>
                  <a:srgbClr val="92D050"/>
                </a:solidFill>
                <a:latin typeface="標楷體" panose="03000509000000000000" pitchFamily="65" charset="-120"/>
                <a:ea typeface="標楷體" panose="03000509000000000000" pitchFamily="65" charset="-120"/>
              </a:rPr>
              <a:t>參、行政支援教學</a:t>
            </a:r>
            <a:endParaRPr lang="zh-TW" altLang="en-US" dirty="0">
              <a:solidFill>
                <a:srgbClr val="92D050"/>
              </a:solidFill>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685801" y="2142067"/>
            <a:ext cx="10131425" cy="4389362"/>
          </a:xfrm>
        </p:spPr>
        <p:txBody>
          <a:bodyPr>
            <a:normAutofit/>
          </a:bodyPr>
          <a:lstStyle/>
          <a:p>
            <a:pPr marL="457200" indent="-457200">
              <a:buFont typeface="+mj-lt"/>
              <a:buAutoNum type="arabicPeriod" startAt="5"/>
            </a:pPr>
            <a:r>
              <a:rPr lang="zh-TW" altLang="en-US" sz="2800" dirty="0" smtClean="0">
                <a:latin typeface="標楷體" panose="03000509000000000000" pitchFamily="65" charset="-120"/>
                <a:ea typeface="標楷體" panose="03000509000000000000" pitchFamily="65" charset="-120"/>
              </a:rPr>
              <a:t>專科教室</a:t>
            </a:r>
            <a:r>
              <a:rPr lang="en-US" altLang="zh-TW" sz="2800" dirty="0" smtClean="0">
                <a:latin typeface="標楷體" panose="03000509000000000000" pitchFamily="65" charset="-120"/>
                <a:ea typeface="標楷體" panose="03000509000000000000" pitchFamily="65" charset="-120"/>
              </a:rPr>
              <a:t>(</a:t>
            </a:r>
            <a:r>
              <a:rPr lang="zh-TW" altLang="en-US" sz="2800" dirty="0" smtClean="0">
                <a:latin typeface="標楷體" panose="03000509000000000000" pitchFamily="65" charset="-120"/>
                <a:ea typeface="標楷體" panose="03000509000000000000" pitchFamily="65" charset="-120"/>
              </a:rPr>
              <a:t>每班教室前端</a:t>
            </a:r>
            <a:r>
              <a:rPr lang="en-US" altLang="zh-TW" sz="2800" dirty="0" smtClean="0">
                <a:latin typeface="標楷體" panose="03000509000000000000" pitchFamily="65" charset="-120"/>
                <a:ea typeface="標楷體" panose="03000509000000000000" pitchFamily="65" charset="-120"/>
              </a:rPr>
              <a:t>1</a:t>
            </a:r>
            <a:r>
              <a:rPr lang="zh-TW" altLang="en-US" sz="2800" dirty="0" smtClean="0">
                <a:latin typeface="標楷體" panose="03000509000000000000" pitchFamily="65" charset="-120"/>
                <a:ea typeface="標楷體" panose="03000509000000000000" pitchFamily="65" charset="-120"/>
              </a:rPr>
              <a:t>台電腦、單槍投影機</a:t>
            </a:r>
            <a:r>
              <a:rPr lang="en-US" altLang="zh-TW" sz="2800" dirty="0" smtClean="0">
                <a:latin typeface="標楷體" panose="03000509000000000000" pitchFamily="65" charset="-120"/>
                <a:ea typeface="標楷體" panose="03000509000000000000" pitchFamily="65" charset="-120"/>
              </a:rPr>
              <a:t>1</a:t>
            </a:r>
            <a:r>
              <a:rPr lang="zh-TW" altLang="en-US" sz="2800" dirty="0" smtClean="0">
                <a:latin typeface="標楷體" panose="03000509000000000000" pitchFamily="65" charset="-120"/>
                <a:ea typeface="標楷體" panose="03000509000000000000" pitchFamily="65" charset="-120"/>
              </a:rPr>
              <a:t>台、有線網路分享器一台、擴大機及喇叭一組</a:t>
            </a:r>
            <a:r>
              <a:rPr lang="en-US" altLang="zh-TW" sz="2800" dirty="0" smtClean="0">
                <a:latin typeface="標楷體" panose="03000509000000000000" pitchFamily="65" charset="-120"/>
                <a:ea typeface="標楷體" panose="03000509000000000000" pitchFamily="65" charset="-120"/>
              </a:rPr>
              <a:t>)</a:t>
            </a:r>
          </a:p>
          <a:p>
            <a:pPr marL="457200" indent="-457200">
              <a:spcBef>
                <a:spcPts val="1800"/>
              </a:spcBef>
              <a:buFont typeface="+mj-lt"/>
              <a:buAutoNum type="arabicPeriod" startAt="5"/>
            </a:pPr>
            <a:r>
              <a:rPr lang="zh-TW" altLang="en-US" sz="2800" dirty="0" smtClean="0">
                <a:latin typeface="標楷體" panose="03000509000000000000" pitchFamily="65" charset="-120"/>
                <a:ea typeface="標楷體" panose="03000509000000000000" pitchFamily="65" charset="-120"/>
              </a:rPr>
              <a:t>每個學年各一部彩色網路印表機</a:t>
            </a:r>
          </a:p>
          <a:p>
            <a:pPr marL="457200" indent="-457200">
              <a:spcBef>
                <a:spcPts val="1800"/>
              </a:spcBef>
              <a:buFont typeface="+mj-lt"/>
              <a:buAutoNum type="arabicPeriod" startAt="5"/>
            </a:pPr>
            <a:r>
              <a:rPr lang="zh-TW" altLang="en-US" sz="2800" dirty="0" smtClean="0">
                <a:latin typeface="標楷體" panose="03000509000000000000" pitchFamily="65" charset="-120"/>
                <a:ea typeface="標楷體" panose="03000509000000000000" pitchFamily="65" charset="-120"/>
              </a:rPr>
              <a:t>無線分享器全校共有</a:t>
            </a:r>
            <a:r>
              <a:rPr lang="en-US" altLang="zh-TW" sz="2800" dirty="0" smtClean="0">
                <a:latin typeface="標楷體" panose="03000509000000000000" pitchFamily="65" charset="-120"/>
                <a:ea typeface="標楷體" panose="03000509000000000000" pitchFamily="65" charset="-120"/>
              </a:rPr>
              <a:t>26</a:t>
            </a:r>
            <a:r>
              <a:rPr lang="zh-TW" altLang="en-US" sz="2800" dirty="0" smtClean="0">
                <a:latin typeface="標楷體" panose="03000509000000000000" pitchFamily="65" charset="-120"/>
                <a:ea typeface="標楷體" panose="03000509000000000000" pitchFamily="65" charset="-120"/>
              </a:rPr>
              <a:t>部</a:t>
            </a:r>
            <a:endParaRPr lang="en-US" altLang="zh-TW" sz="2800" dirty="0" smtClean="0">
              <a:latin typeface="標楷體" panose="03000509000000000000" pitchFamily="65" charset="-120"/>
              <a:ea typeface="標楷體" panose="03000509000000000000" pitchFamily="65" charset="-120"/>
            </a:endParaRPr>
          </a:p>
          <a:p>
            <a:pPr marL="457200" indent="-457200">
              <a:spcBef>
                <a:spcPts val="1800"/>
              </a:spcBef>
              <a:buFont typeface="+mj-lt"/>
              <a:buAutoNum type="arabicPeriod" startAt="5"/>
            </a:pPr>
            <a:r>
              <a:rPr lang="en-US" altLang="zh-TW" sz="2800" dirty="0" smtClean="0">
                <a:latin typeface="標楷體" panose="03000509000000000000" pitchFamily="65" charset="-120"/>
                <a:ea typeface="標楷體" panose="03000509000000000000" pitchFamily="65" charset="-120"/>
              </a:rPr>
              <a:t>3D</a:t>
            </a:r>
            <a:r>
              <a:rPr lang="zh-TW" altLang="en-US" sz="2800" dirty="0" smtClean="0">
                <a:latin typeface="標楷體" panose="03000509000000000000" pitchFamily="65" charset="-120"/>
                <a:ea typeface="標楷體" panose="03000509000000000000" pitchFamily="65" charset="-120"/>
              </a:rPr>
              <a:t>列印機共</a:t>
            </a:r>
            <a:r>
              <a:rPr lang="en-US" altLang="zh-TW" sz="2800" dirty="0" smtClean="0">
                <a:latin typeface="標楷體" panose="03000509000000000000" pitchFamily="65" charset="-120"/>
                <a:ea typeface="標楷體" panose="03000509000000000000" pitchFamily="65" charset="-120"/>
              </a:rPr>
              <a:t>3</a:t>
            </a:r>
            <a:r>
              <a:rPr lang="zh-TW" altLang="en-US" sz="2800" dirty="0" smtClean="0">
                <a:latin typeface="標楷體" panose="03000509000000000000" pitchFamily="65" charset="-120"/>
                <a:ea typeface="標楷體" panose="03000509000000000000" pitchFamily="65" charset="-120"/>
              </a:rPr>
              <a:t>台</a:t>
            </a:r>
            <a:r>
              <a:rPr lang="en-US" altLang="zh-TW" sz="2800" dirty="0" smtClean="0">
                <a:latin typeface="標楷體" panose="03000509000000000000" pitchFamily="65" charset="-120"/>
                <a:ea typeface="標楷體" panose="03000509000000000000" pitchFamily="65" charset="-120"/>
              </a:rPr>
              <a:t>(</a:t>
            </a:r>
            <a:r>
              <a:rPr lang="zh-TW" altLang="en-US" sz="2800" dirty="0" smtClean="0">
                <a:latin typeface="標楷體" panose="03000509000000000000" pitchFamily="65" charset="-120"/>
                <a:ea typeface="標楷體" panose="03000509000000000000" pitchFamily="65" charset="-120"/>
              </a:rPr>
              <a:t>議員建議款</a:t>
            </a:r>
            <a:r>
              <a:rPr lang="en-US" altLang="zh-TW" sz="2800" dirty="0" smtClean="0">
                <a:latin typeface="標楷體" panose="03000509000000000000" pitchFamily="65" charset="-120"/>
                <a:ea typeface="標楷體" panose="03000509000000000000" pitchFamily="65" charset="-120"/>
              </a:rPr>
              <a:t>)</a:t>
            </a:r>
          </a:p>
          <a:p>
            <a:pPr marL="457200" indent="-457200">
              <a:spcBef>
                <a:spcPts val="1800"/>
              </a:spcBef>
              <a:buFont typeface="+mj-lt"/>
              <a:buAutoNum type="arabicPeriod" startAt="5"/>
            </a:pPr>
            <a:r>
              <a:rPr lang="zh-TW" altLang="en-US" sz="2800" dirty="0" smtClean="0">
                <a:latin typeface="標楷體" panose="03000509000000000000" pitchFamily="65" charset="-120"/>
                <a:ea typeface="標楷體" panose="03000509000000000000" pitchFamily="65" charset="-120"/>
              </a:rPr>
              <a:t>行動載具平板電腦</a:t>
            </a:r>
            <a:r>
              <a:rPr lang="en-US" altLang="zh-TW" sz="2800" dirty="0" smtClean="0">
                <a:latin typeface="標楷體" panose="03000509000000000000" pitchFamily="65" charset="-120"/>
                <a:ea typeface="標楷體" panose="03000509000000000000" pitchFamily="65" charset="-120"/>
              </a:rPr>
              <a:t>9</a:t>
            </a:r>
            <a:r>
              <a:rPr lang="zh-TW" altLang="en-US" sz="2800" dirty="0" smtClean="0">
                <a:latin typeface="標楷體" panose="03000509000000000000" pitchFamily="65" charset="-120"/>
                <a:ea typeface="標楷體" panose="03000509000000000000" pitchFamily="65" charset="-120"/>
              </a:rPr>
              <a:t>部</a:t>
            </a:r>
            <a:r>
              <a:rPr lang="en-US" altLang="zh-TW" sz="2800" dirty="0">
                <a:latin typeface="標楷體" panose="03000509000000000000" pitchFamily="65" charset="-120"/>
                <a:ea typeface="標楷體" panose="03000509000000000000" pitchFamily="65" charset="-120"/>
              </a:rPr>
              <a:t>(</a:t>
            </a:r>
            <a:r>
              <a:rPr lang="zh-TW" altLang="en-US" sz="2800" dirty="0">
                <a:latin typeface="標楷體" panose="03000509000000000000" pitchFamily="65" charset="-120"/>
                <a:ea typeface="標楷體" panose="03000509000000000000" pitchFamily="65" charset="-120"/>
              </a:rPr>
              <a:t>議員建議款</a:t>
            </a:r>
            <a:r>
              <a:rPr lang="en-US" altLang="zh-TW" sz="2800" dirty="0" smtClean="0">
                <a:latin typeface="標楷體" panose="03000509000000000000" pitchFamily="65" charset="-120"/>
                <a:ea typeface="標楷體" panose="03000509000000000000" pitchFamily="65" charset="-120"/>
              </a:rPr>
              <a:t>)</a:t>
            </a:r>
            <a:endParaRPr lang="en-US" altLang="zh-TW" sz="2800" dirty="0">
              <a:latin typeface="標楷體" panose="03000509000000000000" pitchFamily="65" charset="-120"/>
              <a:ea typeface="標楷體" panose="03000509000000000000" pitchFamily="65" charset="-120"/>
            </a:endParaRPr>
          </a:p>
        </p:txBody>
      </p:sp>
      <p:sp>
        <p:nvSpPr>
          <p:cNvPr id="4" name="標題 1"/>
          <p:cNvSpPr txBox="1">
            <a:spLocks/>
          </p:cNvSpPr>
          <p:nvPr/>
        </p:nvSpPr>
        <p:spPr>
          <a:xfrm>
            <a:off x="685801" y="1335315"/>
            <a:ext cx="10131425" cy="725714"/>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TW" altLang="en-US" dirty="0" smtClean="0">
                <a:solidFill>
                  <a:srgbClr val="FFFF00"/>
                </a:solidFill>
                <a:latin typeface="標楷體" panose="03000509000000000000" pitchFamily="65" charset="-120"/>
                <a:ea typeface="標楷體" panose="03000509000000000000" pitchFamily="65" charset="-120"/>
              </a:rPr>
              <a:t>一、硬體設備建置</a:t>
            </a:r>
            <a:endParaRPr lang="zh-TW" altLang="en-US" dirty="0">
              <a:solidFill>
                <a:srgbClr val="FFFF00"/>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4766803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500"/>
                                        <p:tgtEl>
                                          <p:spTgt spid="3">
                                            <p:txEl>
                                              <p:pRg st="0" end="0"/>
                                            </p:txEl>
                                          </p:spTgt>
                                        </p:tgtEl>
                                      </p:cBhvr>
                                    </p:animEffect>
                                    <p:anim calcmode="lin" valueType="num">
                                      <p:cBhvr>
                                        <p:cTn id="8" dur="1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500"/>
                                        <p:tgtEl>
                                          <p:spTgt spid="3">
                                            <p:txEl>
                                              <p:pRg st="1" end="1"/>
                                            </p:txEl>
                                          </p:spTgt>
                                        </p:tgtEl>
                                      </p:cBhvr>
                                    </p:animEffect>
                                    <p:anim calcmode="lin" valueType="num">
                                      <p:cBhvr>
                                        <p:cTn id="15" dur="1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500"/>
                                        <p:tgtEl>
                                          <p:spTgt spid="3">
                                            <p:txEl>
                                              <p:pRg st="2" end="2"/>
                                            </p:txEl>
                                          </p:spTgt>
                                        </p:tgtEl>
                                      </p:cBhvr>
                                    </p:animEffect>
                                    <p:anim calcmode="lin" valueType="num">
                                      <p:cBhvr>
                                        <p:cTn id="22" dur="1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500"/>
                                        <p:tgtEl>
                                          <p:spTgt spid="3">
                                            <p:txEl>
                                              <p:pRg st="3" end="3"/>
                                            </p:txEl>
                                          </p:spTgt>
                                        </p:tgtEl>
                                      </p:cBhvr>
                                    </p:animEffect>
                                    <p:anim calcmode="lin" valueType="num">
                                      <p:cBhvr>
                                        <p:cTn id="29" dur="1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500"/>
                                        <p:tgtEl>
                                          <p:spTgt spid="3">
                                            <p:txEl>
                                              <p:pRg st="4" end="4"/>
                                            </p:txEl>
                                          </p:spTgt>
                                        </p:tgtEl>
                                      </p:cBhvr>
                                    </p:animEffect>
                                    <p:anim calcmode="lin" valueType="num">
                                      <p:cBhvr>
                                        <p:cTn id="36" dur="1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85801" y="609601"/>
            <a:ext cx="10131425" cy="725714"/>
          </a:xfrm>
        </p:spPr>
        <p:txBody>
          <a:bodyPr/>
          <a:lstStyle/>
          <a:p>
            <a:r>
              <a:rPr lang="zh-TW" altLang="en-US" dirty="0" smtClean="0">
                <a:solidFill>
                  <a:srgbClr val="92D050"/>
                </a:solidFill>
                <a:latin typeface="標楷體" panose="03000509000000000000" pitchFamily="65" charset="-120"/>
                <a:ea typeface="標楷體" panose="03000509000000000000" pitchFamily="65" charset="-120"/>
              </a:rPr>
              <a:t>參、行政支援教學</a:t>
            </a:r>
            <a:endParaRPr lang="zh-TW" altLang="en-US" dirty="0">
              <a:solidFill>
                <a:srgbClr val="92D050"/>
              </a:solidFill>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685801" y="2191657"/>
            <a:ext cx="3392713" cy="4339772"/>
          </a:xfrm>
        </p:spPr>
        <p:txBody>
          <a:bodyPr>
            <a:normAutofit lnSpcReduction="10000"/>
          </a:bodyPr>
          <a:lstStyle/>
          <a:p>
            <a:pPr marL="514350" indent="-514350">
              <a:buFont typeface="+mj-lt"/>
              <a:buAutoNum type="arabicPeriod"/>
            </a:pPr>
            <a:r>
              <a:rPr lang="zh-TW" altLang="en-US" sz="2800" dirty="0" smtClean="0">
                <a:latin typeface="標楷體" panose="03000509000000000000" pitchFamily="65" charset="-120"/>
                <a:ea typeface="標楷體" panose="03000509000000000000" pitchFamily="65" charset="-120"/>
                <a:hlinkClick r:id="rId2"/>
              </a:rPr>
              <a:t>社會領域</a:t>
            </a:r>
            <a:r>
              <a:rPr lang="zh-TW" altLang="en-US" sz="2800" dirty="0" smtClean="0">
                <a:latin typeface="標楷體" panose="03000509000000000000" pitchFamily="65" charset="-120"/>
                <a:ea typeface="標楷體" panose="03000509000000000000" pitchFamily="65" charset="-120"/>
              </a:rPr>
              <a:t> </a:t>
            </a:r>
            <a:endParaRPr lang="en-US" altLang="zh-TW" sz="2800" dirty="0">
              <a:latin typeface="標楷體" panose="03000509000000000000" pitchFamily="65" charset="-120"/>
              <a:ea typeface="標楷體" panose="03000509000000000000" pitchFamily="65" charset="-120"/>
            </a:endParaRPr>
          </a:p>
          <a:p>
            <a:pPr marL="514350" indent="-514350">
              <a:spcBef>
                <a:spcPts val="1800"/>
              </a:spcBef>
              <a:buFont typeface="+mj-lt"/>
              <a:buAutoNum type="arabicPeriod"/>
            </a:pPr>
            <a:r>
              <a:rPr lang="zh-TW" altLang="en-US" sz="2800" dirty="0" smtClean="0">
                <a:latin typeface="標楷體" panose="03000509000000000000" pitchFamily="65" charset="-120"/>
                <a:ea typeface="標楷體" panose="03000509000000000000" pitchFamily="65" charset="-120"/>
                <a:hlinkClick r:id="rId3"/>
              </a:rPr>
              <a:t>藝術與人文領域</a:t>
            </a:r>
            <a:endParaRPr lang="en-US" altLang="zh-TW" sz="2800" dirty="0">
              <a:latin typeface="標楷體" panose="03000509000000000000" pitchFamily="65" charset="-120"/>
              <a:ea typeface="標楷體" panose="03000509000000000000" pitchFamily="65" charset="-120"/>
            </a:endParaRPr>
          </a:p>
          <a:p>
            <a:pPr marL="514350" indent="-514350">
              <a:spcBef>
                <a:spcPts val="1800"/>
              </a:spcBef>
              <a:buFont typeface="+mj-lt"/>
              <a:buAutoNum type="arabicPeriod"/>
            </a:pPr>
            <a:r>
              <a:rPr lang="zh-TW" altLang="en-US" sz="2800" dirty="0" smtClean="0">
                <a:latin typeface="標楷體" panose="03000509000000000000" pitchFamily="65" charset="-120"/>
                <a:ea typeface="標楷體" panose="03000509000000000000" pitchFamily="65" charset="-120"/>
                <a:hlinkClick r:id="rId4"/>
              </a:rPr>
              <a:t>資訊領域</a:t>
            </a:r>
            <a:endParaRPr lang="en-US" altLang="zh-TW" sz="2800" dirty="0" smtClean="0">
              <a:latin typeface="標楷體" panose="03000509000000000000" pitchFamily="65" charset="-120"/>
              <a:ea typeface="標楷體" panose="03000509000000000000" pitchFamily="65" charset="-120"/>
            </a:endParaRPr>
          </a:p>
          <a:p>
            <a:pPr marL="514350" indent="-514350">
              <a:spcBef>
                <a:spcPts val="1800"/>
              </a:spcBef>
              <a:buFont typeface="+mj-lt"/>
              <a:buAutoNum type="arabicPeriod" startAt="4"/>
            </a:pPr>
            <a:r>
              <a:rPr lang="zh-TW" altLang="en-US" sz="2800" dirty="0">
                <a:latin typeface="標楷體" panose="03000509000000000000" pitchFamily="65" charset="-120"/>
                <a:ea typeface="標楷體" panose="03000509000000000000" pitchFamily="65" charset="-120"/>
                <a:hlinkClick r:id="rId5"/>
              </a:rPr>
              <a:t>綜合領域</a:t>
            </a:r>
            <a:endParaRPr lang="en-US" altLang="zh-TW" sz="2800" dirty="0">
              <a:latin typeface="標楷體" panose="03000509000000000000" pitchFamily="65" charset="-120"/>
              <a:ea typeface="標楷體" panose="03000509000000000000" pitchFamily="65" charset="-120"/>
            </a:endParaRPr>
          </a:p>
          <a:p>
            <a:pPr marL="514350" indent="-514350">
              <a:spcBef>
                <a:spcPts val="1800"/>
              </a:spcBef>
              <a:buFont typeface="+mj-lt"/>
              <a:buAutoNum type="arabicPeriod" startAt="4"/>
            </a:pPr>
            <a:r>
              <a:rPr lang="zh-TW" altLang="en-US" sz="2800" dirty="0">
                <a:latin typeface="標楷體" panose="03000509000000000000" pitchFamily="65" charset="-120"/>
                <a:ea typeface="標楷體" panose="03000509000000000000" pitchFamily="65" charset="-120"/>
                <a:hlinkClick r:id="rId6"/>
              </a:rPr>
              <a:t>生活領域</a:t>
            </a:r>
            <a:endParaRPr lang="en-US" altLang="zh-TW" sz="2800" dirty="0">
              <a:latin typeface="標楷體" panose="03000509000000000000" pitchFamily="65" charset="-120"/>
              <a:ea typeface="標楷體" panose="03000509000000000000" pitchFamily="65" charset="-120"/>
            </a:endParaRPr>
          </a:p>
          <a:p>
            <a:pPr marL="514350" indent="-514350">
              <a:spcBef>
                <a:spcPts val="1800"/>
              </a:spcBef>
              <a:buFont typeface="+mj-lt"/>
              <a:buAutoNum type="arabicPeriod" startAt="4"/>
            </a:pPr>
            <a:r>
              <a:rPr lang="zh-TW" altLang="en-US" sz="2800" dirty="0">
                <a:latin typeface="標楷體" panose="03000509000000000000" pitchFamily="65" charset="-120"/>
                <a:ea typeface="標楷體" panose="03000509000000000000" pitchFamily="65" charset="-120"/>
                <a:hlinkClick r:id="rId7"/>
              </a:rPr>
              <a:t>數學</a:t>
            </a:r>
            <a:r>
              <a:rPr lang="zh-TW" altLang="en-US" sz="2800" dirty="0" smtClean="0">
                <a:latin typeface="標楷體" panose="03000509000000000000" pitchFamily="65" charset="-120"/>
                <a:ea typeface="標楷體" panose="03000509000000000000" pitchFamily="65" charset="-120"/>
                <a:hlinkClick r:id="rId7"/>
              </a:rPr>
              <a:t>領域</a:t>
            </a:r>
            <a:endParaRPr lang="en-US" altLang="zh-TW" sz="2800" dirty="0">
              <a:latin typeface="標楷體" panose="03000509000000000000" pitchFamily="65" charset="-120"/>
              <a:ea typeface="標楷體" panose="03000509000000000000" pitchFamily="65" charset="-120"/>
            </a:endParaRPr>
          </a:p>
        </p:txBody>
      </p:sp>
      <p:sp>
        <p:nvSpPr>
          <p:cNvPr id="4" name="標題 1"/>
          <p:cNvSpPr txBox="1">
            <a:spLocks/>
          </p:cNvSpPr>
          <p:nvPr/>
        </p:nvSpPr>
        <p:spPr>
          <a:xfrm>
            <a:off x="685801" y="1335315"/>
            <a:ext cx="10131425" cy="725714"/>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TW" altLang="en-US" sz="3200" dirty="0" smtClean="0">
                <a:solidFill>
                  <a:srgbClr val="FFFF00"/>
                </a:solidFill>
                <a:latin typeface="標楷體" panose="03000509000000000000" pitchFamily="65" charset="-120"/>
                <a:ea typeface="標楷體" panose="03000509000000000000" pitchFamily="65" charset="-120"/>
              </a:rPr>
              <a:t>二、軟體資源建置</a:t>
            </a:r>
            <a:endParaRPr lang="zh-TW" altLang="en-US" sz="3200" dirty="0">
              <a:solidFill>
                <a:srgbClr val="FFFF00"/>
              </a:solidFill>
              <a:latin typeface="標楷體" panose="03000509000000000000" pitchFamily="65" charset="-120"/>
              <a:ea typeface="標楷體" panose="03000509000000000000" pitchFamily="65" charset="-120"/>
            </a:endParaRPr>
          </a:p>
        </p:txBody>
      </p:sp>
      <p:sp>
        <p:nvSpPr>
          <p:cNvPr id="5" name="內容版面配置區 2"/>
          <p:cNvSpPr txBox="1">
            <a:spLocks/>
          </p:cNvSpPr>
          <p:nvPr/>
        </p:nvSpPr>
        <p:spPr>
          <a:xfrm>
            <a:off x="5728382" y="2191657"/>
            <a:ext cx="5088844" cy="4339772"/>
          </a:xfrm>
          <a:prstGeom prst="rect">
            <a:avLst/>
          </a:prstGeom>
        </p:spPr>
        <p:txBody>
          <a:bodyPr vert="horz" lIns="91440" tIns="45720" rIns="91440" bIns="45720" rtlCol="0" anchor="ctr">
            <a:normAutofit fontScale="92500"/>
          </a:bodyPr>
          <a:lstStyle>
            <a:lvl1pPr marL="285750" indent="-285750" algn="l" defTabSz="457200" rtl="0" eaLnBrk="1" latinLnBrk="0" hangingPunct="1">
              <a:spcBef>
                <a:spcPts val="0"/>
              </a:spcBef>
              <a:spcAft>
                <a:spcPts val="1000"/>
              </a:spcAft>
              <a:buClr>
                <a:schemeClr val="tx1"/>
              </a:buClr>
              <a:buSzPct val="100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a:lstStyle>
          <a:p>
            <a:pPr marL="514350" indent="-514350">
              <a:spcBef>
                <a:spcPts val="1800"/>
              </a:spcBef>
              <a:buFont typeface="+mj-lt"/>
              <a:buAutoNum type="arabicPeriod" startAt="7"/>
            </a:pPr>
            <a:r>
              <a:rPr lang="zh-TW" altLang="en-US" sz="2800" dirty="0">
                <a:latin typeface="標楷體" panose="03000509000000000000" pitchFamily="65" charset="-120"/>
                <a:ea typeface="標楷體" panose="03000509000000000000" pitchFamily="65" charset="-120"/>
                <a:hlinkClick r:id="rId8"/>
              </a:rPr>
              <a:t>國語領域</a:t>
            </a:r>
            <a:endParaRPr lang="en-US" altLang="zh-TW" sz="2800" dirty="0">
              <a:latin typeface="標楷體" panose="03000509000000000000" pitchFamily="65" charset="-120"/>
              <a:ea typeface="標楷體" panose="03000509000000000000" pitchFamily="65" charset="-120"/>
            </a:endParaRPr>
          </a:p>
          <a:p>
            <a:pPr marL="514350" indent="-514350">
              <a:spcBef>
                <a:spcPts val="1800"/>
              </a:spcBef>
              <a:buFont typeface="+mj-lt"/>
              <a:buAutoNum type="arabicPeriod" startAt="7"/>
            </a:pPr>
            <a:r>
              <a:rPr lang="zh-TW" altLang="en-US" sz="2800" dirty="0">
                <a:latin typeface="標楷體" panose="03000509000000000000" pitchFamily="65" charset="-120"/>
                <a:ea typeface="標楷體" panose="03000509000000000000" pitchFamily="65" charset="-120"/>
                <a:hlinkClick r:id="rId9"/>
              </a:rPr>
              <a:t>英文領域</a:t>
            </a:r>
            <a:endParaRPr lang="en-US" altLang="zh-TW" sz="2800" dirty="0">
              <a:latin typeface="標楷體" panose="03000509000000000000" pitchFamily="65" charset="-120"/>
              <a:ea typeface="標楷體" panose="03000509000000000000" pitchFamily="65" charset="-120"/>
            </a:endParaRPr>
          </a:p>
          <a:p>
            <a:pPr marL="514350" indent="-514350">
              <a:spcBef>
                <a:spcPts val="1800"/>
              </a:spcBef>
              <a:buFont typeface="+mj-lt"/>
              <a:buAutoNum type="arabicPeriod" startAt="7"/>
            </a:pPr>
            <a:r>
              <a:rPr lang="zh-TW" altLang="en-US" sz="2800" dirty="0">
                <a:latin typeface="標楷體" panose="03000509000000000000" pitchFamily="65" charset="-120"/>
                <a:ea typeface="標楷體" panose="03000509000000000000" pitchFamily="65" charset="-120"/>
                <a:hlinkClick r:id="rId10"/>
              </a:rPr>
              <a:t>閩南語領域</a:t>
            </a:r>
            <a:endParaRPr lang="en-US" altLang="zh-TW" sz="2800" dirty="0">
              <a:latin typeface="標楷體" panose="03000509000000000000" pitchFamily="65" charset="-120"/>
              <a:ea typeface="標楷體" panose="03000509000000000000" pitchFamily="65" charset="-120"/>
            </a:endParaRPr>
          </a:p>
          <a:p>
            <a:pPr marL="514350" indent="-514350">
              <a:spcBef>
                <a:spcPts val="1800"/>
              </a:spcBef>
              <a:buFont typeface="+mj-lt"/>
              <a:buAutoNum type="arabicPeriod" startAt="10"/>
            </a:pPr>
            <a:r>
              <a:rPr lang="zh-TW" altLang="en-US" sz="2800" dirty="0">
                <a:latin typeface="標楷體" panose="03000509000000000000" pitchFamily="65" charset="-120"/>
                <a:ea typeface="標楷體" panose="03000509000000000000" pitchFamily="65" charset="-120"/>
                <a:hlinkClick r:id="rId11"/>
              </a:rPr>
              <a:t>自然領域</a:t>
            </a:r>
            <a:endParaRPr lang="en-US" altLang="zh-TW" sz="2800" dirty="0">
              <a:latin typeface="標楷體" panose="03000509000000000000" pitchFamily="65" charset="-120"/>
              <a:ea typeface="標楷體" panose="03000509000000000000" pitchFamily="65" charset="-120"/>
            </a:endParaRPr>
          </a:p>
          <a:p>
            <a:pPr marL="514350" indent="-514350">
              <a:spcBef>
                <a:spcPts val="1800"/>
              </a:spcBef>
              <a:buFont typeface="+mj-lt"/>
              <a:buAutoNum type="arabicPeriod" startAt="10"/>
            </a:pPr>
            <a:r>
              <a:rPr lang="zh-TW" altLang="en-US" sz="2800" dirty="0">
                <a:latin typeface="標楷體" panose="03000509000000000000" pitchFamily="65" charset="-120"/>
                <a:ea typeface="標楷體" panose="03000509000000000000" pitchFamily="65" charset="-120"/>
                <a:hlinkClick r:id="rId12"/>
              </a:rPr>
              <a:t>特色課程</a:t>
            </a:r>
            <a:r>
              <a:rPr lang="en-US" altLang="zh-TW" sz="2800" dirty="0">
                <a:latin typeface="標楷體" panose="03000509000000000000" pitchFamily="65" charset="-120"/>
                <a:ea typeface="標楷體" panose="03000509000000000000" pitchFamily="65" charset="-120"/>
                <a:hlinkClick r:id="rId12"/>
              </a:rPr>
              <a:t>-</a:t>
            </a:r>
            <a:r>
              <a:rPr lang="zh-TW" altLang="en-US" sz="2800" dirty="0">
                <a:latin typeface="標楷體" panose="03000509000000000000" pitchFamily="65" charset="-120"/>
                <a:ea typeface="標楷體" panose="03000509000000000000" pitchFamily="65" charset="-120"/>
                <a:hlinkClick r:id="rId12"/>
              </a:rPr>
              <a:t>生態區及環境教育</a:t>
            </a:r>
            <a:endParaRPr lang="en-US" altLang="zh-TW" sz="2800" dirty="0">
              <a:latin typeface="標楷體" panose="03000509000000000000" pitchFamily="65" charset="-120"/>
              <a:ea typeface="標楷體" panose="03000509000000000000" pitchFamily="65" charset="-120"/>
            </a:endParaRPr>
          </a:p>
          <a:p>
            <a:pPr marL="514350" indent="-514350">
              <a:spcBef>
                <a:spcPts val="1800"/>
              </a:spcBef>
              <a:buFont typeface="+mj-lt"/>
              <a:buAutoNum type="arabicPeriod" startAt="10"/>
            </a:pPr>
            <a:r>
              <a:rPr lang="zh-TW" altLang="en-US" sz="2800" dirty="0">
                <a:latin typeface="標楷體" panose="03000509000000000000" pitchFamily="65" charset="-120"/>
                <a:ea typeface="標楷體" panose="03000509000000000000" pitchFamily="65" charset="-120"/>
                <a:hlinkClick r:id="rId13"/>
              </a:rPr>
              <a:t>特色課程</a:t>
            </a:r>
            <a:r>
              <a:rPr lang="en-US" altLang="zh-TW" sz="2800" dirty="0">
                <a:latin typeface="標楷體" panose="03000509000000000000" pitchFamily="65" charset="-120"/>
                <a:ea typeface="標楷體" panose="03000509000000000000" pitchFamily="65" charset="-120"/>
                <a:hlinkClick r:id="rId13"/>
              </a:rPr>
              <a:t>-</a:t>
            </a:r>
            <a:r>
              <a:rPr lang="zh-TW" altLang="en-US" sz="2800" dirty="0">
                <a:latin typeface="標楷體" panose="03000509000000000000" pitchFamily="65" charset="-120"/>
                <a:ea typeface="標楷體" panose="03000509000000000000" pitchFamily="65" charset="-120"/>
                <a:hlinkClick r:id="rId13"/>
              </a:rPr>
              <a:t>捷運</a:t>
            </a:r>
            <a:endParaRPr lang="en-US" altLang="zh-TW" sz="28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112520131"/>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85801" y="609601"/>
            <a:ext cx="10131425" cy="725714"/>
          </a:xfrm>
        </p:spPr>
        <p:txBody>
          <a:bodyPr/>
          <a:lstStyle/>
          <a:p>
            <a:r>
              <a:rPr lang="zh-TW" altLang="en-US" dirty="0" smtClean="0">
                <a:solidFill>
                  <a:srgbClr val="92D050"/>
                </a:solidFill>
                <a:latin typeface="標楷體" panose="03000509000000000000" pitchFamily="65" charset="-120"/>
                <a:ea typeface="標楷體" panose="03000509000000000000" pitchFamily="65" charset="-120"/>
              </a:rPr>
              <a:t>參、行政支援教學</a:t>
            </a:r>
            <a:endParaRPr lang="zh-TW" altLang="en-US" dirty="0">
              <a:solidFill>
                <a:srgbClr val="92D050"/>
              </a:solidFill>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685801" y="2191657"/>
            <a:ext cx="3392713" cy="4339772"/>
          </a:xfrm>
        </p:spPr>
        <p:txBody>
          <a:bodyPr>
            <a:normAutofit lnSpcReduction="10000"/>
          </a:bodyPr>
          <a:lstStyle/>
          <a:p>
            <a:pPr marL="514350" indent="-514350">
              <a:spcBef>
                <a:spcPts val="1800"/>
              </a:spcBef>
              <a:buFont typeface="+mj-lt"/>
              <a:buAutoNum type="arabicPeriod" startAt="13"/>
            </a:pPr>
            <a:r>
              <a:rPr lang="zh-TW" altLang="en-US" sz="2800" dirty="0">
                <a:latin typeface="標楷體" panose="03000509000000000000" pitchFamily="65" charset="-120"/>
                <a:ea typeface="標楷體" panose="03000509000000000000" pitchFamily="65" charset="-120"/>
                <a:hlinkClick r:id="rId2"/>
              </a:rPr>
              <a:t>去霸凌</a:t>
            </a:r>
            <a:endParaRPr lang="en-US" altLang="zh-TW" sz="2800" dirty="0">
              <a:latin typeface="標楷體" panose="03000509000000000000" pitchFamily="65" charset="-120"/>
              <a:ea typeface="標楷體" panose="03000509000000000000" pitchFamily="65" charset="-120"/>
            </a:endParaRPr>
          </a:p>
          <a:p>
            <a:pPr marL="514350" indent="-514350">
              <a:spcBef>
                <a:spcPts val="1800"/>
              </a:spcBef>
              <a:buFont typeface="+mj-lt"/>
              <a:buAutoNum type="arabicPeriod" startAt="13"/>
            </a:pPr>
            <a:r>
              <a:rPr lang="zh-TW" altLang="en-US" sz="2800" dirty="0">
                <a:latin typeface="標楷體" panose="03000509000000000000" pitchFamily="65" charset="-120"/>
                <a:ea typeface="標楷體" panose="03000509000000000000" pitchFamily="65" charset="-120"/>
                <a:hlinkClick r:id="rId3"/>
              </a:rPr>
              <a:t>防詐騙</a:t>
            </a:r>
            <a:endParaRPr lang="en-US" altLang="zh-TW" sz="2800" dirty="0">
              <a:latin typeface="標楷體" panose="03000509000000000000" pitchFamily="65" charset="-120"/>
              <a:ea typeface="標楷體" panose="03000509000000000000" pitchFamily="65" charset="-120"/>
            </a:endParaRPr>
          </a:p>
          <a:p>
            <a:pPr marL="514350" indent="-514350">
              <a:spcBef>
                <a:spcPts val="1800"/>
              </a:spcBef>
              <a:buFont typeface="+mj-lt"/>
              <a:buAutoNum type="arabicPeriod" startAt="13"/>
            </a:pPr>
            <a:r>
              <a:rPr lang="zh-TW" altLang="en-US" sz="2800" dirty="0">
                <a:latin typeface="標楷體" panose="03000509000000000000" pitchFamily="65" charset="-120"/>
                <a:ea typeface="標楷體" panose="03000509000000000000" pitchFamily="65" charset="-120"/>
                <a:hlinkClick r:id="rId4"/>
              </a:rPr>
              <a:t>性別平等</a:t>
            </a:r>
            <a:endParaRPr lang="en-US" altLang="zh-TW" sz="2800" dirty="0">
              <a:latin typeface="標楷體" panose="03000509000000000000" pitchFamily="65" charset="-120"/>
              <a:ea typeface="標楷體" panose="03000509000000000000" pitchFamily="65" charset="-120"/>
            </a:endParaRPr>
          </a:p>
          <a:p>
            <a:pPr marL="514350" indent="-514350">
              <a:spcBef>
                <a:spcPts val="1800"/>
              </a:spcBef>
              <a:buFont typeface="+mj-lt"/>
              <a:buAutoNum type="arabicPeriod" startAt="13"/>
            </a:pPr>
            <a:r>
              <a:rPr lang="zh-TW" altLang="en-US" sz="2800" dirty="0">
                <a:latin typeface="標楷體" panose="03000509000000000000" pitchFamily="65" charset="-120"/>
                <a:ea typeface="標楷體" panose="03000509000000000000" pitchFamily="65" charset="-120"/>
                <a:hlinkClick r:id="rId5"/>
              </a:rPr>
              <a:t>交通安全網</a:t>
            </a:r>
            <a:endParaRPr lang="en-US" altLang="zh-TW" sz="2800" dirty="0">
              <a:latin typeface="標楷體" panose="03000509000000000000" pitchFamily="65" charset="-120"/>
              <a:ea typeface="標楷體" panose="03000509000000000000" pitchFamily="65" charset="-120"/>
            </a:endParaRPr>
          </a:p>
          <a:p>
            <a:pPr marL="514350" indent="-514350">
              <a:spcBef>
                <a:spcPts val="1800"/>
              </a:spcBef>
              <a:buFont typeface="+mj-lt"/>
              <a:buAutoNum type="arabicPeriod" startAt="13"/>
            </a:pPr>
            <a:r>
              <a:rPr lang="zh-TW" altLang="en-US" sz="2800" dirty="0">
                <a:latin typeface="標楷體" panose="03000509000000000000" pitchFamily="65" charset="-120"/>
                <a:ea typeface="標楷體" panose="03000509000000000000" pitchFamily="65" charset="-120"/>
                <a:hlinkClick r:id="rId6"/>
              </a:rPr>
              <a:t>校園植物網</a:t>
            </a:r>
            <a:endParaRPr lang="en-US" altLang="zh-TW" sz="2800" dirty="0">
              <a:latin typeface="標楷體" panose="03000509000000000000" pitchFamily="65" charset="-120"/>
              <a:ea typeface="標楷體" panose="03000509000000000000" pitchFamily="65" charset="-120"/>
            </a:endParaRPr>
          </a:p>
          <a:p>
            <a:pPr marL="514350" indent="-514350">
              <a:spcBef>
                <a:spcPts val="1800"/>
              </a:spcBef>
              <a:buFont typeface="+mj-lt"/>
              <a:buAutoNum type="arabicPeriod" startAt="13"/>
            </a:pPr>
            <a:r>
              <a:rPr lang="zh-TW" altLang="en-US" sz="2800" dirty="0">
                <a:latin typeface="標楷體" panose="03000509000000000000" pitchFamily="65" charset="-120"/>
                <a:ea typeface="標楷體" panose="03000509000000000000" pitchFamily="65" charset="-120"/>
                <a:hlinkClick r:id="rId7"/>
              </a:rPr>
              <a:t>校園觀察紀錄</a:t>
            </a:r>
            <a:endParaRPr lang="en-US" altLang="zh-TW" sz="2800" dirty="0">
              <a:latin typeface="標楷體" panose="03000509000000000000" pitchFamily="65" charset="-120"/>
              <a:ea typeface="標楷體" panose="03000509000000000000" pitchFamily="65" charset="-120"/>
            </a:endParaRPr>
          </a:p>
        </p:txBody>
      </p:sp>
      <p:sp>
        <p:nvSpPr>
          <p:cNvPr id="4" name="標題 1"/>
          <p:cNvSpPr txBox="1">
            <a:spLocks/>
          </p:cNvSpPr>
          <p:nvPr/>
        </p:nvSpPr>
        <p:spPr>
          <a:xfrm>
            <a:off x="685801" y="1335315"/>
            <a:ext cx="10131425" cy="725714"/>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TW" altLang="en-US" dirty="0" smtClean="0">
                <a:solidFill>
                  <a:srgbClr val="FFFF00"/>
                </a:solidFill>
                <a:latin typeface="標楷體" panose="03000509000000000000" pitchFamily="65" charset="-120"/>
                <a:ea typeface="標楷體" panose="03000509000000000000" pitchFamily="65" charset="-120"/>
              </a:rPr>
              <a:t>二、軟體資源建置</a:t>
            </a:r>
            <a:endParaRPr lang="zh-TW" altLang="en-US" dirty="0">
              <a:solidFill>
                <a:srgbClr val="FFFF00"/>
              </a:solidFill>
              <a:latin typeface="標楷體" panose="03000509000000000000" pitchFamily="65" charset="-120"/>
              <a:ea typeface="標楷體" panose="03000509000000000000" pitchFamily="65" charset="-120"/>
            </a:endParaRPr>
          </a:p>
        </p:txBody>
      </p:sp>
      <p:sp>
        <p:nvSpPr>
          <p:cNvPr id="5" name="內容版面配置區 2"/>
          <p:cNvSpPr txBox="1">
            <a:spLocks/>
          </p:cNvSpPr>
          <p:nvPr/>
        </p:nvSpPr>
        <p:spPr>
          <a:xfrm>
            <a:off x="5728382" y="2191657"/>
            <a:ext cx="5088844" cy="4339772"/>
          </a:xfrm>
          <a:prstGeom prst="rect">
            <a:avLst/>
          </a:prstGeom>
        </p:spPr>
        <p:txBody>
          <a:bodyPr vert="horz" lIns="91440" tIns="45720" rIns="91440" bIns="45720" rtlCol="0" anchor="ctr">
            <a:normAutofit/>
          </a:bodyPr>
          <a:lstStyle>
            <a:lvl1pPr marL="285750" indent="-285750" algn="l" defTabSz="457200" rtl="0" eaLnBrk="1" latinLnBrk="0" hangingPunct="1">
              <a:spcBef>
                <a:spcPts val="0"/>
              </a:spcBef>
              <a:spcAft>
                <a:spcPts val="1000"/>
              </a:spcAft>
              <a:buClr>
                <a:schemeClr val="tx1"/>
              </a:buClr>
              <a:buSzPct val="100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a:lstStyle>
          <a:p>
            <a:pPr marL="514350" indent="-514350">
              <a:buFont typeface="+mj-lt"/>
              <a:buAutoNum type="arabicPeriod" startAt="19"/>
            </a:pPr>
            <a:r>
              <a:rPr lang="zh-TW" altLang="en-US" sz="2800" dirty="0">
                <a:latin typeface="標楷體" panose="03000509000000000000" pitchFamily="65" charset="-120"/>
                <a:ea typeface="標楷體" panose="03000509000000000000" pitchFamily="65" charset="-120"/>
                <a:hlinkClick r:id="rId8"/>
              </a:rPr>
              <a:t>家庭教育</a:t>
            </a:r>
            <a:endParaRPr lang="en-US" altLang="zh-TW" sz="2800" dirty="0">
              <a:latin typeface="標楷體" panose="03000509000000000000" pitchFamily="65" charset="-120"/>
              <a:ea typeface="標楷體" panose="03000509000000000000" pitchFamily="65" charset="-120"/>
            </a:endParaRPr>
          </a:p>
          <a:p>
            <a:pPr marL="514350" indent="-514350">
              <a:spcBef>
                <a:spcPts val="1800"/>
              </a:spcBef>
              <a:buFont typeface="+mj-lt"/>
              <a:buAutoNum type="arabicPeriod" startAt="19"/>
            </a:pPr>
            <a:r>
              <a:rPr lang="zh-TW" altLang="en-US" sz="2800" dirty="0">
                <a:latin typeface="標楷體" panose="03000509000000000000" pitchFamily="65" charset="-120"/>
                <a:ea typeface="標楷體" panose="03000509000000000000" pitchFamily="65" charset="-120"/>
                <a:hlinkClick r:id="rId9"/>
              </a:rPr>
              <a:t>生命教育</a:t>
            </a:r>
            <a:endParaRPr lang="en-US" altLang="zh-TW" sz="2800" dirty="0">
              <a:latin typeface="標楷體" panose="03000509000000000000" pitchFamily="65" charset="-120"/>
              <a:ea typeface="標楷體" panose="03000509000000000000" pitchFamily="65" charset="-120"/>
            </a:endParaRPr>
          </a:p>
          <a:p>
            <a:pPr marL="514350" indent="-514350">
              <a:spcBef>
                <a:spcPts val="1800"/>
              </a:spcBef>
              <a:buFont typeface="+mj-lt"/>
              <a:buAutoNum type="arabicPeriod" startAt="21"/>
            </a:pPr>
            <a:r>
              <a:rPr lang="zh-TW" altLang="en-US" sz="2800" dirty="0">
                <a:latin typeface="標楷體" panose="03000509000000000000" pitchFamily="65" charset="-120"/>
                <a:ea typeface="標楷體" panose="03000509000000000000" pitchFamily="65" charset="-120"/>
                <a:hlinkClick r:id="rId10"/>
              </a:rPr>
              <a:t>英語情境布置 </a:t>
            </a:r>
            <a:endParaRPr lang="en-US" altLang="zh-TW" sz="2800" dirty="0">
              <a:latin typeface="標楷體" panose="03000509000000000000" pitchFamily="65" charset="-120"/>
              <a:ea typeface="標楷體" panose="03000509000000000000" pitchFamily="65" charset="-120"/>
            </a:endParaRPr>
          </a:p>
          <a:p>
            <a:pPr marL="514350" indent="-514350">
              <a:spcBef>
                <a:spcPts val="1800"/>
              </a:spcBef>
              <a:buFont typeface="+mj-lt"/>
              <a:buAutoNum type="arabicPeriod" startAt="21"/>
            </a:pPr>
            <a:r>
              <a:rPr lang="zh-TW" altLang="en-US" sz="2800" dirty="0">
                <a:latin typeface="標楷體" panose="03000509000000000000" pitchFamily="65" charset="-120"/>
                <a:ea typeface="標楷體" panose="03000509000000000000" pitchFamily="65" charset="-120"/>
                <a:hlinkClick r:id="rId11"/>
              </a:rPr>
              <a:t>台灣母語日</a:t>
            </a:r>
            <a:endParaRPr lang="en-US" altLang="zh-TW" sz="2800" dirty="0">
              <a:latin typeface="標楷體" panose="03000509000000000000" pitchFamily="65" charset="-120"/>
              <a:ea typeface="標楷體" panose="03000509000000000000" pitchFamily="65" charset="-120"/>
            </a:endParaRPr>
          </a:p>
          <a:p>
            <a:pPr marL="514350" indent="-514350">
              <a:spcBef>
                <a:spcPts val="1800"/>
              </a:spcBef>
              <a:buFont typeface="+mj-lt"/>
              <a:buAutoNum type="arabicPeriod" startAt="21"/>
            </a:pPr>
            <a:r>
              <a:rPr lang="zh-TW" altLang="en-US" sz="2800" dirty="0">
                <a:latin typeface="標楷體" panose="03000509000000000000" pitchFamily="65" charset="-120"/>
                <a:ea typeface="標楷體" panose="03000509000000000000" pitchFamily="65" charset="-120"/>
                <a:hlinkClick r:id="rId12"/>
              </a:rPr>
              <a:t>班級及教師</a:t>
            </a:r>
            <a:r>
              <a:rPr lang="zh-TW" altLang="en-US" sz="2800" dirty="0" smtClean="0">
                <a:latin typeface="標楷體" panose="03000509000000000000" pitchFamily="65" charset="-120"/>
                <a:ea typeface="標楷體" panose="03000509000000000000" pitchFamily="65" charset="-120"/>
                <a:hlinkClick r:id="rId12"/>
              </a:rPr>
              <a:t>網站</a:t>
            </a:r>
            <a:endParaRPr lang="en-US" altLang="zh-TW" sz="28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441414919"/>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85801" y="609601"/>
            <a:ext cx="10131425" cy="1038726"/>
          </a:xfrm>
        </p:spPr>
        <p:txBody>
          <a:bodyPr>
            <a:normAutofit/>
          </a:bodyPr>
          <a:lstStyle/>
          <a:p>
            <a:r>
              <a:rPr lang="zh-TW" altLang="en-US" b="1" dirty="0" smtClean="0">
                <a:solidFill>
                  <a:schemeClr val="accent4"/>
                </a:solidFill>
                <a:latin typeface="標楷體" panose="03000509000000000000" pitchFamily="65" charset="-120"/>
                <a:ea typeface="標楷體" panose="03000509000000000000" pitchFamily="65" charset="-120"/>
              </a:rPr>
              <a:t>肆、行動裝置與教學實施策略</a:t>
            </a:r>
            <a:endParaRPr lang="zh-TW" altLang="en-US" b="1" dirty="0">
              <a:solidFill>
                <a:schemeClr val="accent4"/>
              </a:solidFill>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685801" y="1648327"/>
            <a:ext cx="10131425" cy="4403557"/>
          </a:xfrm>
        </p:spPr>
        <p:txBody>
          <a:bodyPr>
            <a:normAutofit/>
          </a:bodyPr>
          <a:lstStyle/>
          <a:p>
            <a:pPr marL="914400" lvl="1" indent="-457200">
              <a:spcBef>
                <a:spcPts val="2400"/>
              </a:spcBef>
              <a:buFont typeface="+mj-lt"/>
              <a:buAutoNum type="arabicPeriod"/>
            </a:pPr>
            <a:r>
              <a:rPr lang="zh-TW" altLang="zh-TW" sz="2400" dirty="0" smtClean="0">
                <a:latin typeface="標楷體" panose="03000509000000000000" pitchFamily="65" charset="-120"/>
                <a:ea typeface="標楷體" panose="03000509000000000000" pitchFamily="65" charset="-120"/>
              </a:rPr>
              <a:t>設計</a:t>
            </a:r>
            <a:r>
              <a:rPr lang="zh-TW" altLang="zh-TW" sz="2400" dirty="0">
                <a:latin typeface="標楷體" panose="03000509000000000000" pitchFamily="65" charset="-120"/>
                <a:ea typeface="標楷體" panose="03000509000000000000" pitchFamily="65" charset="-120"/>
              </a:rPr>
              <a:t>規畫雲端教材，利用酷學習教學平台，教師將教學相關的教材放置於雲端，供學生使用平板電腦離線或線上閱讀。學生可即時歸納整理個人學習筆記，或將老師課堂講解註記存檔，以便回家複習</a:t>
            </a:r>
            <a:r>
              <a:rPr lang="zh-TW" altLang="zh-TW" sz="2400" dirty="0" smtClean="0">
                <a:latin typeface="標楷體" panose="03000509000000000000" pitchFamily="65" charset="-120"/>
                <a:ea typeface="標楷體" panose="03000509000000000000" pitchFamily="65" charset="-120"/>
              </a:rPr>
              <a:t>。</a:t>
            </a:r>
            <a:endParaRPr lang="zh-TW" altLang="zh-TW" sz="2400" dirty="0">
              <a:latin typeface="標楷體" panose="03000509000000000000" pitchFamily="65" charset="-120"/>
              <a:ea typeface="標楷體" panose="03000509000000000000" pitchFamily="65" charset="-120"/>
            </a:endParaRPr>
          </a:p>
          <a:p>
            <a:pPr marL="914400" lvl="1" indent="-457200">
              <a:spcBef>
                <a:spcPts val="1800"/>
              </a:spcBef>
              <a:buFont typeface="+mj-lt"/>
              <a:buAutoNum type="arabicPeriod"/>
            </a:pPr>
            <a:r>
              <a:rPr lang="zh-TW" altLang="zh-TW" sz="2400" dirty="0" smtClean="0">
                <a:latin typeface="標楷體" panose="03000509000000000000" pitchFamily="65" charset="-120"/>
                <a:ea typeface="標楷體" panose="03000509000000000000" pitchFamily="65" charset="-120"/>
              </a:rPr>
              <a:t>增</a:t>
            </a:r>
            <a:r>
              <a:rPr lang="zh-TW" altLang="zh-TW" sz="2400" dirty="0">
                <a:latin typeface="標楷體" panose="03000509000000000000" pitchFamily="65" charset="-120"/>
                <a:ea typeface="標楷體" panose="03000509000000000000" pitchFamily="65" charset="-120"/>
              </a:rPr>
              <a:t>購無線基地台行動箱，供教師在教學使用平板電腦教學使用</a:t>
            </a:r>
            <a:r>
              <a:rPr lang="zh-TW" altLang="zh-TW" sz="2400" dirty="0" smtClean="0">
                <a:latin typeface="標楷體" panose="03000509000000000000" pitchFamily="65" charset="-120"/>
                <a:ea typeface="標楷體" panose="03000509000000000000" pitchFamily="65" charset="-120"/>
              </a:rPr>
              <a:t>。</a:t>
            </a:r>
            <a:endParaRPr lang="zh-TW" altLang="zh-TW" sz="2400" dirty="0">
              <a:latin typeface="標楷體" panose="03000509000000000000" pitchFamily="65" charset="-120"/>
              <a:ea typeface="標楷體" panose="03000509000000000000" pitchFamily="65" charset="-120"/>
            </a:endParaRPr>
          </a:p>
          <a:p>
            <a:pPr marL="914400" lvl="1" indent="-457200">
              <a:spcBef>
                <a:spcPts val="1800"/>
              </a:spcBef>
              <a:buFont typeface="+mj-lt"/>
              <a:buAutoNum type="arabicPeriod"/>
            </a:pPr>
            <a:r>
              <a:rPr lang="zh-TW" altLang="zh-TW" sz="2400" dirty="0" smtClean="0">
                <a:latin typeface="標楷體" panose="03000509000000000000" pitchFamily="65" charset="-120"/>
                <a:ea typeface="標楷體" panose="03000509000000000000" pitchFamily="65" charset="-120"/>
              </a:rPr>
              <a:t>增</a:t>
            </a:r>
            <a:r>
              <a:rPr lang="zh-TW" altLang="zh-TW" sz="2400" dirty="0">
                <a:latin typeface="標楷體" panose="03000509000000000000" pitchFamily="65" charset="-120"/>
                <a:ea typeface="標楷體" panose="03000509000000000000" pitchFamily="65" charset="-120"/>
              </a:rPr>
              <a:t>購充電車讓平板電腦未來方便教師借用及充電。</a:t>
            </a:r>
          </a:p>
          <a:p>
            <a:pPr marL="914400" lvl="1" indent="-457200">
              <a:spcBef>
                <a:spcPts val="1800"/>
              </a:spcBef>
              <a:buFont typeface="+mj-lt"/>
              <a:buAutoNum type="arabicPeriod"/>
            </a:pPr>
            <a:r>
              <a:rPr lang="zh-TW" altLang="zh-TW" sz="2400" dirty="0" smtClean="0">
                <a:latin typeface="標楷體" panose="03000509000000000000" pitchFamily="65" charset="-120"/>
                <a:ea typeface="標楷體" panose="03000509000000000000" pitchFamily="65" charset="-120"/>
              </a:rPr>
              <a:t>增</a:t>
            </a:r>
            <a:r>
              <a:rPr lang="zh-TW" altLang="zh-TW" sz="2400" dirty="0">
                <a:latin typeface="標楷體" panose="03000509000000000000" pitchFamily="65" charset="-120"/>
                <a:ea typeface="標楷體" panose="03000509000000000000" pitchFamily="65" charset="-120"/>
              </a:rPr>
              <a:t>購伺服器管理平板電腦</a:t>
            </a:r>
            <a:r>
              <a:rPr lang="en-US" altLang="zh-TW" sz="2400" dirty="0">
                <a:latin typeface="標楷體" panose="03000509000000000000" pitchFamily="65" charset="-120"/>
                <a:ea typeface="標楷體" panose="03000509000000000000" pitchFamily="65" charset="-120"/>
              </a:rPr>
              <a:t>APP</a:t>
            </a:r>
            <a:r>
              <a:rPr lang="zh-TW" altLang="zh-TW" sz="2400" dirty="0">
                <a:latin typeface="標楷體" panose="03000509000000000000" pitchFamily="65" charset="-120"/>
                <a:ea typeface="標楷體" panose="03000509000000000000" pitchFamily="65" charset="-120"/>
              </a:rPr>
              <a:t>使用者介面。</a:t>
            </a:r>
          </a:p>
          <a:p>
            <a:pPr marL="914400" lvl="1" indent="-457200">
              <a:spcBef>
                <a:spcPts val="1800"/>
              </a:spcBef>
              <a:buFont typeface="+mj-lt"/>
              <a:buAutoNum type="arabicPeriod"/>
            </a:pPr>
            <a:r>
              <a:rPr lang="zh-TW" altLang="zh-TW" sz="2400" dirty="0" smtClean="0">
                <a:latin typeface="標楷體" panose="03000509000000000000" pitchFamily="65" charset="-120"/>
                <a:ea typeface="標楷體" panose="03000509000000000000" pitchFamily="65" charset="-120"/>
              </a:rPr>
              <a:t>無線</a:t>
            </a:r>
            <a:r>
              <a:rPr lang="zh-TW" altLang="zh-TW" sz="2400" dirty="0">
                <a:latin typeface="標楷體" panose="03000509000000000000" pitchFamily="65" charset="-120"/>
                <a:ea typeface="標楷體" panose="03000509000000000000" pitchFamily="65" charset="-120"/>
              </a:rPr>
              <a:t>投影設備，讓平板畫面可以輕易的投射在螢幕上</a:t>
            </a:r>
            <a:r>
              <a:rPr lang="zh-TW" altLang="zh-TW" sz="2400" dirty="0" smtClean="0">
                <a:latin typeface="標楷體" panose="03000509000000000000" pitchFamily="65" charset="-120"/>
                <a:ea typeface="標楷體" panose="03000509000000000000" pitchFamily="65" charset="-120"/>
              </a:rPr>
              <a:t>。</a:t>
            </a:r>
            <a:endParaRPr lang="zh-TW" altLang="zh-TW" sz="24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2564832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500"/>
                                        <p:tgtEl>
                                          <p:spTgt spid="3">
                                            <p:txEl>
                                              <p:pRg st="0" end="0"/>
                                            </p:txEl>
                                          </p:spTgt>
                                        </p:tgtEl>
                                      </p:cBhvr>
                                    </p:animEffect>
                                    <p:anim calcmode="lin" valueType="num">
                                      <p:cBhvr>
                                        <p:cTn id="8" dur="1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500"/>
                                        <p:tgtEl>
                                          <p:spTgt spid="3">
                                            <p:txEl>
                                              <p:pRg st="1" end="1"/>
                                            </p:txEl>
                                          </p:spTgt>
                                        </p:tgtEl>
                                      </p:cBhvr>
                                    </p:animEffect>
                                    <p:anim calcmode="lin" valueType="num">
                                      <p:cBhvr>
                                        <p:cTn id="15" dur="1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500"/>
                                        <p:tgtEl>
                                          <p:spTgt spid="3">
                                            <p:txEl>
                                              <p:pRg st="2" end="2"/>
                                            </p:txEl>
                                          </p:spTgt>
                                        </p:tgtEl>
                                      </p:cBhvr>
                                    </p:animEffect>
                                    <p:anim calcmode="lin" valueType="num">
                                      <p:cBhvr>
                                        <p:cTn id="22" dur="1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500"/>
                                        <p:tgtEl>
                                          <p:spTgt spid="3">
                                            <p:txEl>
                                              <p:pRg st="3" end="3"/>
                                            </p:txEl>
                                          </p:spTgt>
                                        </p:tgtEl>
                                      </p:cBhvr>
                                    </p:animEffect>
                                    <p:anim calcmode="lin" valueType="num">
                                      <p:cBhvr>
                                        <p:cTn id="29" dur="1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500"/>
                                        <p:tgtEl>
                                          <p:spTgt spid="3">
                                            <p:txEl>
                                              <p:pRg st="4" end="4"/>
                                            </p:txEl>
                                          </p:spTgt>
                                        </p:tgtEl>
                                      </p:cBhvr>
                                    </p:animEffect>
                                    <p:anim calcmode="lin" valueType="num">
                                      <p:cBhvr>
                                        <p:cTn id="36" dur="1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天體">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TM03457452[[fn=天體]]</Template>
  <TotalTime>442</TotalTime>
  <Words>2062</Words>
  <Application>Microsoft Office PowerPoint</Application>
  <PresentationFormat>寬螢幕</PresentationFormat>
  <Paragraphs>176</Paragraphs>
  <Slides>21</Slides>
  <Notes>0</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21</vt:i4>
      </vt:variant>
    </vt:vector>
  </HeadingPairs>
  <TitlesOfParts>
    <vt:vector size="28" baseType="lpstr">
      <vt:lpstr>新細明體</vt:lpstr>
      <vt:lpstr>標楷體</vt:lpstr>
      <vt:lpstr>Arial</vt:lpstr>
      <vt:lpstr>Calibri</vt:lpstr>
      <vt:lpstr>Calibri Light</vt:lpstr>
      <vt:lpstr>Times New Roman</vt:lpstr>
      <vt:lpstr>天體</vt:lpstr>
      <vt:lpstr>107-108年度行動學習學校申請</vt:lpstr>
      <vt:lpstr>壹、學校基本資料</vt:lpstr>
      <vt:lpstr>S W O T 分析</vt:lpstr>
      <vt:lpstr>貳、本案團隊成員及任務分工情形</vt:lpstr>
      <vt:lpstr>參、行政支援教學</vt:lpstr>
      <vt:lpstr>參、行政支援教學</vt:lpstr>
      <vt:lpstr>參、行政支援教學</vt:lpstr>
      <vt:lpstr>參、行政支援教學</vt:lpstr>
      <vt:lpstr>肆、行動裝置與教學實施策略</vt:lpstr>
      <vt:lpstr>一、網路上的教學資源需要工具引入教室中</vt:lpstr>
      <vt:lpstr>PowerPoint 簡報</vt:lpstr>
      <vt:lpstr>一、課前</vt:lpstr>
      <vt:lpstr>二、課中</vt:lpstr>
      <vt:lpstr>三、課後</vt:lpstr>
      <vt:lpstr>一、運用行動載具搭配學習平台提供學生互動學習歷程</vt:lpstr>
      <vt:lpstr>二、培養教師運用資訊融入教學以學生為主的教學方式</vt:lpstr>
      <vt:lpstr>一、設備運用方式</vt:lpstr>
      <vt:lpstr>二、設備保管與借用方式</vt:lpstr>
      <vt:lpstr>三、宣導推廣的行政配套作法</vt:lpstr>
      <vt:lpstr>數位科技的進步，滑世代的來臨，教師如何善用行動載具來幫助學生做更有效的學習是我們努力的目標。</vt:lpstr>
      <vt:lpstr>簡報結束</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行動學習缺平板</dc:title>
  <dc:creator>eva lin</dc:creator>
  <cp:lastModifiedBy>admin</cp:lastModifiedBy>
  <cp:revision>43</cp:revision>
  <dcterms:created xsi:type="dcterms:W3CDTF">2018-01-02T01:02:33Z</dcterms:created>
  <dcterms:modified xsi:type="dcterms:W3CDTF">2018-01-04T09:46:11Z</dcterms:modified>
</cp:coreProperties>
</file>