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259" r:id="rId7"/>
    <p:sldId id="260" r:id="rId8"/>
    <p:sldId id="269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5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A839-4671-4AF5-B72E-42A82918BAF3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052F-49E7-4150-8B35-FA272F57BD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43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A839-4671-4AF5-B72E-42A82918BAF3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052F-49E7-4150-8B35-FA272F57BD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28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A839-4671-4AF5-B72E-42A82918BAF3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052F-49E7-4150-8B35-FA272F57BD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66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A839-4671-4AF5-B72E-42A82918BAF3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052F-49E7-4150-8B35-FA272F57BD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14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A839-4671-4AF5-B72E-42A82918BAF3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052F-49E7-4150-8B35-FA272F57BD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70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A839-4671-4AF5-B72E-42A82918BAF3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052F-49E7-4150-8B35-FA272F57BD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11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A839-4671-4AF5-B72E-42A82918BAF3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052F-49E7-4150-8B35-FA272F57BD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268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A839-4671-4AF5-B72E-42A82918BAF3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052F-49E7-4150-8B35-FA272F57BD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23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A839-4671-4AF5-B72E-42A82918BAF3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052F-49E7-4150-8B35-FA272F57BD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11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A839-4671-4AF5-B72E-42A82918BAF3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052F-49E7-4150-8B35-FA272F57BD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86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A839-4671-4AF5-B72E-42A82918BAF3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D052F-49E7-4150-8B35-FA272F57BD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76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0A839-4671-4AF5-B72E-42A82918BAF3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D052F-49E7-4150-8B35-FA272F57BD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63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208912" cy="5184576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華康流隸體" pitchFamily="65" charset="-120"/>
                <a:ea typeface="華康流隸體" pitchFamily="65" charset="-120"/>
              </a:rPr>
              <a:t>105</a:t>
            </a:r>
            <a:r>
              <a:rPr lang="zh-TW" altLang="en-US" sz="3600" dirty="0" smtClean="0">
                <a:latin typeface="華康流隸體" pitchFamily="65" charset="-120"/>
                <a:ea typeface="華康流隸體" pitchFamily="65" charset="-120"/>
              </a:rPr>
              <a:t>學年度高雄市文府國小</a:t>
            </a:r>
            <a:r>
              <a:rPr lang="en-US" altLang="zh-TW" sz="3600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3600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zh-TW" altLang="en-US" sz="3600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zh-TW" altLang="en-US" sz="3600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zh-TW" altLang="en-US" sz="4800" b="1" dirty="0" smtClean="0">
                <a:solidFill>
                  <a:srgbClr val="3333CC"/>
                </a:solidFill>
                <a:latin typeface="華康流隸體" pitchFamily="65" charset="-120"/>
                <a:ea typeface="華康流隸體" pitchFamily="65" charset="-120"/>
              </a:rPr>
              <a:t>舞文弄墨教師專業學習社群</a:t>
            </a:r>
            <a:r>
              <a:rPr lang="en-US" altLang="zh-TW" sz="4800" b="1" dirty="0" smtClean="0">
                <a:solidFill>
                  <a:srgbClr val="3333CC"/>
                </a:solidFill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4800" b="1" dirty="0" smtClean="0">
                <a:solidFill>
                  <a:srgbClr val="3333CC"/>
                </a:solidFill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4800" dirty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4800" dirty="0">
                <a:latin typeface="華康流隸體" pitchFamily="65" charset="-120"/>
                <a:ea typeface="華康流隸體" pitchFamily="65" charset="-120"/>
              </a:rPr>
            </a:br>
            <a:r>
              <a:rPr lang="zh-TW" altLang="en-US" sz="4800" b="1" dirty="0" smtClean="0">
                <a:solidFill>
                  <a:srgbClr val="3333CC"/>
                </a:solidFill>
                <a:latin typeface="華康流隸體" pitchFamily="65" charset="-120"/>
                <a:ea typeface="華康流隸體" pitchFamily="65" charset="-120"/>
              </a:rPr>
              <a:t>第一次集社會議</a:t>
            </a:r>
            <a:r>
              <a:rPr lang="en-US" altLang="zh-TW" sz="3600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3600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3600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3600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3600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3600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2016/10/19(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51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zh-TW" altLang="en-US" sz="4000" dirty="0" smtClean="0">
                <a:latin typeface="華康流隸體" pitchFamily="65" charset="-120"/>
                <a:ea typeface="華康流隸體" pitchFamily="65" charset="-120"/>
              </a:rPr>
              <a:t>議題討論</a:t>
            </a: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>(</a:t>
            </a:r>
            <a:r>
              <a:rPr lang="zh-TW" altLang="en-US" dirty="0" smtClean="0">
                <a:latin typeface="華康流隸體" pitchFamily="65" charset="-120"/>
                <a:ea typeface="華康流隸體" pitchFamily="65" charset="-120"/>
              </a:rPr>
              <a:t>三</a:t>
            </a: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>)</a:t>
            </a:r>
            <a:r>
              <a:rPr lang="zh-TW" altLang="en-US" dirty="0" smtClean="0">
                <a:latin typeface="華康流隸體" pitchFamily="65" charset="-120"/>
                <a:ea typeface="華康流隸體" pitchFamily="65" charset="-120"/>
              </a:rPr>
              <a:t>本學年課程規劃</a:t>
            </a: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</a:br>
            <a:endParaRPr lang="zh-TW" altLang="en-US" dirty="0">
              <a:latin typeface="華康流隸體" pitchFamily="65" charset="-120"/>
              <a:ea typeface="華康流隸體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9700"/>
              </p:ext>
            </p:extLst>
          </p:nvPr>
        </p:nvGraphicFramePr>
        <p:xfrm>
          <a:off x="179512" y="1916833"/>
          <a:ext cx="8856985" cy="434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726"/>
                <a:gridCol w="1270705"/>
                <a:gridCol w="3025121"/>
                <a:gridCol w="1152128"/>
                <a:gridCol w="1512168"/>
                <a:gridCol w="1224137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場次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實施內容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實施方式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講師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主持人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地點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510503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105.10.19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結社、課程規劃、任務分配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分享討論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周志鴻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752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教室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105.11.09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105.12.14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106.01.04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106.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106.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106.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2519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106.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4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250706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latin typeface="華康流隸體" pitchFamily="65" charset="-120"/>
                <a:ea typeface="華康流隸體" pitchFamily="65" charset="-120"/>
              </a:rPr>
              <a:t>議題討論</a:t>
            </a: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4900" dirty="0" smtClean="0">
                <a:latin typeface="華康流隸體" pitchFamily="65" charset="-120"/>
                <a:ea typeface="華康流隸體" pitchFamily="65" charset="-120"/>
              </a:rPr>
              <a:t>(</a:t>
            </a:r>
            <a:r>
              <a:rPr lang="zh-TW" altLang="en-US" sz="4900" dirty="0" smtClean="0">
                <a:latin typeface="華康流隸體" pitchFamily="65" charset="-120"/>
                <a:ea typeface="華康流隸體" pitchFamily="65" charset="-120"/>
              </a:rPr>
              <a:t>四</a:t>
            </a:r>
            <a:r>
              <a:rPr lang="en-US" altLang="zh-TW" sz="4900" dirty="0" smtClean="0">
                <a:latin typeface="華康流隸體" pitchFamily="65" charset="-120"/>
                <a:ea typeface="華康流隸體" pitchFamily="65" charset="-120"/>
              </a:rPr>
              <a:t>)</a:t>
            </a:r>
            <a:r>
              <a:rPr lang="zh-TW" altLang="en-US" sz="4900" dirty="0" smtClean="0">
                <a:latin typeface="華康流隸體" pitchFamily="65" charset="-120"/>
                <a:ea typeface="華康流隸體" pitchFamily="65" charset="-120"/>
              </a:rPr>
              <a:t>本學年申請經費</a:t>
            </a:r>
            <a:r>
              <a:rPr lang="en-US" altLang="zh-TW" sz="4900" dirty="0" smtClean="0">
                <a:latin typeface="華康流隸體" pitchFamily="65" charset="-120"/>
                <a:ea typeface="華康流隸體" pitchFamily="65" charset="-120"/>
              </a:rPr>
              <a:t>/</a:t>
            </a:r>
            <a:r>
              <a:rPr lang="zh-TW" altLang="en-US" sz="4900" dirty="0" smtClean="0">
                <a:latin typeface="華康流隸體" pitchFamily="65" charset="-120"/>
                <a:ea typeface="華康流隸體" pitchFamily="65" charset="-120"/>
              </a:rPr>
              <a:t>領據的時間</a:t>
            </a:r>
            <a:r>
              <a:rPr lang="en-US" altLang="zh-TW" sz="4900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4900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4900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4900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>
                <a:latin typeface="華康流隸體" pitchFamily="65" charset="-120"/>
                <a:ea typeface="華康流隸體" pitchFamily="65" charset="-120"/>
              </a:rPr>
            </a:br>
            <a:endParaRPr lang="zh-TW" altLang="en-US" dirty="0">
              <a:latin typeface="華康流隸體" pitchFamily="65" charset="-120"/>
              <a:ea typeface="華康流隸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621110"/>
              </p:ext>
            </p:extLst>
          </p:nvPr>
        </p:nvGraphicFramePr>
        <p:xfrm>
          <a:off x="107504" y="2132856"/>
          <a:ext cx="8928994" cy="4248470"/>
        </p:xfrm>
        <a:graphic>
          <a:graphicData uri="http://schemas.openxmlformats.org/drawingml/2006/table">
            <a:tbl>
              <a:tblPr/>
              <a:tblGrid>
                <a:gridCol w="288032"/>
                <a:gridCol w="851425"/>
                <a:gridCol w="955446"/>
                <a:gridCol w="955446"/>
                <a:gridCol w="955446"/>
                <a:gridCol w="1106773"/>
                <a:gridCol w="1296144"/>
                <a:gridCol w="2520282"/>
              </a:tblGrid>
              <a:tr h="526715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經費需求表</a:t>
                      </a:r>
                      <a:endParaRPr lang="zh-TW" sz="24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267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經費類別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單價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數量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總額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領據時間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  <a:latin typeface="Arial"/>
                          <a:ea typeface="標楷體"/>
                          <a:cs typeface="Arial"/>
                        </a:rPr>
                        <a:t>說明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備註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1</a:t>
                      </a:r>
                      <a:endParaRPr lang="zh-TW" sz="2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講師費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    </a:t>
                      </a:r>
                      <a:r>
                        <a:rPr lang="zh-TW" sz="2000" b="1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時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補助經費</a:t>
                      </a:r>
                      <a:r>
                        <a:rPr lang="en-US" sz="2000" b="1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3000</a:t>
                      </a:r>
                      <a:r>
                        <a:rPr lang="zh-TW" sz="2000" b="1" kern="100" dirty="0" smtClean="0">
                          <a:effectLst/>
                          <a:latin typeface="Arial"/>
                          <a:ea typeface="標楷體"/>
                          <a:cs typeface="Arial"/>
                        </a:rPr>
                        <a:t>元</a:t>
                      </a:r>
                      <a:endParaRPr lang="en-US" altLang="zh-TW" sz="2000" b="1" kern="100" dirty="0" smtClean="0">
                        <a:effectLst/>
                        <a:latin typeface="Arial"/>
                        <a:ea typeface="標楷體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Arial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000" b="1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不包含講師交通費。</a:t>
                      </a:r>
                      <a:r>
                        <a:rPr lang="en-US" sz="2000" b="1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府外專家學者</a:t>
                      </a:r>
                      <a:r>
                        <a:rPr lang="zh-TW" sz="2000" kern="100" dirty="0" smtClean="0">
                          <a:effectLst/>
                          <a:latin typeface="Arial"/>
                          <a:ea typeface="標楷體"/>
                          <a:cs typeface="Arial"/>
                        </a:rPr>
                        <a:t>：</a:t>
                      </a:r>
                      <a:r>
                        <a:rPr lang="en-US" sz="2000" kern="100" dirty="0" smtClean="0">
                          <a:effectLst/>
                          <a:latin typeface="Arial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0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時</a:t>
                      </a:r>
                      <a:r>
                        <a:rPr lang="en-US" sz="20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1600</a:t>
                      </a:r>
                      <a:r>
                        <a:rPr lang="zh-TW" sz="20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元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高市府內機關人員：</a:t>
                      </a:r>
                      <a:r>
                        <a:rPr lang="en-US" sz="20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0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時</a:t>
                      </a:r>
                      <a:r>
                        <a:rPr lang="en-US" sz="20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1200</a:t>
                      </a:r>
                      <a:r>
                        <a:rPr lang="zh-TW" sz="20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元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高市教育局或所屬學校人員：</a:t>
                      </a:r>
                      <a:r>
                        <a:rPr lang="en-US" sz="20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0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時</a:t>
                      </a:r>
                      <a:r>
                        <a:rPr lang="en-US" sz="20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800</a:t>
                      </a:r>
                      <a:r>
                        <a:rPr lang="zh-TW" sz="2000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元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2</a:t>
                      </a:r>
                      <a:endParaRPr lang="zh-TW" sz="2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Arial"/>
                          <a:ea typeface="標楷體"/>
                          <a:cs typeface="Arial"/>
                        </a:rPr>
                        <a:t>教材費</a:t>
                      </a:r>
                      <a:endParaRPr lang="zh-TW" sz="20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80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3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講師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Arial"/>
                          <a:ea typeface="標楷體"/>
                          <a:cs typeface="Arial"/>
                        </a:rPr>
                        <a:t>交通費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614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Arial"/>
                          <a:ea typeface="標楷體"/>
                          <a:cs typeface="Arial"/>
                        </a:rPr>
                        <a:t>合計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CC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3000</a:t>
                      </a:r>
                      <a:r>
                        <a:rPr lang="zh-TW" sz="2800" b="1" kern="100" dirty="0">
                          <a:solidFill>
                            <a:srgbClr val="CC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元</a:t>
                      </a:r>
                      <a:r>
                        <a:rPr lang="en-US" sz="2800" b="1" kern="100" dirty="0">
                          <a:solidFill>
                            <a:srgbClr val="CC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800" b="1" kern="100" dirty="0">
                          <a:solidFill>
                            <a:srgbClr val="CC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上學期</a:t>
                      </a:r>
                      <a:r>
                        <a:rPr lang="en-US" sz="2800" b="1" kern="100" dirty="0">
                          <a:solidFill>
                            <a:srgbClr val="CC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1500</a:t>
                      </a:r>
                      <a:r>
                        <a:rPr lang="zh-TW" sz="2800" b="1" kern="100" dirty="0">
                          <a:solidFill>
                            <a:srgbClr val="CC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元</a:t>
                      </a:r>
                      <a:r>
                        <a:rPr lang="en-US" sz="2800" b="1" kern="100" dirty="0">
                          <a:solidFill>
                            <a:srgbClr val="CC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+</a:t>
                      </a:r>
                      <a:r>
                        <a:rPr lang="zh-TW" sz="2800" b="1" kern="100" dirty="0">
                          <a:solidFill>
                            <a:srgbClr val="CC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下學期</a:t>
                      </a:r>
                      <a:r>
                        <a:rPr lang="en-US" sz="2800" b="1" kern="100" dirty="0">
                          <a:solidFill>
                            <a:srgbClr val="CC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1500</a:t>
                      </a:r>
                      <a:r>
                        <a:rPr lang="zh-TW" sz="2800" b="1" kern="100" dirty="0">
                          <a:solidFill>
                            <a:srgbClr val="CC0000"/>
                          </a:solidFill>
                          <a:effectLst/>
                          <a:latin typeface="Arial"/>
                          <a:ea typeface="標楷體"/>
                          <a:cs typeface="Arial"/>
                        </a:rPr>
                        <a:t>元</a:t>
                      </a:r>
                      <a:r>
                        <a:rPr lang="en-US" sz="2800" b="1" kern="100" dirty="0">
                          <a:solidFill>
                            <a:srgbClr val="CC0000"/>
                          </a:solidFill>
                          <a:effectLst/>
                          <a:latin typeface="Arial"/>
                          <a:ea typeface="標楷體"/>
                          <a:cs typeface="Times New Roman"/>
                        </a:rPr>
                        <a:t>)</a:t>
                      </a:r>
                      <a:endParaRPr lang="zh-TW" sz="2800" b="1" kern="100" dirty="0">
                        <a:solidFill>
                          <a:srgbClr val="CC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7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latin typeface="華康流隸體" pitchFamily="65" charset="-120"/>
                <a:ea typeface="華康流隸體" pitchFamily="65" charset="-120"/>
              </a:rPr>
              <a:t>議題討論</a:t>
            </a: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4900" dirty="0" smtClean="0">
                <a:latin typeface="華康流隸體" pitchFamily="65" charset="-120"/>
                <a:ea typeface="華康流隸體" pitchFamily="65" charset="-120"/>
              </a:rPr>
              <a:t>(</a:t>
            </a:r>
            <a:r>
              <a:rPr lang="zh-TW" altLang="en-US" sz="4900" dirty="0" smtClean="0">
                <a:latin typeface="華康流隸體" pitchFamily="65" charset="-120"/>
                <a:ea typeface="華康流隸體" pitchFamily="65" charset="-120"/>
              </a:rPr>
              <a:t>五</a:t>
            </a:r>
            <a:r>
              <a:rPr lang="en-US" altLang="zh-TW" sz="4900" dirty="0" smtClean="0">
                <a:latin typeface="華康流隸體" pitchFamily="65" charset="-120"/>
                <a:ea typeface="華康流隸體" pitchFamily="65" charset="-120"/>
              </a:rPr>
              <a:t>)</a:t>
            </a:r>
            <a:r>
              <a:rPr lang="zh-TW" altLang="en-US" sz="4900" dirty="0" smtClean="0">
                <a:latin typeface="華康流隸體" pitchFamily="65" charset="-120"/>
                <a:ea typeface="華康流隸體" pitchFamily="65" charset="-120"/>
              </a:rPr>
              <a:t>本學年是否申請精進計畫 </a:t>
            </a:r>
            <a:r>
              <a:rPr lang="en-US" altLang="zh-TW" sz="4900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4900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4900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4900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3600" u="sng" dirty="0" smtClean="0">
                <a:solidFill>
                  <a:srgbClr val="CC0000"/>
                </a:solidFill>
                <a:latin typeface="華康流隸體" pitchFamily="65" charset="-120"/>
                <a:ea typeface="華康流隸體" pitchFamily="65" charset="-120"/>
              </a:rPr>
              <a:t>(</a:t>
            </a:r>
            <a:r>
              <a:rPr lang="zh-TW" altLang="en-US" sz="3600" u="sng" dirty="0" smtClean="0">
                <a:solidFill>
                  <a:srgbClr val="CC0000"/>
                </a:solidFill>
                <a:latin typeface="華康流隸體" pitchFamily="65" charset="-120"/>
                <a:ea typeface="華康流隸體" pitchFamily="65" charset="-120"/>
              </a:rPr>
              <a:t>一學年可補助</a:t>
            </a:r>
            <a:r>
              <a:rPr lang="en-US" altLang="zh-TW" sz="3600" u="sng" dirty="0" smtClean="0">
                <a:solidFill>
                  <a:srgbClr val="CC0000"/>
                </a:solidFill>
                <a:latin typeface="華康流隸體" pitchFamily="65" charset="-120"/>
                <a:ea typeface="華康流隸體" pitchFamily="65" charset="-120"/>
              </a:rPr>
              <a:t>5000</a:t>
            </a:r>
            <a:r>
              <a:rPr lang="zh-TW" altLang="en-US" sz="3600" u="sng" dirty="0" smtClean="0">
                <a:solidFill>
                  <a:srgbClr val="CC0000"/>
                </a:solidFill>
                <a:latin typeface="華康流隸體" pitchFamily="65" charset="-120"/>
                <a:ea typeface="華康流隸體" pitchFamily="65" charset="-120"/>
              </a:rPr>
              <a:t>元</a:t>
            </a:r>
            <a:r>
              <a:rPr lang="en-US" altLang="zh-TW" sz="3600" u="sng" dirty="0" smtClean="0">
                <a:solidFill>
                  <a:srgbClr val="CC0000"/>
                </a:solidFill>
                <a:latin typeface="華康流隸體" pitchFamily="65" charset="-120"/>
                <a:ea typeface="華康流隸體" pitchFamily="65" charset="-120"/>
              </a:rPr>
              <a:t>)</a:t>
            </a:r>
            <a:r>
              <a:rPr lang="en-US" altLang="zh-TW" sz="3600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3600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3600" dirty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3600" dirty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3600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3600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3600" dirty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3600" dirty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3600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3600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3600" dirty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3600" dirty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3600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3600" dirty="0" smtClean="0">
                <a:latin typeface="華康流隸體" pitchFamily="65" charset="-120"/>
                <a:ea typeface="華康流隸體" pitchFamily="65" charset="-120"/>
              </a:rPr>
            </a:br>
            <a:endParaRPr lang="zh-TW" altLang="en-US" sz="3600" dirty="0">
              <a:latin typeface="華康流隸體" pitchFamily="65" charset="-120"/>
              <a:ea typeface="華康流隸體" pitchFamily="65" charset="-120"/>
            </a:endParaRPr>
          </a:p>
        </p:txBody>
      </p:sp>
      <p:pic>
        <p:nvPicPr>
          <p:cNvPr id="9218" name="Picture 2" descr="「yes or no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03" y="3429000"/>
            <a:ext cx="56287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0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t="28125" r="18750" b="18924"/>
          <a:stretch/>
        </p:blipFill>
        <p:spPr bwMode="auto">
          <a:xfrm>
            <a:off x="55026" y="673646"/>
            <a:ext cx="9033948" cy="551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6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26215" r="18620" b="17014"/>
          <a:stretch/>
        </p:blipFill>
        <p:spPr bwMode="auto">
          <a:xfrm>
            <a:off x="179511" y="404664"/>
            <a:ext cx="893625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8" t="55209" r="19140" b="38020"/>
          <a:stretch/>
        </p:blipFill>
        <p:spPr bwMode="auto">
          <a:xfrm>
            <a:off x="323527" y="5373216"/>
            <a:ext cx="871296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1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30382" r="18881" b="9028"/>
          <a:stretch/>
        </p:blipFill>
        <p:spPr bwMode="auto">
          <a:xfrm>
            <a:off x="79547" y="116632"/>
            <a:ext cx="8984905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8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「thank you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2856"/>
            <a:ext cx="762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t="24179" r="52425" b="8477"/>
          <a:stretch/>
        </p:blipFill>
        <p:spPr bwMode="auto">
          <a:xfrm>
            <a:off x="1979712" y="-18797"/>
            <a:ext cx="52894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8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6" t="47642" r="18507" b="17254"/>
          <a:stretch/>
        </p:blipFill>
        <p:spPr bwMode="auto">
          <a:xfrm>
            <a:off x="176437" y="476672"/>
            <a:ext cx="8851134" cy="312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45009" r="18370" b="24687"/>
          <a:stretch/>
        </p:blipFill>
        <p:spPr bwMode="auto">
          <a:xfrm>
            <a:off x="176437" y="3861048"/>
            <a:ext cx="8851134" cy="268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4" t="27224" r="36306" b="10000"/>
          <a:stretch/>
        </p:blipFill>
        <p:spPr bwMode="auto">
          <a:xfrm>
            <a:off x="2411760" y="91750"/>
            <a:ext cx="4464496" cy="660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5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t="33929" r="19524" b="39174"/>
          <a:stretch/>
        </p:blipFill>
        <p:spPr bwMode="auto">
          <a:xfrm>
            <a:off x="179512" y="404664"/>
            <a:ext cx="8712968" cy="238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t="49528" r="16630" b="13783"/>
          <a:stretch/>
        </p:blipFill>
        <p:spPr bwMode="auto">
          <a:xfrm>
            <a:off x="145366" y="3393027"/>
            <a:ext cx="8891129" cy="310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90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1" t="33314" r="17313" b="23164"/>
          <a:stretch/>
        </p:blipFill>
        <p:spPr bwMode="auto">
          <a:xfrm>
            <a:off x="107503" y="1556792"/>
            <a:ext cx="8878957" cy="369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7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12068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華康流隸體" pitchFamily="65" charset="-120"/>
                <a:ea typeface="華康流隸體" pitchFamily="65" charset="-120"/>
              </a:rPr>
              <a:t>議題討論</a:t>
            </a:r>
            <a:r>
              <a:rPr lang="zh-TW" altLang="en-US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zh-TW" altLang="en-US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>(</a:t>
            </a:r>
            <a:r>
              <a:rPr lang="zh-TW" altLang="en-US" dirty="0" smtClean="0">
                <a:latin typeface="華康流隸體" pitchFamily="65" charset="-120"/>
                <a:ea typeface="華康流隸體" pitchFamily="65" charset="-120"/>
              </a:rPr>
              <a:t>一</a:t>
            </a: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>)</a:t>
            </a: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>104</a:t>
            </a:r>
            <a:r>
              <a:rPr lang="zh-TW" altLang="en-US" dirty="0" smtClean="0">
                <a:latin typeface="華康流隸體" pitchFamily="65" charset="-120"/>
                <a:ea typeface="華康流隸體" pitchFamily="65" charset="-120"/>
              </a:rPr>
              <a:t>學年</a:t>
            </a:r>
            <a:r>
              <a:rPr lang="zh-TW" altLang="en-US" b="1" u="sng" dirty="0" smtClean="0">
                <a:latin typeface="華康流隸體" pitchFamily="65" charset="-120"/>
                <a:ea typeface="華康流隸體" pitchFamily="65" charset="-120"/>
              </a:rPr>
              <a:t>社群財務報告</a:t>
            </a:r>
            <a:r>
              <a:rPr lang="en-US" altLang="zh-TW" b="1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b="1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 smtClean="0">
                <a:solidFill>
                  <a:srgbClr val="CC0000"/>
                </a:solidFill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solidFill>
                  <a:srgbClr val="CC0000"/>
                </a:solidFill>
                <a:latin typeface="華康流隸體" pitchFamily="65" charset="-120"/>
                <a:ea typeface="華康流隸體" pitchFamily="65" charset="-120"/>
              </a:rPr>
            </a:br>
            <a:endParaRPr lang="zh-TW" alt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12068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華康流隸體" pitchFamily="65" charset="-120"/>
                <a:ea typeface="華康流隸體" pitchFamily="65" charset="-120"/>
              </a:rPr>
              <a:t>議題討論</a:t>
            </a:r>
            <a:r>
              <a:rPr lang="zh-TW" altLang="en-US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zh-TW" altLang="en-US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>(</a:t>
            </a:r>
            <a:r>
              <a:rPr lang="zh-TW" altLang="en-US" dirty="0">
                <a:latin typeface="華康流隸體" pitchFamily="65" charset="-120"/>
                <a:ea typeface="華康流隸體" pitchFamily="65" charset="-120"/>
              </a:rPr>
              <a:t>二</a:t>
            </a: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>)</a:t>
            </a:r>
            <a:r>
              <a:rPr lang="zh-TW" altLang="en-US" dirty="0" smtClean="0">
                <a:latin typeface="華康流隸體" pitchFamily="65" charset="-120"/>
                <a:ea typeface="華康流隸體" pitchFamily="65" charset="-120"/>
              </a:rPr>
              <a:t>選舉召集人</a:t>
            </a: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5400" dirty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5400" dirty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 smtClean="0">
                <a:solidFill>
                  <a:srgbClr val="CC0000"/>
                </a:solidFill>
                <a:latin typeface="華康流隸體" pitchFamily="65" charset="-120"/>
                <a:ea typeface="華康流隸體" pitchFamily="65" charset="-120"/>
              </a:rPr>
              <a:t>105</a:t>
            </a:r>
            <a:r>
              <a:rPr lang="zh-TW" altLang="en-US" dirty="0" smtClean="0">
                <a:solidFill>
                  <a:srgbClr val="CC0000"/>
                </a:solidFill>
                <a:latin typeface="華康流隸體" pitchFamily="65" charset="-120"/>
                <a:ea typeface="華康流隸體" pitchFamily="65" charset="-120"/>
              </a:rPr>
              <a:t>學年</a:t>
            </a:r>
            <a:r>
              <a:rPr lang="zh-TW" altLang="en-US" dirty="0" smtClean="0">
                <a:solidFill>
                  <a:srgbClr val="CC0000"/>
                </a:solidFill>
                <a:latin typeface="華康流隸體" pitchFamily="65" charset="-120"/>
                <a:ea typeface="華康流隸體" pitchFamily="65" charset="-120"/>
              </a:rPr>
              <a:t>舞文弄墨教師專業社群</a:t>
            </a:r>
            <a:r>
              <a:rPr lang="en-US" altLang="zh-TW" dirty="0" smtClean="0">
                <a:solidFill>
                  <a:srgbClr val="CC0000"/>
                </a:solidFill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solidFill>
                  <a:srgbClr val="CC0000"/>
                </a:solidFill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 smtClean="0">
                <a:solidFill>
                  <a:srgbClr val="CC0000"/>
                </a:solidFill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solidFill>
                  <a:srgbClr val="CC0000"/>
                </a:solidFill>
                <a:latin typeface="華康流隸體" pitchFamily="65" charset="-120"/>
                <a:ea typeface="華康流隸體" pitchFamily="65" charset="-120"/>
              </a:rPr>
            </a:br>
            <a:r>
              <a:rPr lang="zh-TW" altLang="en-US" dirty="0" smtClean="0">
                <a:solidFill>
                  <a:srgbClr val="CC0000"/>
                </a:solidFill>
                <a:latin typeface="華康流隸體" pitchFamily="65" charset="-120"/>
                <a:ea typeface="華康流隸體" pitchFamily="65" charset="-120"/>
              </a:rPr>
              <a:t>召集人</a:t>
            </a:r>
            <a:r>
              <a:rPr lang="en-US" altLang="zh-TW" dirty="0" smtClean="0">
                <a:solidFill>
                  <a:srgbClr val="CC0000"/>
                </a:solidFill>
                <a:latin typeface="華康流隸體" pitchFamily="65" charset="-120"/>
                <a:ea typeface="華康流隸體" pitchFamily="65" charset="-120"/>
              </a:rPr>
              <a:t>:____________</a:t>
            </a:r>
            <a:r>
              <a:rPr lang="en-US" altLang="zh-TW" dirty="0" smtClean="0">
                <a:solidFill>
                  <a:srgbClr val="CC0000"/>
                </a:solidFill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solidFill>
                  <a:srgbClr val="CC0000"/>
                </a:solidFill>
                <a:latin typeface="華康流隸體" pitchFamily="65" charset="-120"/>
                <a:ea typeface="華康流隸體" pitchFamily="65" charset="-120"/>
              </a:rPr>
            </a:br>
            <a:endParaRPr lang="zh-TW" alt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47260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流隸體" pitchFamily="65" charset="-120"/>
                <a:ea typeface="華康流隸體" pitchFamily="65" charset="-120"/>
              </a:rPr>
              <a:t>議題討論</a:t>
            </a: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4900" dirty="0" smtClean="0">
                <a:latin typeface="華康流隸體" pitchFamily="65" charset="-120"/>
                <a:ea typeface="華康流隸體" pitchFamily="65" charset="-120"/>
              </a:rPr>
              <a:t>(</a:t>
            </a:r>
            <a:r>
              <a:rPr lang="zh-TW" altLang="en-US" sz="4900" dirty="0" smtClean="0">
                <a:latin typeface="華康流隸體" pitchFamily="65" charset="-120"/>
                <a:ea typeface="華康流隸體" pitchFamily="65" charset="-120"/>
              </a:rPr>
              <a:t>二</a:t>
            </a:r>
            <a:r>
              <a:rPr lang="en-US" altLang="zh-TW" sz="4900" dirty="0" smtClean="0">
                <a:latin typeface="華康流隸體" pitchFamily="65" charset="-120"/>
                <a:ea typeface="華康流隸體" pitchFamily="65" charset="-120"/>
              </a:rPr>
              <a:t>)</a:t>
            </a:r>
            <a:r>
              <a:rPr lang="zh-TW" altLang="en-US" sz="4900" dirty="0" smtClean="0">
                <a:latin typeface="華康流隸體" pitchFamily="65" charset="-120"/>
                <a:ea typeface="華康流隸體" pitchFamily="65" charset="-120"/>
              </a:rPr>
              <a:t>本學年工作分配</a:t>
            </a:r>
            <a:r>
              <a:rPr lang="en-US" altLang="zh-TW" sz="4900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4900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4800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4800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sz="4800" dirty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sz="4800" dirty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>
                <a:latin typeface="華康流隸體" pitchFamily="65" charset="-120"/>
                <a:ea typeface="華康流隸體" pitchFamily="65" charset="-120"/>
              </a:rPr>
            </a:br>
            <a: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  <a:t/>
            </a:r>
            <a:br>
              <a:rPr lang="en-US" altLang="zh-TW" dirty="0" smtClean="0">
                <a:latin typeface="華康流隸體" pitchFamily="65" charset="-120"/>
                <a:ea typeface="華康流隸體" pitchFamily="65" charset="-120"/>
              </a:rPr>
            </a:br>
            <a:endParaRPr lang="zh-TW" altLang="en-US" dirty="0">
              <a:latin typeface="華康流隸體" pitchFamily="65" charset="-120"/>
              <a:ea typeface="華康流隸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932708"/>
              </p:ext>
            </p:extLst>
          </p:nvPr>
        </p:nvGraphicFramePr>
        <p:xfrm>
          <a:off x="323528" y="1988840"/>
          <a:ext cx="8640959" cy="45005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22821"/>
                <a:gridCol w="1574988"/>
                <a:gridCol w="1695938"/>
                <a:gridCol w="1130626"/>
                <a:gridCol w="1554829"/>
                <a:gridCol w="1661757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姓名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任教</a:t>
                      </a:r>
                      <a:endParaRPr lang="en-US" altLang="zh-TW" sz="2000" b="1" kern="10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科目</a:t>
                      </a:r>
                      <a:r>
                        <a:rPr lang="en-US" sz="2000" b="1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000" b="1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年級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工作</a:t>
                      </a:r>
                      <a:endParaRPr lang="en-US" altLang="zh-TW" sz="2000" b="1" kern="10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職掌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姓名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任教</a:t>
                      </a:r>
                      <a:endParaRPr lang="en-US" altLang="zh-TW" sz="2000" b="1" kern="10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科目</a:t>
                      </a:r>
                      <a:r>
                        <a:rPr lang="en-US" sz="2000" b="1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000" b="1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年級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工作</a:t>
                      </a:r>
                      <a:endParaRPr lang="en-US" altLang="zh-TW" sz="2000" b="1" kern="100" dirty="0" smtClean="0"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職掌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27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集會紀錄</a:t>
                      </a: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上</a:t>
                      </a: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與談人</a:t>
                      </a: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上</a:t>
                      </a: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27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集會紀錄</a:t>
                      </a: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下</a:t>
                      </a: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與談人</a:t>
                      </a: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下</a:t>
                      </a: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27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活動拍照</a:t>
                      </a: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上</a:t>
                      </a: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採買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27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活動拍照</a:t>
                      </a: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下</a:t>
                      </a: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聯絡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27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成果報告</a:t>
                      </a: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上</a:t>
                      </a: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場地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27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成果報告</a:t>
                      </a: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下</a:t>
                      </a: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"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 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4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206</Words>
  <Application>Microsoft Office PowerPoint</Application>
  <PresentationFormat>如螢幕大小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105學年度高雄市文府國小  舞文弄墨教師專業學習社群  第一次集社會議   2016/10/19(三)</vt:lpstr>
      <vt:lpstr>PowerPoint 簡報</vt:lpstr>
      <vt:lpstr>PowerPoint 簡報</vt:lpstr>
      <vt:lpstr>PowerPoint 簡報</vt:lpstr>
      <vt:lpstr>PowerPoint 簡報</vt:lpstr>
      <vt:lpstr>PowerPoint 簡報</vt:lpstr>
      <vt:lpstr>議題討論  (一)104學年社群財務報告  </vt:lpstr>
      <vt:lpstr>議題討論  (二)選舉召集人  105學年舞文弄墨教師專業社群  召集人:____________ </vt:lpstr>
      <vt:lpstr>議題討論 (二)本學年工作分配      </vt:lpstr>
      <vt:lpstr>議題討論 (三)本學年課程規劃       </vt:lpstr>
      <vt:lpstr>議題討論 (四)本學年申請經費/領據的時間        </vt:lpstr>
      <vt:lpstr>議題討論 (五)本學年是否申請精進計畫   (一學年可補助5000元)       </vt:lpstr>
      <vt:lpstr>PowerPoint 簡報</vt:lpstr>
      <vt:lpstr>PowerPoint 簡報</vt:lpstr>
      <vt:lpstr>PowerPoint 簡報</vt:lpstr>
      <vt:lpstr>PowerPoint 簡報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105學年度高雄市文府國小  舞文弄墨教師專業學習社群</dc:title>
  <dc:creator>user</dc:creator>
  <cp:lastModifiedBy>win7_pc01</cp:lastModifiedBy>
  <cp:revision>8</cp:revision>
  <dcterms:created xsi:type="dcterms:W3CDTF">2016-09-12T12:45:49Z</dcterms:created>
  <dcterms:modified xsi:type="dcterms:W3CDTF">2016-10-17T07:45:25Z</dcterms:modified>
</cp:coreProperties>
</file>