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3" r:id="rId1"/>
    <p:sldMasterId id="2147483900" r:id="rId2"/>
  </p:sldMasterIdLst>
  <p:notesMasterIdLst>
    <p:notesMasterId r:id="rId38"/>
  </p:notesMasterIdLst>
  <p:sldIdLst>
    <p:sldId id="256" r:id="rId3"/>
    <p:sldId id="286" r:id="rId4"/>
    <p:sldId id="306" r:id="rId5"/>
    <p:sldId id="335" r:id="rId6"/>
    <p:sldId id="336" r:id="rId7"/>
    <p:sldId id="314" r:id="rId8"/>
    <p:sldId id="347" r:id="rId9"/>
    <p:sldId id="311" r:id="rId10"/>
    <p:sldId id="348" r:id="rId11"/>
    <p:sldId id="337" r:id="rId12"/>
    <p:sldId id="338" r:id="rId13"/>
    <p:sldId id="317" r:id="rId14"/>
    <p:sldId id="310" r:id="rId15"/>
    <p:sldId id="331" r:id="rId16"/>
    <p:sldId id="332" r:id="rId17"/>
    <p:sldId id="330" r:id="rId18"/>
    <p:sldId id="307" r:id="rId19"/>
    <p:sldId id="308" r:id="rId20"/>
    <p:sldId id="318" r:id="rId21"/>
    <p:sldId id="319" r:id="rId22"/>
    <p:sldId id="326" r:id="rId23"/>
    <p:sldId id="305" r:id="rId24"/>
    <p:sldId id="328" r:id="rId25"/>
    <p:sldId id="327" r:id="rId26"/>
    <p:sldId id="320" r:id="rId27"/>
    <p:sldId id="333" r:id="rId28"/>
    <p:sldId id="322" r:id="rId29"/>
    <p:sldId id="323" r:id="rId30"/>
    <p:sldId id="350" r:id="rId31"/>
    <p:sldId id="351" r:id="rId32"/>
    <p:sldId id="352" r:id="rId33"/>
    <p:sldId id="340" r:id="rId34"/>
    <p:sldId id="345" r:id="rId35"/>
    <p:sldId id="346" r:id="rId36"/>
    <p:sldId id="298" r:id="rId37"/>
  </p:sldIdLst>
  <p:sldSz cx="9906000" cy="6858000" type="A4"/>
  <p:notesSz cx="6858000" cy="9144000"/>
  <p:defaultTextStyle>
    <a:defPPr>
      <a:defRPr lang="ja-JP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2F0C0"/>
    <a:srgbClr val="FF3300"/>
    <a:srgbClr val="800000"/>
    <a:srgbClr val="6699FF"/>
    <a:srgbClr val="000066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06" autoAdjust="0"/>
    <p:restoredTop sz="94660"/>
  </p:normalViewPr>
  <p:slideViewPr>
    <p:cSldViewPr>
      <p:cViewPr varScale="1">
        <p:scale>
          <a:sx n="109" d="100"/>
          <a:sy n="109" d="100"/>
        </p:scale>
        <p:origin x="-1350" y="-84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D6098B-22D6-4693-8A3F-D86B67CFF0AA}" type="doc">
      <dgm:prSet loTypeId="urn:microsoft.com/office/officeart/2005/8/layout/radial6" loCatId="cycle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zh-TW" altLang="en-US"/>
        </a:p>
      </dgm:t>
    </dgm:pt>
    <dgm:pt modelId="{0B47A434-CD57-4FDA-8EE5-87A9C3F4830C}">
      <dgm:prSet phldrT="[文字]"/>
      <dgm:spPr>
        <a:solidFill>
          <a:srgbClr val="FFFF00"/>
        </a:solidFill>
      </dgm:spPr>
      <dgm:t>
        <a:bodyPr/>
        <a:lstStyle/>
        <a:p>
          <a:r>
            <a:rPr lang="zh-TW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核心素養</a:t>
          </a:r>
        </a:p>
      </dgm:t>
    </dgm:pt>
    <dgm:pt modelId="{BF1629FE-8B39-4884-B29D-1A534B71714F}" type="parTrans" cxnId="{FDFA8C2E-0F49-4E41-AD2C-95942B13AA12}">
      <dgm:prSet/>
      <dgm:spPr/>
      <dgm:t>
        <a:bodyPr/>
        <a:lstStyle/>
        <a:p>
          <a:endParaRPr lang="zh-TW" altLang="en-US"/>
        </a:p>
      </dgm:t>
    </dgm:pt>
    <dgm:pt modelId="{561E23A9-0EB9-41C4-B3E9-578D9A7C7907}" type="sibTrans" cxnId="{FDFA8C2E-0F49-4E41-AD2C-95942B13AA12}">
      <dgm:prSet/>
      <dgm:spPr/>
      <dgm:t>
        <a:bodyPr/>
        <a:lstStyle/>
        <a:p>
          <a:endParaRPr lang="zh-TW" altLang="en-US"/>
        </a:p>
      </dgm:t>
    </dgm:pt>
    <dgm:pt modelId="{EFE92BBB-F843-48C3-A053-2451B35B00CB}">
      <dgm:prSet phldrT="[文字]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zh-TW" altLang="en-US" b="1">
              <a:latin typeface="標楷體" panose="03000509000000000000" pitchFamily="65" charset="-120"/>
              <a:ea typeface="標楷體" panose="03000509000000000000" pitchFamily="65" charset="-120"/>
            </a:rPr>
            <a:t>覺知辨識</a:t>
          </a:r>
          <a:endParaRPr lang="zh-TW" altLang="en-US" b="1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90C79F97-FD94-4063-9C1C-CAD36D7215E5}" type="parTrans" cxnId="{E48B883D-03A1-45D1-B1DA-36BF103D8C0A}">
      <dgm:prSet/>
      <dgm:spPr/>
      <dgm:t>
        <a:bodyPr/>
        <a:lstStyle/>
        <a:p>
          <a:endParaRPr lang="zh-TW" altLang="en-US"/>
        </a:p>
      </dgm:t>
    </dgm:pt>
    <dgm:pt modelId="{C8D516B1-AD72-4E77-8B4F-2EFE59F7D4CC}" type="sibTrans" cxnId="{E48B883D-03A1-45D1-B1DA-36BF103D8C0A}">
      <dgm:prSet/>
      <dgm:spPr/>
      <dgm:t>
        <a:bodyPr/>
        <a:lstStyle/>
        <a:p>
          <a:endParaRPr lang="zh-TW" altLang="en-US"/>
        </a:p>
      </dgm:t>
    </dgm:pt>
    <dgm:pt modelId="{F08FF199-C0AE-4F6A-9C79-DC45BD0C269E}">
      <dgm:prSet phldrT="[文字]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zh-TW" altLang="en-US" b="1">
              <a:latin typeface="標楷體" panose="03000509000000000000" pitchFamily="65" charset="-120"/>
              <a:ea typeface="標楷體" panose="03000509000000000000" pitchFamily="65" charset="-120"/>
            </a:rPr>
            <a:t>表達溝通</a:t>
          </a:r>
          <a:endParaRPr lang="zh-TW" altLang="en-US" b="1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6B99FFE-071F-403D-974A-90033C7097D4}" type="parTrans" cxnId="{FB623450-0CA8-4F55-860E-A45E0E7A239C}">
      <dgm:prSet/>
      <dgm:spPr/>
      <dgm:t>
        <a:bodyPr/>
        <a:lstStyle/>
        <a:p>
          <a:endParaRPr lang="zh-TW" altLang="en-US"/>
        </a:p>
      </dgm:t>
    </dgm:pt>
    <dgm:pt modelId="{17F7838C-D529-41E1-909B-555D9A43D44E}" type="sibTrans" cxnId="{FB623450-0CA8-4F55-860E-A45E0E7A239C}">
      <dgm:prSet/>
      <dgm:spPr/>
      <dgm:t>
        <a:bodyPr/>
        <a:lstStyle/>
        <a:p>
          <a:endParaRPr lang="zh-TW" altLang="en-US"/>
        </a:p>
      </dgm:t>
    </dgm:pt>
    <dgm:pt modelId="{49B32985-4D3E-443D-AC00-91027D6BFFA9}">
      <dgm:prSet phldrT="[文字]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zh-TW" altLang="en-US" b="1">
              <a:latin typeface="標楷體" panose="03000509000000000000" pitchFamily="65" charset="-120"/>
              <a:ea typeface="標楷體" panose="03000509000000000000" pitchFamily="65" charset="-120"/>
            </a:rPr>
            <a:t>關懷合作</a:t>
          </a:r>
          <a:endParaRPr lang="zh-TW" altLang="en-US" b="1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EF81D70-0C10-456F-82E7-8310D9150844}" type="parTrans" cxnId="{3822F4C0-457B-4ED6-9E77-C8FFEB402EED}">
      <dgm:prSet/>
      <dgm:spPr/>
      <dgm:t>
        <a:bodyPr/>
        <a:lstStyle/>
        <a:p>
          <a:endParaRPr lang="zh-TW" altLang="en-US"/>
        </a:p>
      </dgm:t>
    </dgm:pt>
    <dgm:pt modelId="{04639AC1-5294-4ECA-A177-0FA24BF5742A}" type="sibTrans" cxnId="{3822F4C0-457B-4ED6-9E77-C8FFEB402EED}">
      <dgm:prSet/>
      <dgm:spPr/>
      <dgm:t>
        <a:bodyPr/>
        <a:lstStyle/>
        <a:p>
          <a:endParaRPr lang="zh-TW" altLang="en-US"/>
        </a:p>
      </dgm:t>
    </dgm:pt>
    <dgm:pt modelId="{CF22698A-0556-4433-8E3D-176F6172BF1B}">
      <dgm:prSet phldrT="[文字]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zh-TW" altLang="en-US" b="1">
              <a:latin typeface="標楷體" panose="03000509000000000000" pitchFamily="65" charset="-120"/>
              <a:ea typeface="標楷體" panose="03000509000000000000" pitchFamily="65" charset="-120"/>
            </a:rPr>
            <a:t>推理賞析</a:t>
          </a:r>
          <a:endParaRPr lang="zh-TW" altLang="en-US" b="1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FDD5BD18-0963-49D0-B147-7823C16F0D0F}" type="parTrans" cxnId="{F59D7840-B79F-487C-9D3D-2C3DBE096A0A}">
      <dgm:prSet/>
      <dgm:spPr/>
      <dgm:t>
        <a:bodyPr/>
        <a:lstStyle/>
        <a:p>
          <a:endParaRPr lang="zh-TW" altLang="en-US"/>
        </a:p>
      </dgm:t>
    </dgm:pt>
    <dgm:pt modelId="{F58C2088-15D8-4A64-BB53-FD3924087FE9}" type="sibTrans" cxnId="{F59D7840-B79F-487C-9D3D-2C3DBE096A0A}">
      <dgm:prSet/>
      <dgm:spPr/>
      <dgm:t>
        <a:bodyPr/>
        <a:lstStyle/>
        <a:p>
          <a:endParaRPr lang="zh-TW" altLang="en-US"/>
        </a:p>
      </dgm:t>
    </dgm:pt>
    <dgm:pt modelId="{2F046AD1-8EB5-499A-A665-FE5E5884EBDA}">
      <dgm:prSet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zh-TW" altLang="en-US" b="1">
              <a:latin typeface="標楷體" panose="03000509000000000000" pitchFamily="65" charset="-120"/>
              <a:ea typeface="標楷體" panose="03000509000000000000" pitchFamily="65" charset="-120"/>
            </a:rPr>
            <a:t>想像創作</a:t>
          </a:r>
          <a:endParaRPr lang="zh-TW" altLang="en-US" b="1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D22F7A6-4E29-4530-8703-1941C0DA7CCC}" type="parTrans" cxnId="{C9B0C8D0-550F-4479-A156-4298FDB68927}">
      <dgm:prSet/>
      <dgm:spPr/>
      <dgm:t>
        <a:bodyPr/>
        <a:lstStyle/>
        <a:p>
          <a:endParaRPr lang="zh-TW" altLang="en-US"/>
        </a:p>
      </dgm:t>
    </dgm:pt>
    <dgm:pt modelId="{9811A4D3-A17A-45A4-A969-9F8D42C9E18F}" type="sibTrans" cxnId="{C9B0C8D0-550F-4479-A156-4298FDB68927}">
      <dgm:prSet/>
      <dgm:spPr/>
      <dgm:t>
        <a:bodyPr/>
        <a:lstStyle/>
        <a:p>
          <a:endParaRPr lang="zh-TW" altLang="en-US"/>
        </a:p>
      </dgm:t>
    </dgm:pt>
    <dgm:pt modelId="{7CF1DCC6-4548-44DD-BE03-F6CFCE17D24D}">
      <dgm:prSet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zh-TW" altLang="en-US" b="1">
              <a:latin typeface="標楷體" panose="03000509000000000000" pitchFamily="65" charset="-120"/>
              <a:ea typeface="標楷體" panose="03000509000000000000" pitchFamily="65" charset="-120"/>
            </a:rPr>
            <a:t>自主管理</a:t>
          </a:r>
          <a:endParaRPr lang="zh-TW" altLang="en-US" b="1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00E79658-8CAD-4DEF-9899-EE4C39492A75}" type="parTrans" cxnId="{7BCF1E5C-8579-4231-B8C9-E2F5FC9BB446}">
      <dgm:prSet/>
      <dgm:spPr/>
      <dgm:t>
        <a:bodyPr/>
        <a:lstStyle/>
        <a:p>
          <a:endParaRPr lang="zh-TW" altLang="en-US"/>
        </a:p>
      </dgm:t>
    </dgm:pt>
    <dgm:pt modelId="{59A1A91A-38E7-4AC7-9FA3-00E10205D011}" type="sibTrans" cxnId="{7BCF1E5C-8579-4231-B8C9-E2F5FC9BB446}">
      <dgm:prSet/>
      <dgm:spPr/>
      <dgm:t>
        <a:bodyPr/>
        <a:lstStyle/>
        <a:p>
          <a:endParaRPr lang="zh-TW" altLang="en-US"/>
        </a:p>
      </dgm:t>
    </dgm:pt>
    <dgm:pt modelId="{1DDDAEBF-46B6-46BD-BC73-22423AA088DA}" type="pres">
      <dgm:prSet presAssocID="{78D6098B-22D6-4693-8A3F-D86B67CFF0AA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A93A90BD-3A12-4A9C-AAC8-DEF4217FCDC1}" type="pres">
      <dgm:prSet presAssocID="{0B47A434-CD57-4FDA-8EE5-87A9C3F4830C}" presName="centerShape" presStyleLbl="node0" presStyleIdx="0" presStyleCnt="1"/>
      <dgm:spPr/>
      <dgm:t>
        <a:bodyPr/>
        <a:lstStyle/>
        <a:p>
          <a:endParaRPr lang="zh-TW" altLang="en-US"/>
        </a:p>
      </dgm:t>
    </dgm:pt>
    <dgm:pt modelId="{EA6F48A3-589E-45B0-A094-97BB8067E1E9}" type="pres">
      <dgm:prSet presAssocID="{EFE92BBB-F843-48C3-A053-2451B35B00CB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3CD4A9E-8360-4292-A94D-868C3ACBB9A7}" type="pres">
      <dgm:prSet presAssocID="{EFE92BBB-F843-48C3-A053-2451B35B00CB}" presName="dummy" presStyleCnt="0"/>
      <dgm:spPr/>
    </dgm:pt>
    <dgm:pt modelId="{4EFEB688-3BB0-41C9-B546-65E2DB9E4449}" type="pres">
      <dgm:prSet presAssocID="{C8D516B1-AD72-4E77-8B4F-2EFE59F7D4CC}" presName="sibTrans" presStyleLbl="sibTrans2D1" presStyleIdx="0" presStyleCnt="6"/>
      <dgm:spPr/>
      <dgm:t>
        <a:bodyPr/>
        <a:lstStyle/>
        <a:p>
          <a:endParaRPr lang="zh-TW" altLang="en-US"/>
        </a:p>
      </dgm:t>
    </dgm:pt>
    <dgm:pt modelId="{1155180B-A7AE-4C67-B4CB-6136732D49D7}" type="pres">
      <dgm:prSet presAssocID="{F08FF199-C0AE-4F6A-9C79-DC45BD0C269E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41872D9-3ED1-4582-B7A3-83CAEA883089}" type="pres">
      <dgm:prSet presAssocID="{F08FF199-C0AE-4F6A-9C79-DC45BD0C269E}" presName="dummy" presStyleCnt="0"/>
      <dgm:spPr/>
    </dgm:pt>
    <dgm:pt modelId="{76011017-049C-4309-8F4F-9B71FF8A3F3A}" type="pres">
      <dgm:prSet presAssocID="{17F7838C-D529-41E1-909B-555D9A43D44E}" presName="sibTrans" presStyleLbl="sibTrans2D1" presStyleIdx="1" presStyleCnt="6"/>
      <dgm:spPr/>
      <dgm:t>
        <a:bodyPr/>
        <a:lstStyle/>
        <a:p>
          <a:endParaRPr lang="zh-TW" altLang="en-US"/>
        </a:p>
      </dgm:t>
    </dgm:pt>
    <dgm:pt modelId="{9ACA9A58-9BD6-4F56-A8B1-69CE2E4B6F81}" type="pres">
      <dgm:prSet presAssocID="{49B32985-4D3E-443D-AC00-91027D6BFFA9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713A736-7575-4CB1-A70E-27AD17E23C23}" type="pres">
      <dgm:prSet presAssocID="{49B32985-4D3E-443D-AC00-91027D6BFFA9}" presName="dummy" presStyleCnt="0"/>
      <dgm:spPr/>
    </dgm:pt>
    <dgm:pt modelId="{A84A0614-46E0-49A8-86F4-D2BEC27F8F6B}" type="pres">
      <dgm:prSet presAssocID="{04639AC1-5294-4ECA-A177-0FA24BF5742A}" presName="sibTrans" presStyleLbl="sibTrans2D1" presStyleIdx="2" presStyleCnt="6"/>
      <dgm:spPr/>
      <dgm:t>
        <a:bodyPr/>
        <a:lstStyle/>
        <a:p>
          <a:endParaRPr lang="zh-TW" altLang="en-US"/>
        </a:p>
      </dgm:t>
    </dgm:pt>
    <dgm:pt modelId="{2ADE5B86-0F3D-48CA-ACB5-E010E9B3BC66}" type="pres">
      <dgm:prSet presAssocID="{CF22698A-0556-4433-8E3D-176F6172BF1B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69C3EEB-66E8-4B01-8515-3B0690DA978B}" type="pres">
      <dgm:prSet presAssocID="{CF22698A-0556-4433-8E3D-176F6172BF1B}" presName="dummy" presStyleCnt="0"/>
      <dgm:spPr/>
    </dgm:pt>
    <dgm:pt modelId="{E582779D-4F12-4E5C-A4F3-188B0CDFD7F6}" type="pres">
      <dgm:prSet presAssocID="{F58C2088-15D8-4A64-BB53-FD3924087FE9}" presName="sibTrans" presStyleLbl="sibTrans2D1" presStyleIdx="3" presStyleCnt="6"/>
      <dgm:spPr/>
      <dgm:t>
        <a:bodyPr/>
        <a:lstStyle/>
        <a:p>
          <a:endParaRPr lang="zh-TW" altLang="en-US"/>
        </a:p>
      </dgm:t>
    </dgm:pt>
    <dgm:pt modelId="{647B5C59-58E3-45D3-8CF1-429C1A446C2A}" type="pres">
      <dgm:prSet presAssocID="{2F046AD1-8EB5-499A-A665-FE5E5884EBDA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D14BE31-A879-4423-BCC8-AEB207CA5F39}" type="pres">
      <dgm:prSet presAssocID="{2F046AD1-8EB5-499A-A665-FE5E5884EBDA}" presName="dummy" presStyleCnt="0"/>
      <dgm:spPr/>
    </dgm:pt>
    <dgm:pt modelId="{6BC0C63D-1D87-4324-83A1-4C2AFDBE1086}" type="pres">
      <dgm:prSet presAssocID="{9811A4D3-A17A-45A4-A969-9F8D42C9E18F}" presName="sibTrans" presStyleLbl="sibTrans2D1" presStyleIdx="4" presStyleCnt="6"/>
      <dgm:spPr/>
      <dgm:t>
        <a:bodyPr/>
        <a:lstStyle/>
        <a:p>
          <a:endParaRPr lang="zh-TW" altLang="en-US"/>
        </a:p>
      </dgm:t>
    </dgm:pt>
    <dgm:pt modelId="{2B3E5678-05BB-42F4-A679-F62913DAE721}" type="pres">
      <dgm:prSet presAssocID="{7CF1DCC6-4548-44DD-BE03-F6CFCE17D24D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8685661-2F49-4256-9746-29C20F2D526A}" type="pres">
      <dgm:prSet presAssocID="{7CF1DCC6-4548-44DD-BE03-F6CFCE17D24D}" presName="dummy" presStyleCnt="0"/>
      <dgm:spPr/>
    </dgm:pt>
    <dgm:pt modelId="{FB1A637E-D0C4-4F81-9FB0-45DD6F16C73D}" type="pres">
      <dgm:prSet presAssocID="{59A1A91A-38E7-4AC7-9FA3-00E10205D011}" presName="sibTrans" presStyleLbl="sibTrans2D1" presStyleIdx="5" presStyleCnt="6"/>
      <dgm:spPr/>
      <dgm:t>
        <a:bodyPr/>
        <a:lstStyle/>
        <a:p>
          <a:endParaRPr lang="zh-TW" altLang="en-US"/>
        </a:p>
      </dgm:t>
    </dgm:pt>
  </dgm:ptLst>
  <dgm:cxnLst>
    <dgm:cxn modelId="{F0354B8D-F14C-4E7A-A345-65AF20F5E9ED}" type="presOf" srcId="{0B47A434-CD57-4FDA-8EE5-87A9C3F4830C}" destId="{A93A90BD-3A12-4A9C-AAC8-DEF4217FCDC1}" srcOrd="0" destOrd="0" presId="urn:microsoft.com/office/officeart/2005/8/layout/radial6"/>
    <dgm:cxn modelId="{7FF70E10-F3CE-4E0C-808E-837CA0786EA5}" type="presOf" srcId="{F58C2088-15D8-4A64-BB53-FD3924087FE9}" destId="{E582779D-4F12-4E5C-A4F3-188B0CDFD7F6}" srcOrd="0" destOrd="0" presId="urn:microsoft.com/office/officeart/2005/8/layout/radial6"/>
    <dgm:cxn modelId="{0E3D3595-7E40-48BF-B319-4AA29711B6E9}" type="presOf" srcId="{9811A4D3-A17A-45A4-A969-9F8D42C9E18F}" destId="{6BC0C63D-1D87-4324-83A1-4C2AFDBE1086}" srcOrd="0" destOrd="0" presId="urn:microsoft.com/office/officeart/2005/8/layout/radial6"/>
    <dgm:cxn modelId="{7BCF1E5C-8579-4231-B8C9-E2F5FC9BB446}" srcId="{0B47A434-CD57-4FDA-8EE5-87A9C3F4830C}" destId="{7CF1DCC6-4548-44DD-BE03-F6CFCE17D24D}" srcOrd="5" destOrd="0" parTransId="{00E79658-8CAD-4DEF-9899-EE4C39492A75}" sibTransId="{59A1A91A-38E7-4AC7-9FA3-00E10205D011}"/>
    <dgm:cxn modelId="{23241AC1-48B2-4D7E-9C90-132F04BF7F40}" type="presOf" srcId="{2F046AD1-8EB5-499A-A665-FE5E5884EBDA}" destId="{647B5C59-58E3-45D3-8CF1-429C1A446C2A}" srcOrd="0" destOrd="0" presId="urn:microsoft.com/office/officeart/2005/8/layout/radial6"/>
    <dgm:cxn modelId="{74C2BF18-77A3-4F7F-B6BD-9D4C83963A43}" type="presOf" srcId="{EFE92BBB-F843-48C3-A053-2451B35B00CB}" destId="{EA6F48A3-589E-45B0-A094-97BB8067E1E9}" srcOrd="0" destOrd="0" presId="urn:microsoft.com/office/officeart/2005/8/layout/radial6"/>
    <dgm:cxn modelId="{4EF5DD61-E728-49F7-853A-1E5126216676}" type="presOf" srcId="{78D6098B-22D6-4693-8A3F-D86B67CFF0AA}" destId="{1DDDAEBF-46B6-46BD-BC73-22423AA088DA}" srcOrd="0" destOrd="0" presId="urn:microsoft.com/office/officeart/2005/8/layout/radial6"/>
    <dgm:cxn modelId="{2B72F07B-DE32-43FD-9168-0773630F609D}" type="presOf" srcId="{17F7838C-D529-41E1-909B-555D9A43D44E}" destId="{76011017-049C-4309-8F4F-9B71FF8A3F3A}" srcOrd="0" destOrd="0" presId="urn:microsoft.com/office/officeart/2005/8/layout/radial6"/>
    <dgm:cxn modelId="{2C5F0D8F-6FA7-421C-8CDA-4767864B4649}" type="presOf" srcId="{59A1A91A-38E7-4AC7-9FA3-00E10205D011}" destId="{FB1A637E-D0C4-4F81-9FB0-45DD6F16C73D}" srcOrd="0" destOrd="0" presId="urn:microsoft.com/office/officeart/2005/8/layout/radial6"/>
    <dgm:cxn modelId="{C9B0C8D0-550F-4479-A156-4298FDB68927}" srcId="{0B47A434-CD57-4FDA-8EE5-87A9C3F4830C}" destId="{2F046AD1-8EB5-499A-A665-FE5E5884EBDA}" srcOrd="4" destOrd="0" parTransId="{8D22F7A6-4E29-4530-8703-1941C0DA7CCC}" sibTransId="{9811A4D3-A17A-45A4-A969-9F8D42C9E18F}"/>
    <dgm:cxn modelId="{E48B883D-03A1-45D1-B1DA-36BF103D8C0A}" srcId="{0B47A434-CD57-4FDA-8EE5-87A9C3F4830C}" destId="{EFE92BBB-F843-48C3-A053-2451B35B00CB}" srcOrd="0" destOrd="0" parTransId="{90C79F97-FD94-4063-9C1C-CAD36D7215E5}" sibTransId="{C8D516B1-AD72-4E77-8B4F-2EFE59F7D4CC}"/>
    <dgm:cxn modelId="{3CF0D797-9560-4839-AF8B-B70B66A69A94}" type="presOf" srcId="{04639AC1-5294-4ECA-A177-0FA24BF5742A}" destId="{A84A0614-46E0-49A8-86F4-D2BEC27F8F6B}" srcOrd="0" destOrd="0" presId="urn:microsoft.com/office/officeart/2005/8/layout/radial6"/>
    <dgm:cxn modelId="{B0B27208-6F94-4305-86D5-263DEB545F54}" type="presOf" srcId="{7CF1DCC6-4548-44DD-BE03-F6CFCE17D24D}" destId="{2B3E5678-05BB-42F4-A679-F62913DAE721}" srcOrd="0" destOrd="0" presId="urn:microsoft.com/office/officeart/2005/8/layout/radial6"/>
    <dgm:cxn modelId="{DF6403DA-C9D0-4B51-9F9B-EB18746F1357}" type="presOf" srcId="{F08FF199-C0AE-4F6A-9C79-DC45BD0C269E}" destId="{1155180B-A7AE-4C67-B4CB-6136732D49D7}" srcOrd="0" destOrd="0" presId="urn:microsoft.com/office/officeart/2005/8/layout/radial6"/>
    <dgm:cxn modelId="{FDFA8C2E-0F49-4E41-AD2C-95942B13AA12}" srcId="{78D6098B-22D6-4693-8A3F-D86B67CFF0AA}" destId="{0B47A434-CD57-4FDA-8EE5-87A9C3F4830C}" srcOrd="0" destOrd="0" parTransId="{BF1629FE-8B39-4884-B29D-1A534B71714F}" sibTransId="{561E23A9-0EB9-41C4-B3E9-578D9A7C7907}"/>
    <dgm:cxn modelId="{252649C4-5D0D-4D96-BEE9-54616A36127F}" type="presOf" srcId="{49B32985-4D3E-443D-AC00-91027D6BFFA9}" destId="{9ACA9A58-9BD6-4F56-A8B1-69CE2E4B6F81}" srcOrd="0" destOrd="0" presId="urn:microsoft.com/office/officeart/2005/8/layout/radial6"/>
    <dgm:cxn modelId="{7DB6CB1A-6C26-4061-95B3-EE36207A3743}" type="presOf" srcId="{CF22698A-0556-4433-8E3D-176F6172BF1B}" destId="{2ADE5B86-0F3D-48CA-ACB5-E010E9B3BC66}" srcOrd="0" destOrd="0" presId="urn:microsoft.com/office/officeart/2005/8/layout/radial6"/>
    <dgm:cxn modelId="{FB623450-0CA8-4F55-860E-A45E0E7A239C}" srcId="{0B47A434-CD57-4FDA-8EE5-87A9C3F4830C}" destId="{F08FF199-C0AE-4F6A-9C79-DC45BD0C269E}" srcOrd="1" destOrd="0" parTransId="{E6B99FFE-071F-403D-974A-90033C7097D4}" sibTransId="{17F7838C-D529-41E1-909B-555D9A43D44E}"/>
    <dgm:cxn modelId="{3822F4C0-457B-4ED6-9E77-C8FFEB402EED}" srcId="{0B47A434-CD57-4FDA-8EE5-87A9C3F4830C}" destId="{49B32985-4D3E-443D-AC00-91027D6BFFA9}" srcOrd="2" destOrd="0" parTransId="{1EF81D70-0C10-456F-82E7-8310D9150844}" sibTransId="{04639AC1-5294-4ECA-A177-0FA24BF5742A}"/>
    <dgm:cxn modelId="{F59D7840-B79F-487C-9D3D-2C3DBE096A0A}" srcId="{0B47A434-CD57-4FDA-8EE5-87A9C3F4830C}" destId="{CF22698A-0556-4433-8E3D-176F6172BF1B}" srcOrd="3" destOrd="0" parTransId="{FDD5BD18-0963-49D0-B147-7823C16F0D0F}" sibTransId="{F58C2088-15D8-4A64-BB53-FD3924087FE9}"/>
    <dgm:cxn modelId="{8E4B7479-38DD-4D83-8D35-1F74FF52D844}" type="presOf" srcId="{C8D516B1-AD72-4E77-8B4F-2EFE59F7D4CC}" destId="{4EFEB688-3BB0-41C9-B546-65E2DB9E4449}" srcOrd="0" destOrd="0" presId="urn:microsoft.com/office/officeart/2005/8/layout/radial6"/>
    <dgm:cxn modelId="{EC9A6CC6-CD54-418A-BA2C-5643F31043D5}" type="presParOf" srcId="{1DDDAEBF-46B6-46BD-BC73-22423AA088DA}" destId="{A93A90BD-3A12-4A9C-AAC8-DEF4217FCDC1}" srcOrd="0" destOrd="0" presId="urn:microsoft.com/office/officeart/2005/8/layout/radial6"/>
    <dgm:cxn modelId="{2BECE69F-9B50-40D8-B58E-EE65AAC52313}" type="presParOf" srcId="{1DDDAEBF-46B6-46BD-BC73-22423AA088DA}" destId="{EA6F48A3-589E-45B0-A094-97BB8067E1E9}" srcOrd="1" destOrd="0" presId="urn:microsoft.com/office/officeart/2005/8/layout/radial6"/>
    <dgm:cxn modelId="{F689C550-DF75-4E7B-805D-4A597CDD4411}" type="presParOf" srcId="{1DDDAEBF-46B6-46BD-BC73-22423AA088DA}" destId="{13CD4A9E-8360-4292-A94D-868C3ACBB9A7}" srcOrd="2" destOrd="0" presId="urn:microsoft.com/office/officeart/2005/8/layout/radial6"/>
    <dgm:cxn modelId="{C810E66A-EB5D-44F3-AACF-2271C8087BA8}" type="presParOf" srcId="{1DDDAEBF-46B6-46BD-BC73-22423AA088DA}" destId="{4EFEB688-3BB0-41C9-B546-65E2DB9E4449}" srcOrd="3" destOrd="0" presId="urn:microsoft.com/office/officeart/2005/8/layout/radial6"/>
    <dgm:cxn modelId="{0C411AAA-C936-4648-B54D-C8273931B0F8}" type="presParOf" srcId="{1DDDAEBF-46B6-46BD-BC73-22423AA088DA}" destId="{1155180B-A7AE-4C67-B4CB-6136732D49D7}" srcOrd="4" destOrd="0" presId="urn:microsoft.com/office/officeart/2005/8/layout/radial6"/>
    <dgm:cxn modelId="{EBB9B3F0-9D54-425C-B36E-ACAAFE140110}" type="presParOf" srcId="{1DDDAEBF-46B6-46BD-BC73-22423AA088DA}" destId="{441872D9-3ED1-4582-B7A3-83CAEA883089}" srcOrd="5" destOrd="0" presId="urn:microsoft.com/office/officeart/2005/8/layout/radial6"/>
    <dgm:cxn modelId="{CA6ADB0E-8E9D-4FDE-97FE-5DFA155E1834}" type="presParOf" srcId="{1DDDAEBF-46B6-46BD-BC73-22423AA088DA}" destId="{76011017-049C-4309-8F4F-9B71FF8A3F3A}" srcOrd="6" destOrd="0" presId="urn:microsoft.com/office/officeart/2005/8/layout/radial6"/>
    <dgm:cxn modelId="{F1E6EC0C-C4C6-4D90-A349-A6465B21D478}" type="presParOf" srcId="{1DDDAEBF-46B6-46BD-BC73-22423AA088DA}" destId="{9ACA9A58-9BD6-4F56-A8B1-69CE2E4B6F81}" srcOrd="7" destOrd="0" presId="urn:microsoft.com/office/officeart/2005/8/layout/radial6"/>
    <dgm:cxn modelId="{E8427F63-18E5-490A-9908-DB23DB43DB21}" type="presParOf" srcId="{1DDDAEBF-46B6-46BD-BC73-22423AA088DA}" destId="{1713A736-7575-4CB1-A70E-27AD17E23C23}" srcOrd="8" destOrd="0" presId="urn:microsoft.com/office/officeart/2005/8/layout/radial6"/>
    <dgm:cxn modelId="{69B938EA-D4A2-4B5C-B658-54D3F89936EE}" type="presParOf" srcId="{1DDDAEBF-46B6-46BD-BC73-22423AA088DA}" destId="{A84A0614-46E0-49A8-86F4-D2BEC27F8F6B}" srcOrd="9" destOrd="0" presId="urn:microsoft.com/office/officeart/2005/8/layout/radial6"/>
    <dgm:cxn modelId="{CA415A4F-E1EC-4B08-BA76-1A3C9834EBDA}" type="presParOf" srcId="{1DDDAEBF-46B6-46BD-BC73-22423AA088DA}" destId="{2ADE5B86-0F3D-48CA-ACB5-E010E9B3BC66}" srcOrd="10" destOrd="0" presId="urn:microsoft.com/office/officeart/2005/8/layout/radial6"/>
    <dgm:cxn modelId="{B1034005-FC8B-4698-A588-01C58AAAE3D6}" type="presParOf" srcId="{1DDDAEBF-46B6-46BD-BC73-22423AA088DA}" destId="{569C3EEB-66E8-4B01-8515-3B0690DA978B}" srcOrd="11" destOrd="0" presId="urn:microsoft.com/office/officeart/2005/8/layout/radial6"/>
    <dgm:cxn modelId="{A27B47F2-CFD5-4472-91E8-F032C97D7CFB}" type="presParOf" srcId="{1DDDAEBF-46B6-46BD-BC73-22423AA088DA}" destId="{E582779D-4F12-4E5C-A4F3-188B0CDFD7F6}" srcOrd="12" destOrd="0" presId="urn:microsoft.com/office/officeart/2005/8/layout/radial6"/>
    <dgm:cxn modelId="{0FBA2DF3-6A2A-4A24-BE1E-5D1D50FBFA41}" type="presParOf" srcId="{1DDDAEBF-46B6-46BD-BC73-22423AA088DA}" destId="{647B5C59-58E3-45D3-8CF1-429C1A446C2A}" srcOrd="13" destOrd="0" presId="urn:microsoft.com/office/officeart/2005/8/layout/radial6"/>
    <dgm:cxn modelId="{975A2E5D-C012-4503-8115-60D288420C4E}" type="presParOf" srcId="{1DDDAEBF-46B6-46BD-BC73-22423AA088DA}" destId="{6D14BE31-A879-4423-BCC8-AEB207CA5F39}" srcOrd="14" destOrd="0" presId="urn:microsoft.com/office/officeart/2005/8/layout/radial6"/>
    <dgm:cxn modelId="{9153DBC7-6543-4A1D-9697-41A3213A15F3}" type="presParOf" srcId="{1DDDAEBF-46B6-46BD-BC73-22423AA088DA}" destId="{6BC0C63D-1D87-4324-83A1-4C2AFDBE1086}" srcOrd="15" destOrd="0" presId="urn:microsoft.com/office/officeart/2005/8/layout/radial6"/>
    <dgm:cxn modelId="{A10D36BF-59C2-49D0-A45D-669EE90582E0}" type="presParOf" srcId="{1DDDAEBF-46B6-46BD-BC73-22423AA088DA}" destId="{2B3E5678-05BB-42F4-A679-F62913DAE721}" srcOrd="16" destOrd="0" presId="urn:microsoft.com/office/officeart/2005/8/layout/radial6"/>
    <dgm:cxn modelId="{6E56F231-8F24-47EC-8325-DC45BFB479DC}" type="presParOf" srcId="{1DDDAEBF-46B6-46BD-BC73-22423AA088DA}" destId="{28685661-2F49-4256-9746-29C20F2D526A}" srcOrd="17" destOrd="0" presId="urn:microsoft.com/office/officeart/2005/8/layout/radial6"/>
    <dgm:cxn modelId="{F973078E-2CC3-4DD1-945F-9280073552E4}" type="presParOf" srcId="{1DDDAEBF-46B6-46BD-BC73-22423AA088DA}" destId="{FB1A637E-D0C4-4F81-9FB0-45DD6F16C73D}" srcOrd="18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1A637E-D0C4-4F81-9FB0-45DD6F16C73D}">
      <dsp:nvSpPr>
        <dsp:cNvPr id="0" name=""/>
        <dsp:cNvSpPr/>
      </dsp:nvSpPr>
      <dsp:spPr>
        <a:xfrm>
          <a:off x="1889923" y="593779"/>
          <a:ext cx="4069025" cy="4069025"/>
        </a:xfrm>
        <a:prstGeom prst="blockArc">
          <a:avLst>
            <a:gd name="adj1" fmla="val 12600000"/>
            <a:gd name="adj2" fmla="val 16200000"/>
            <a:gd name="adj3" fmla="val 451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C0C63D-1D87-4324-83A1-4C2AFDBE1086}">
      <dsp:nvSpPr>
        <dsp:cNvPr id="0" name=""/>
        <dsp:cNvSpPr/>
      </dsp:nvSpPr>
      <dsp:spPr>
        <a:xfrm>
          <a:off x="1889923" y="593779"/>
          <a:ext cx="4069025" cy="4069025"/>
        </a:xfrm>
        <a:prstGeom prst="blockArc">
          <a:avLst>
            <a:gd name="adj1" fmla="val 9000000"/>
            <a:gd name="adj2" fmla="val 12600000"/>
            <a:gd name="adj3" fmla="val 451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82779D-4F12-4E5C-A4F3-188B0CDFD7F6}">
      <dsp:nvSpPr>
        <dsp:cNvPr id="0" name=""/>
        <dsp:cNvSpPr/>
      </dsp:nvSpPr>
      <dsp:spPr>
        <a:xfrm>
          <a:off x="1889923" y="593779"/>
          <a:ext cx="4069025" cy="4069025"/>
        </a:xfrm>
        <a:prstGeom prst="blockArc">
          <a:avLst>
            <a:gd name="adj1" fmla="val 5400000"/>
            <a:gd name="adj2" fmla="val 9000000"/>
            <a:gd name="adj3" fmla="val 451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4A0614-46E0-49A8-86F4-D2BEC27F8F6B}">
      <dsp:nvSpPr>
        <dsp:cNvPr id="0" name=""/>
        <dsp:cNvSpPr/>
      </dsp:nvSpPr>
      <dsp:spPr>
        <a:xfrm>
          <a:off x="1889923" y="593779"/>
          <a:ext cx="4069025" cy="4069025"/>
        </a:xfrm>
        <a:prstGeom prst="blockArc">
          <a:avLst>
            <a:gd name="adj1" fmla="val 1800000"/>
            <a:gd name="adj2" fmla="val 5400000"/>
            <a:gd name="adj3" fmla="val 451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011017-049C-4309-8F4F-9B71FF8A3F3A}">
      <dsp:nvSpPr>
        <dsp:cNvPr id="0" name=""/>
        <dsp:cNvSpPr/>
      </dsp:nvSpPr>
      <dsp:spPr>
        <a:xfrm>
          <a:off x="1889923" y="593779"/>
          <a:ext cx="4069025" cy="4069025"/>
        </a:xfrm>
        <a:prstGeom prst="blockArc">
          <a:avLst>
            <a:gd name="adj1" fmla="val 19800000"/>
            <a:gd name="adj2" fmla="val 1800000"/>
            <a:gd name="adj3" fmla="val 451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FEB688-3BB0-41C9-B546-65E2DB9E4449}">
      <dsp:nvSpPr>
        <dsp:cNvPr id="0" name=""/>
        <dsp:cNvSpPr/>
      </dsp:nvSpPr>
      <dsp:spPr>
        <a:xfrm>
          <a:off x="1889923" y="593779"/>
          <a:ext cx="4069025" cy="4069025"/>
        </a:xfrm>
        <a:prstGeom prst="blockArc">
          <a:avLst>
            <a:gd name="adj1" fmla="val 16200000"/>
            <a:gd name="adj2" fmla="val 19800000"/>
            <a:gd name="adj3" fmla="val 451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3A90BD-3A12-4A9C-AAC8-DEF4217FCDC1}">
      <dsp:nvSpPr>
        <dsp:cNvPr id="0" name=""/>
        <dsp:cNvSpPr/>
      </dsp:nvSpPr>
      <dsp:spPr>
        <a:xfrm>
          <a:off x="3012311" y="1716167"/>
          <a:ext cx="1824249" cy="1824249"/>
        </a:xfrm>
        <a:prstGeom prst="ellipse">
          <a:avLst/>
        </a:prstGeom>
        <a:solidFill>
          <a:srgbClr val="FFFF00"/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9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核心素養</a:t>
          </a:r>
        </a:p>
      </dsp:txBody>
      <dsp:txXfrm>
        <a:off x="3279466" y="1983322"/>
        <a:ext cx="1289939" cy="1289939"/>
      </dsp:txXfrm>
    </dsp:sp>
    <dsp:sp modelId="{EA6F48A3-589E-45B0-A094-97BB8067E1E9}">
      <dsp:nvSpPr>
        <dsp:cNvPr id="0" name=""/>
        <dsp:cNvSpPr/>
      </dsp:nvSpPr>
      <dsp:spPr>
        <a:xfrm>
          <a:off x="3285948" y="1262"/>
          <a:ext cx="1276974" cy="1276974"/>
        </a:xfrm>
        <a:prstGeom prst="ellipse">
          <a:avLst/>
        </a:prstGeom>
        <a:solidFill>
          <a:schemeClr val="accent5">
            <a:lumMod val="20000"/>
            <a:lumOff val="8000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700" b="1" kern="1200">
              <a:latin typeface="標楷體" panose="03000509000000000000" pitchFamily="65" charset="-120"/>
              <a:ea typeface="標楷體" panose="03000509000000000000" pitchFamily="65" charset="-120"/>
            </a:rPr>
            <a:t>覺知辨識</a:t>
          </a:r>
          <a:endParaRPr lang="zh-TW" altLang="en-US" sz="2700" b="1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3472957" y="188271"/>
        <a:ext cx="902956" cy="902956"/>
      </dsp:txXfrm>
    </dsp:sp>
    <dsp:sp modelId="{1155180B-A7AE-4C67-B4CB-6136732D49D7}">
      <dsp:nvSpPr>
        <dsp:cNvPr id="0" name=""/>
        <dsp:cNvSpPr/>
      </dsp:nvSpPr>
      <dsp:spPr>
        <a:xfrm>
          <a:off x="5008076" y="995533"/>
          <a:ext cx="1276974" cy="1276974"/>
        </a:xfrm>
        <a:prstGeom prst="ellipse">
          <a:avLst/>
        </a:prstGeom>
        <a:solidFill>
          <a:schemeClr val="accent5">
            <a:lumMod val="20000"/>
            <a:lumOff val="8000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700" b="1" kern="1200">
              <a:latin typeface="標楷體" panose="03000509000000000000" pitchFamily="65" charset="-120"/>
              <a:ea typeface="標楷體" panose="03000509000000000000" pitchFamily="65" charset="-120"/>
            </a:rPr>
            <a:t>表達溝通</a:t>
          </a:r>
          <a:endParaRPr lang="zh-TW" altLang="en-US" sz="2700" b="1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5195085" y="1182542"/>
        <a:ext cx="902956" cy="902956"/>
      </dsp:txXfrm>
    </dsp:sp>
    <dsp:sp modelId="{9ACA9A58-9BD6-4F56-A8B1-69CE2E4B6F81}">
      <dsp:nvSpPr>
        <dsp:cNvPr id="0" name=""/>
        <dsp:cNvSpPr/>
      </dsp:nvSpPr>
      <dsp:spPr>
        <a:xfrm>
          <a:off x="5008076" y="2984075"/>
          <a:ext cx="1276974" cy="1276974"/>
        </a:xfrm>
        <a:prstGeom prst="ellipse">
          <a:avLst/>
        </a:prstGeom>
        <a:solidFill>
          <a:schemeClr val="accent5">
            <a:lumMod val="20000"/>
            <a:lumOff val="8000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700" b="1" kern="1200">
              <a:latin typeface="標楷體" panose="03000509000000000000" pitchFamily="65" charset="-120"/>
              <a:ea typeface="標楷體" panose="03000509000000000000" pitchFamily="65" charset="-120"/>
            </a:rPr>
            <a:t>關懷合作</a:t>
          </a:r>
          <a:endParaRPr lang="zh-TW" altLang="en-US" sz="2700" b="1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5195085" y="3171084"/>
        <a:ext cx="902956" cy="902956"/>
      </dsp:txXfrm>
    </dsp:sp>
    <dsp:sp modelId="{2ADE5B86-0F3D-48CA-ACB5-E010E9B3BC66}">
      <dsp:nvSpPr>
        <dsp:cNvPr id="0" name=""/>
        <dsp:cNvSpPr/>
      </dsp:nvSpPr>
      <dsp:spPr>
        <a:xfrm>
          <a:off x="3285948" y="3978346"/>
          <a:ext cx="1276974" cy="1276974"/>
        </a:xfrm>
        <a:prstGeom prst="ellipse">
          <a:avLst/>
        </a:prstGeom>
        <a:solidFill>
          <a:schemeClr val="accent5">
            <a:lumMod val="20000"/>
            <a:lumOff val="8000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700" b="1" kern="1200">
              <a:latin typeface="標楷體" panose="03000509000000000000" pitchFamily="65" charset="-120"/>
              <a:ea typeface="標楷體" panose="03000509000000000000" pitchFamily="65" charset="-120"/>
            </a:rPr>
            <a:t>推理賞析</a:t>
          </a:r>
          <a:endParaRPr lang="zh-TW" altLang="en-US" sz="2700" b="1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3472957" y="4165355"/>
        <a:ext cx="902956" cy="902956"/>
      </dsp:txXfrm>
    </dsp:sp>
    <dsp:sp modelId="{647B5C59-58E3-45D3-8CF1-429C1A446C2A}">
      <dsp:nvSpPr>
        <dsp:cNvPr id="0" name=""/>
        <dsp:cNvSpPr/>
      </dsp:nvSpPr>
      <dsp:spPr>
        <a:xfrm>
          <a:off x="1563820" y="2984075"/>
          <a:ext cx="1276974" cy="1276974"/>
        </a:xfrm>
        <a:prstGeom prst="ellipse">
          <a:avLst/>
        </a:prstGeom>
        <a:solidFill>
          <a:schemeClr val="accent5">
            <a:lumMod val="20000"/>
            <a:lumOff val="8000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700" b="1" kern="1200">
              <a:latin typeface="標楷體" panose="03000509000000000000" pitchFamily="65" charset="-120"/>
              <a:ea typeface="標楷體" panose="03000509000000000000" pitchFamily="65" charset="-120"/>
            </a:rPr>
            <a:t>想像創作</a:t>
          </a:r>
          <a:endParaRPr lang="zh-TW" altLang="en-US" sz="2700" b="1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1750829" y="3171084"/>
        <a:ext cx="902956" cy="902956"/>
      </dsp:txXfrm>
    </dsp:sp>
    <dsp:sp modelId="{2B3E5678-05BB-42F4-A679-F62913DAE721}">
      <dsp:nvSpPr>
        <dsp:cNvPr id="0" name=""/>
        <dsp:cNvSpPr/>
      </dsp:nvSpPr>
      <dsp:spPr>
        <a:xfrm>
          <a:off x="1563820" y="995533"/>
          <a:ext cx="1276974" cy="1276974"/>
        </a:xfrm>
        <a:prstGeom prst="ellipse">
          <a:avLst/>
        </a:prstGeom>
        <a:solidFill>
          <a:schemeClr val="accent5">
            <a:lumMod val="20000"/>
            <a:lumOff val="8000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700" b="1" kern="1200">
              <a:latin typeface="標楷體" panose="03000509000000000000" pitchFamily="65" charset="-120"/>
              <a:ea typeface="標楷體" panose="03000509000000000000" pitchFamily="65" charset="-120"/>
            </a:rPr>
            <a:t>自主管理</a:t>
          </a:r>
          <a:endParaRPr lang="zh-TW" altLang="en-US" sz="2700" b="1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1750829" y="1182542"/>
        <a:ext cx="902956" cy="9029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>
            <a:extLst>
              <a:ext uri="{FF2B5EF4-FFF2-40B4-BE49-F238E27FC236}">
                <a16:creationId xmlns="" xmlns:a16="http://schemas.microsoft.com/office/drawing/2014/main" id="{CD4E3D90-965E-760F-C1A7-1D318710459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89443" name="Rectangle 3">
            <a:extLst>
              <a:ext uri="{FF2B5EF4-FFF2-40B4-BE49-F238E27FC236}">
                <a16:creationId xmlns="" xmlns:a16="http://schemas.microsoft.com/office/drawing/2014/main" id="{9BB8B53B-2CC5-EB14-390E-EEB8C29522C0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100" name="Rectangle 4">
            <a:extLst>
              <a:ext uri="{FF2B5EF4-FFF2-40B4-BE49-F238E27FC236}">
                <a16:creationId xmlns="" xmlns:a16="http://schemas.microsoft.com/office/drawing/2014/main" id="{2D266B88-FE91-4864-C4EF-B1F349C1CD8F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52500" y="685800"/>
            <a:ext cx="4953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9445" name="Rectangle 5">
            <a:extLst>
              <a:ext uri="{FF2B5EF4-FFF2-40B4-BE49-F238E27FC236}">
                <a16:creationId xmlns="" xmlns:a16="http://schemas.microsoft.com/office/drawing/2014/main" id="{4600D056-9AB6-4AEA-4275-19B3CC6EB794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/>
              <a:t>按一下以編輯母片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189446" name="Rectangle 6">
            <a:extLst>
              <a:ext uri="{FF2B5EF4-FFF2-40B4-BE49-F238E27FC236}">
                <a16:creationId xmlns="" xmlns:a16="http://schemas.microsoft.com/office/drawing/2014/main" id="{1424B60F-E4AF-358A-F6E8-B12CE509B4D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89447" name="Rectangle 7">
            <a:extLst>
              <a:ext uri="{FF2B5EF4-FFF2-40B4-BE49-F238E27FC236}">
                <a16:creationId xmlns="" xmlns:a16="http://schemas.microsoft.com/office/drawing/2014/main" id="{B370F89A-EB92-6DA6-696D-75508F3FBE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33E62D9-C212-420B-B097-296319AEECE7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244231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="" xmlns:a16="http://schemas.microsoft.com/office/drawing/2014/main" id="{6DCA6AD5-79AE-E1C8-C60A-3FDD40F07FB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7A6FB7BC-3187-4B26-A5DA-722FC4F032BF}" type="slidenum">
              <a:rPr lang="zh-TW" altLang="en-US" smtClean="0">
                <a:ea typeface="ＭＳ Ｐゴシック" panose="020B0600070205080204" pitchFamily="34" charset="-128"/>
              </a:rPr>
              <a:pPr>
                <a:spcBef>
                  <a:spcPct val="0"/>
                </a:spcBef>
              </a:pPr>
              <a:t>1</a:t>
            </a:fld>
            <a:endParaRPr lang="en-US" altLang="zh-TW">
              <a:ea typeface="ＭＳ Ｐゴシック" panose="020B0600070205080204" pitchFamily="34" charset="-128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="" xmlns:a16="http://schemas.microsoft.com/office/drawing/2014/main" id="{9C6B31E8-F972-C3FF-18E7-8DAE86447A4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="" xmlns:a16="http://schemas.microsoft.com/office/drawing/2014/main" id="{BE07967B-3F0F-0F0F-FC82-369D3175BF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="" xmlns:a16="http://schemas.microsoft.com/office/drawing/2014/main" id="{EDA43D89-297E-2EF8-622E-60E542E4BDC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3F664B94-332A-4174-B925-364617FF21F7}" type="slidenum">
              <a:rPr lang="zh-TW" altLang="en-US" smtClean="0">
                <a:ea typeface="ＭＳ Ｐゴシック" panose="020B0600070205080204" pitchFamily="34" charset="-128"/>
              </a:rPr>
              <a:pPr>
                <a:spcBef>
                  <a:spcPct val="0"/>
                </a:spcBef>
              </a:pPr>
              <a:t>2</a:t>
            </a:fld>
            <a:endParaRPr lang="en-US" altLang="zh-TW">
              <a:ea typeface="ＭＳ Ｐゴシック" panose="020B0600070205080204" pitchFamily="34" charset="-128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="" xmlns:a16="http://schemas.microsoft.com/office/drawing/2014/main" id="{8598F36B-AC77-39E1-1BAF-9B9AE0BC4F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="" xmlns:a16="http://schemas.microsoft.com/office/drawing/2014/main" id="{19CF3C1D-CFAD-CD22-03AB-9070D215BE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投影片圖像版面配置區 1">
            <a:extLst>
              <a:ext uri="{FF2B5EF4-FFF2-40B4-BE49-F238E27FC236}">
                <a16:creationId xmlns="" xmlns:a16="http://schemas.microsoft.com/office/drawing/2014/main" id="{1FCFFBAA-8133-A85A-E55F-D88BF0FF1E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備忘稿版面配置區 2">
            <a:extLst>
              <a:ext uri="{FF2B5EF4-FFF2-40B4-BE49-F238E27FC236}">
                <a16:creationId xmlns="" xmlns:a16="http://schemas.microsoft.com/office/drawing/2014/main" id="{FC1DFE0D-F583-7B0D-A2F6-92343C27F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>
              <a:latin typeface="Arial" panose="020B0604020202020204" pitchFamily="34" charset="0"/>
            </a:endParaRPr>
          </a:p>
        </p:txBody>
      </p:sp>
      <p:sp>
        <p:nvSpPr>
          <p:cNvPr id="17412" name="投影片編號版面配置區 3">
            <a:extLst>
              <a:ext uri="{FF2B5EF4-FFF2-40B4-BE49-F238E27FC236}">
                <a16:creationId xmlns="" xmlns:a16="http://schemas.microsoft.com/office/drawing/2014/main" id="{32F966BC-ED7A-CE6B-B272-5B2038C7B3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4D971805-0B4D-4351-945D-176486172D04}" type="slidenum">
              <a:rPr lang="zh-TW" altLang="en-US" smtClean="0">
                <a:ea typeface="ＭＳ Ｐゴシック" panose="020B0600070205080204" pitchFamily="34" charset="-128"/>
              </a:rPr>
              <a:pPr>
                <a:spcBef>
                  <a:spcPct val="0"/>
                </a:spcBef>
              </a:pPr>
              <a:t>12</a:t>
            </a:fld>
            <a:endParaRPr lang="en-US" altLang="zh-TW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>
            <a:extLst>
              <a:ext uri="{FF2B5EF4-FFF2-40B4-BE49-F238E27FC236}">
                <a16:creationId xmlns="" xmlns:a16="http://schemas.microsoft.com/office/drawing/2014/main" id="{9E4F59AE-B1D3-D847-DC61-81F898A74CD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9461A627-BEA1-4E18-8EEB-7042219018BA}" type="slidenum">
              <a:rPr lang="zh-TW" altLang="en-US" smtClean="0">
                <a:ea typeface="ＭＳ Ｐゴシック" panose="020B0600070205080204" pitchFamily="34" charset="-128"/>
              </a:rPr>
              <a:pPr>
                <a:spcBef>
                  <a:spcPct val="0"/>
                </a:spcBef>
              </a:pPr>
              <a:t>35</a:t>
            </a:fld>
            <a:endParaRPr lang="en-US" altLang="zh-TW">
              <a:ea typeface="ＭＳ Ｐゴシック" panose="020B0600070205080204" pitchFamily="34" charset="-128"/>
            </a:endParaRPr>
          </a:p>
        </p:txBody>
      </p:sp>
      <p:sp>
        <p:nvSpPr>
          <p:cNvPr id="46083" name="Rectangle 2">
            <a:extLst>
              <a:ext uri="{FF2B5EF4-FFF2-40B4-BE49-F238E27FC236}">
                <a16:creationId xmlns="" xmlns:a16="http://schemas.microsoft.com/office/drawing/2014/main" id="{38F05715-B7D1-876C-0DD6-E52E110E741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>
            <a:extLst>
              <a:ext uri="{FF2B5EF4-FFF2-40B4-BE49-F238E27FC236}">
                <a16:creationId xmlns="" xmlns:a16="http://schemas.microsoft.com/office/drawing/2014/main" id="{5001B46D-5F98-69B7-4D74-B83D19198F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e_0">
            <a:extLst>
              <a:ext uri="{FF2B5EF4-FFF2-40B4-BE49-F238E27FC236}">
                <a16:creationId xmlns="" xmlns:a16="http://schemas.microsoft.com/office/drawing/2014/main" id="{98CB117A-1E12-FD53-9C8C-8B42A49A4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</p:spPr>
        <p:txBody>
          <a:bodyPr/>
          <a:lstStyle>
            <a:lvl1pPr algn="ctr">
              <a:defRPr>
                <a:solidFill>
                  <a:srgbClr val="000066"/>
                </a:solidFill>
              </a:defRPr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10240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000066"/>
                </a:solidFill>
              </a:defRPr>
            </a:lvl1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DEEDD4AB-5F38-43F9-B497-EAB7DA02598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95300" y="6245225"/>
            <a:ext cx="2311400" cy="476250"/>
          </a:xfrm>
        </p:spPr>
        <p:txBody>
          <a:bodyPr/>
          <a:lstStyle>
            <a:lvl1pPr>
              <a:defRPr>
                <a:solidFill>
                  <a:srgbClr val="000066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27BB8FC4-6F5A-D5D7-AB01-0FEC72B3D2B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384550" y="6245225"/>
            <a:ext cx="3136900" cy="476250"/>
          </a:xfrm>
        </p:spPr>
        <p:txBody>
          <a:bodyPr/>
          <a:lstStyle>
            <a:lvl1pPr>
              <a:defRPr>
                <a:solidFill>
                  <a:srgbClr val="000066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7">
            <a:extLst>
              <a:ext uri="{FF2B5EF4-FFF2-40B4-BE49-F238E27FC236}">
                <a16:creationId xmlns="" xmlns:a16="http://schemas.microsoft.com/office/drawing/2014/main" id="{DEAAC0AC-D57F-D495-5906-4DB79CF9399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99300" y="6245225"/>
            <a:ext cx="2311400" cy="476250"/>
          </a:xfrm>
        </p:spPr>
        <p:txBody>
          <a:bodyPr/>
          <a:lstStyle>
            <a:lvl1pPr>
              <a:defRPr>
                <a:solidFill>
                  <a:srgbClr val="000066"/>
                </a:solidFill>
              </a:defRPr>
            </a:lvl1pPr>
          </a:lstStyle>
          <a:p>
            <a:pPr>
              <a:defRPr/>
            </a:pPr>
            <a:fld id="{595AF9C4-8F15-4C73-A213-03A502CD2E4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44060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E62315E3-A2E5-B163-50C4-E645F3C8FA4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274DA01C-C8D6-26ED-91EB-874885E565F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539F490E-4C68-F2E6-E968-A037E6BC7B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AD3424-ECC2-41EB-849A-54AC8EBE548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99643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540625" y="274638"/>
            <a:ext cx="1870075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1930400" y="274638"/>
            <a:ext cx="5457825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BF76E829-E222-256B-3816-F550C5F527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45B28A81-8ABA-4275-C941-C2130C0AB5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006C3CFA-19D3-46F4-D5B1-96FD338D1D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A0C79C-4587-4733-AADB-4219FED04D0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743594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30400" y="274638"/>
            <a:ext cx="74803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1930400" y="1600200"/>
            <a:ext cx="7480300" cy="4525963"/>
          </a:xfrm>
        </p:spPr>
        <p:txBody>
          <a:bodyPr/>
          <a:lstStyle/>
          <a:p>
            <a:pPr lvl="0"/>
            <a:endParaRPr lang="zh-TW" altLang="en-US" noProof="0"/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773EA49B-AA65-A6E3-E8ED-EA00900ACEE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8AFB92FC-D1B1-EC51-95E0-485F48E058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A6537928-81A8-0F46-9EDE-5A56CE5B2D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90174E-6E01-4ABA-B619-C752E609B2C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5092259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1930400" y="274638"/>
            <a:ext cx="7480300" cy="585152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="" xmlns:a16="http://schemas.microsoft.com/office/drawing/2014/main" id="{258593F3-74E4-C3A5-D5EC-DE0D3CCB348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>
            <a:extLst>
              <a:ext uri="{FF2B5EF4-FFF2-40B4-BE49-F238E27FC236}">
                <a16:creationId xmlns="" xmlns:a16="http://schemas.microsoft.com/office/drawing/2014/main" id="{EE21AD14-9EFF-61F5-93DC-5C3D464A6CB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4D594D18-0E36-8575-CF7E-FAF07F835F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962505-2A1B-43BC-9D68-0E5163EB4D0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225930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="" xmlns:a16="http://schemas.microsoft.com/office/drawing/2014/main" id="{FDCC5214-1BDE-D69A-7284-C4741FA80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頁尾版面配置區 4">
            <a:extLst>
              <a:ext uri="{FF2B5EF4-FFF2-40B4-BE49-F238E27FC236}">
                <a16:creationId xmlns="" xmlns:a16="http://schemas.microsoft.com/office/drawing/2014/main" id="{BD178F7D-335D-6B71-C6E7-B3843DEFD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="" xmlns:a16="http://schemas.microsoft.com/office/drawing/2014/main" id="{027D603D-FEB6-9562-5894-F5DD3747B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96E594-A081-4108-B33B-38E739D1682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49859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="" xmlns:a16="http://schemas.microsoft.com/office/drawing/2014/main" id="{C2985E8F-7556-E74F-83FE-EE2A1A36B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頁尾版面配置區 4">
            <a:extLst>
              <a:ext uri="{FF2B5EF4-FFF2-40B4-BE49-F238E27FC236}">
                <a16:creationId xmlns="" xmlns:a16="http://schemas.microsoft.com/office/drawing/2014/main" id="{C1893FA3-5136-3993-68B8-EFF3A8375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="" xmlns:a16="http://schemas.microsoft.com/office/drawing/2014/main" id="{FAE2C40B-47C8-A2B2-75B5-ADB12BE58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7493F-EF30-4FDF-9614-A8ED899094F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455033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="" xmlns:a16="http://schemas.microsoft.com/office/drawing/2014/main" id="{205414C6-6F42-3E54-D558-94C9F5F80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頁尾版面配置區 4">
            <a:extLst>
              <a:ext uri="{FF2B5EF4-FFF2-40B4-BE49-F238E27FC236}">
                <a16:creationId xmlns="" xmlns:a16="http://schemas.microsoft.com/office/drawing/2014/main" id="{AD52B23D-D666-D085-6EDD-26A5100C6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="" xmlns:a16="http://schemas.microsoft.com/office/drawing/2014/main" id="{F8AA1BA1-B580-D06A-E45E-C67B72334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46A7EA-2D97-474A-9C7D-49B4689DC3C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8818748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>
            <a:extLst>
              <a:ext uri="{FF2B5EF4-FFF2-40B4-BE49-F238E27FC236}">
                <a16:creationId xmlns="" xmlns:a16="http://schemas.microsoft.com/office/drawing/2014/main" id="{F61EC7EE-5873-F5ED-6CF3-F82EE80C8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頁尾版面配置區 4">
            <a:extLst>
              <a:ext uri="{FF2B5EF4-FFF2-40B4-BE49-F238E27FC236}">
                <a16:creationId xmlns="" xmlns:a16="http://schemas.microsoft.com/office/drawing/2014/main" id="{2EF25B92-139E-28AB-556D-B491973A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投影片編號版面配置區 5">
            <a:extLst>
              <a:ext uri="{FF2B5EF4-FFF2-40B4-BE49-F238E27FC236}">
                <a16:creationId xmlns="" xmlns:a16="http://schemas.microsoft.com/office/drawing/2014/main" id="{1AC095E2-88A0-C178-BD48-30E27D9D2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6DA272-BBFD-4F03-8A65-E8AC7BA895E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4355889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>
            <a:extLst>
              <a:ext uri="{FF2B5EF4-FFF2-40B4-BE49-F238E27FC236}">
                <a16:creationId xmlns="" xmlns:a16="http://schemas.microsoft.com/office/drawing/2014/main" id="{98B8493E-C7D0-C75D-C208-FE57C4F64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頁尾版面配置區 4">
            <a:extLst>
              <a:ext uri="{FF2B5EF4-FFF2-40B4-BE49-F238E27FC236}">
                <a16:creationId xmlns="" xmlns:a16="http://schemas.microsoft.com/office/drawing/2014/main" id="{AFA7DFBC-3289-A639-6477-B68BA377C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投影片編號版面配置區 5">
            <a:extLst>
              <a:ext uri="{FF2B5EF4-FFF2-40B4-BE49-F238E27FC236}">
                <a16:creationId xmlns="" xmlns:a16="http://schemas.microsoft.com/office/drawing/2014/main" id="{582DE364-194C-87E4-21ED-75A0B6D7B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8BE4B-A8FE-44EA-AD31-C9B4DA6741B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5010925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>
            <a:extLst>
              <a:ext uri="{FF2B5EF4-FFF2-40B4-BE49-F238E27FC236}">
                <a16:creationId xmlns="" xmlns:a16="http://schemas.microsoft.com/office/drawing/2014/main" id="{495DAE8A-1784-8A25-E363-131417B52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頁尾版面配置區 4">
            <a:extLst>
              <a:ext uri="{FF2B5EF4-FFF2-40B4-BE49-F238E27FC236}">
                <a16:creationId xmlns="" xmlns:a16="http://schemas.microsoft.com/office/drawing/2014/main" id="{7159E8B4-E488-EB25-092B-C4A560CB1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投影片編號版面配置區 5">
            <a:extLst>
              <a:ext uri="{FF2B5EF4-FFF2-40B4-BE49-F238E27FC236}">
                <a16:creationId xmlns="" xmlns:a16="http://schemas.microsoft.com/office/drawing/2014/main" id="{543C661A-2472-E1F4-E92E-4AEE9457F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654BCD-1779-4848-AF90-A587F17F2F2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55284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07C326DB-7E1B-9225-91E5-7183647184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97FF1828-51DC-41FB-BF49-21EEEF4D3B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7B251A62-75A2-B33F-B6A2-7D1FF9EA47B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835CE2-5F54-4383-8C9F-4EDF1469191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245270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>
            <a:extLst>
              <a:ext uri="{FF2B5EF4-FFF2-40B4-BE49-F238E27FC236}">
                <a16:creationId xmlns="" xmlns:a16="http://schemas.microsoft.com/office/drawing/2014/main" id="{88B8EFAB-0E24-B3B0-5FFD-7CFE85E8B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頁尾版面配置區 4">
            <a:extLst>
              <a:ext uri="{FF2B5EF4-FFF2-40B4-BE49-F238E27FC236}">
                <a16:creationId xmlns="" xmlns:a16="http://schemas.microsoft.com/office/drawing/2014/main" id="{9216D5E0-25D1-A265-DC14-5B4D0D5B3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投影片編號版面配置區 5">
            <a:extLst>
              <a:ext uri="{FF2B5EF4-FFF2-40B4-BE49-F238E27FC236}">
                <a16:creationId xmlns="" xmlns:a16="http://schemas.microsoft.com/office/drawing/2014/main" id="{28F20B5E-0351-3502-7F45-5B2544525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250C8-C1BD-4FDC-B80B-56B57A69E72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851320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>
            <a:extLst>
              <a:ext uri="{FF2B5EF4-FFF2-40B4-BE49-F238E27FC236}">
                <a16:creationId xmlns="" xmlns:a16="http://schemas.microsoft.com/office/drawing/2014/main" id="{95766AF3-D4BC-9462-B91C-FD786C170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頁尾版面配置區 4">
            <a:extLst>
              <a:ext uri="{FF2B5EF4-FFF2-40B4-BE49-F238E27FC236}">
                <a16:creationId xmlns="" xmlns:a16="http://schemas.microsoft.com/office/drawing/2014/main" id="{CA11D571-993C-D208-DB3B-713597B9F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投影片編號版面配置區 5">
            <a:extLst>
              <a:ext uri="{FF2B5EF4-FFF2-40B4-BE49-F238E27FC236}">
                <a16:creationId xmlns="" xmlns:a16="http://schemas.microsoft.com/office/drawing/2014/main" id="{13257816-E2AD-6DF4-3030-4514F0733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76923F-78D1-4717-A839-DEB0CE7A95C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122820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>
            <a:extLst>
              <a:ext uri="{FF2B5EF4-FFF2-40B4-BE49-F238E27FC236}">
                <a16:creationId xmlns="" xmlns:a16="http://schemas.microsoft.com/office/drawing/2014/main" id="{7D2091FE-E274-2978-281D-FAA09941F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頁尾版面配置區 4">
            <a:extLst>
              <a:ext uri="{FF2B5EF4-FFF2-40B4-BE49-F238E27FC236}">
                <a16:creationId xmlns="" xmlns:a16="http://schemas.microsoft.com/office/drawing/2014/main" id="{68FD6A74-9FB7-0140-778B-8A3E64639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投影片編號版面配置區 5">
            <a:extLst>
              <a:ext uri="{FF2B5EF4-FFF2-40B4-BE49-F238E27FC236}">
                <a16:creationId xmlns="" xmlns:a16="http://schemas.microsoft.com/office/drawing/2014/main" id="{2B167004-361B-DA47-BB64-5E21C8F5F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EAFECE-5DF0-403A-B727-03992CAC598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221435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="" xmlns:a16="http://schemas.microsoft.com/office/drawing/2014/main" id="{3639BAC2-BF75-5FF0-AA07-6049DE825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頁尾版面配置區 4">
            <a:extLst>
              <a:ext uri="{FF2B5EF4-FFF2-40B4-BE49-F238E27FC236}">
                <a16:creationId xmlns="" xmlns:a16="http://schemas.microsoft.com/office/drawing/2014/main" id="{CD58DCC5-3703-420C-82A8-4C995B217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="" xmlns:a16="http://schemas.microsoft.com/office/drawing/2014/main" id="{68D1B519-6B00-66DA-1545-ED4DAF319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7CFA9E-2B9F-4775-85CA-E7C992BF06C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923212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="" xmlns:a16="http://schemas.microsoft.com/office/drawing/2014/main" id="{033D5EAC-2E82-BB51-5EF5-20BEF4148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頁尾版面配置區 4">
            <a:extLst>
              <a:ext uri="{FF2B5EF4-FFF2-40B4-BE49-F238E27FC236}">
                <a16:creationId xmlns="" xmlns:a16="http://schemas.microsoft.com/office/drawing/2014/main" id="{36FC14F2-ABED-F8BF-0ADF-E1A1163AD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="" xmlns:a16="http://schemas.microsoft.com/office/drawing/2014/main" id="{31C53D70-472A-44CF-6078-8C92C3FCC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C16FCD-B394-4632-AB23-A951CB86305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298261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E698446E-E3A5-90F0-7164-3ED2701073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86E069B8-9D3C-753D-A6A5-515B40796B8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4F2C8D6C-EBB1-3B88-E538-C506F8B4A5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3E9C05-A9BC-41DD-92C0-1C88656A4F5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45119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930400" y="1600200"/>
            <a:ext cx="3663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746750" y="1600200"/>
            <a:ext cx="3663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BF36187F-D5A8-3949-738A-CE2BCC12F6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F05ED173-79FC-9E60-F6B7-A174C4384D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7F26029-1427-CC1A-0AA2-80342FB3E3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85AB18-9317-4B53-8660-EC552BFC137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64637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="" xmlns:a16="http://schemas.microsoft.com/office/drawing/2014/main" id="{6289AB8E-ACDF-9838-DACB-6B8655F321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>
            <a:extLst>
              <a:ext uri="{FF2B5EF4-FFF2-40B4-BE49-F238E27FC236}">
                <a16:creationId xmlns="" xmlns:a16="http://schemas.microsoft.com/office/drawing/2014/main" id="{829A14E1-9385-7B3F-6084-EFCB990CA2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>
            <a:extLst>
              <a:ext uri="{FF2B5EF4-FFF2-40B4-BE49-F238E27FC236}">
                <a16:creationId xmlns="" xmlns:a16="http://schemas.microsoft.com/office/drawing/2014/main" id="{960D568A-50E6-F70B-46C5-C22D3C5378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B2E0B3-B288-48D6-A348-59B829C0842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6409252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="" xmlns:a16="http://schemas.microsoft.com/office/drawing/2014/main" id="{9972B4CA-C516-4789-6963-762A18D69F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>
            <a:extLst>
              <a:ext uri="{FF2B5EF4-FFF2-40B4-BE49-F238E27FC236}">
                <a16:creationId xmlns="" xmlns:a16="http://schemas.microsoft.com/office/drawing/2014/main" id="{B786F44E-D506-EBC4-D226-3B7210A039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3B1C9FD2-6230-41F7-772F-072B74CA8EE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251DAB-E96E-42D8-9511-30D718D16FA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15308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="" xmlns:a16="http://schemas.microsoft.com/office/drawing/2014/main" id="{70CE78DF-C1A1-5BFD-0548-1317366B6C7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>
            <a:extLst>
              <a:ext uri="{FF2B5EF4-FFF2-40B4-BE49-F238E27FC236}">
                <a16:creationId xmlns="" xmlns:a16="http://schemas.microsoft.com/office/drawing/2014/main" id="{842EFA53-B1DF-FD62-3C05-3A2C4C0138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>
            <a:extLst>
              <a:ext uri="{FF2B5EF4-FFF2-40B4-BE49-F238E27FC236}">
                <a16:creationId xmlns="" xmlns:a16="http://schemas.microsoft.com/office/drawing/2014/main" id="{C5CD074D-4EF8-3679-1FBE-DB2F4FA891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8D6181-06BE-46C5-B6A7-580A7C5A379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602860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DD93AE33-A074-9EED-8E39-B5572FAAD5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49442555-B647-A016-1635-60E78F34759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825AE01-55A3-715C-CA85-0E0AEAE81D9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5F0DAD-C1A2-471F-A3BA-CBD19B092A6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99649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8152CAEB-BF89-DC27-75F3-0C0298AF9E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A59C45C-27C4-7B2A-FF0B-E7EFCAEF523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B2219BED-6282-265A-3CCE-A9E79884186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148922-5C4B-409C-9E6E-A9A1C8B0560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86163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e">
            <a:extLst>
              <a:ext uri="{FF2B5EF4-FFF2-40B4-BE49-F238E27FC236}">
                <a16:creationId xmlns="" xmlns:a16="http://schemas.microsoft.com/office/drawing/2014/main" id="{2FAADC12-4E34-1688-6917-88D025611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>
            <a:extLst>
              <a:ext uri="{FF2B5EF4-FFF2-40B4-BE49-F238E27FC236}">
                <a16:creationId xmlns="" xmlns:a16="http://schemas.microsoft.com/office/drawing/2014/main" id="{07D6E8AD-B41B-19BB-2063-6112FECF0E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930400" y="274638"/>
            <a:ext cx="74803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8" name="Rectangle 3">
            <a:extLst>
              <a:ext uri="{FF2B5EF4-FFF2-40B4-BE49-F238E27FC236}">
                <a16:creationId xmlns="" xmlns:a16="http://schemas.microsoft.com/office/drawing/2014/main" id="{3E2D7758-6FFD-70C9-D853-CEC56B772D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930400" y="1600200"/>
            <a:ext cx="74803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60420" name="Rectangle 4">
            <a:extLst>
              <a:ext uri="{FF2B5EF4-FFF2-40B4-BE49-F238E27FC236}">
                <a16:creationId xmlns="" xmlns:a16="http://schemas.microsoft.com/office/drawing/2014/main" id="{3168A78B-D025-2372-A23D-32B8FC348A1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930400" y="6245225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0421" name="Rectangle 5">
            <a:extLst>
              <a:ext uri="{FF2B5EF4-FFF2-40B4-BE49-F238E27FC236}">
                <a16:creationId xmlns="" xmlns:a16="http://schemas.microsoft.com/office/drawing/2014/main" id="{254DE297-26BF-9923-F7B1-58E48C5DB19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05300" y="6245225"/>
            <a:ext cx="31369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0422" name="Rectangle 6">
            <a:extLst>
              <a:ext uri="{FF2B5EF4-FFF2-40B4-BE49-F238E27FC236}">
                <a16:creationId xmlns="" xmlns:a16="http://schemas.microsoft.com/office/drawing/2014/main" id="{6CE691E7-2328-1756-CA97-E386CB80CC6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45388" y="6245225"/>
            <a:ext cx="186531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EB1DD6BD-8E9A-48ED-A0A7-23C3C4AE311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1" r:id="rId1"/>
    <p:sldLayoutId id="2147484038" r:id="rId2"/>
    <p:sldLayoutId id="2147484039" r:id="rId3"/>
    <p:sldLayoutId id="2147484040" r:id="rId4"/>
    <p:sldLayoutId id="2147484041" r:id="rId5"/>
    <p:sldLayoutId id="2147484042" r:id="rId6"/>
    <p:sldLayoutId id="2147484043" r:id="rId7"/>
    <p:sldLayoutId id="2147484044" r:id="rId8"/>
    <p:sldLayoutId id="2147484045" r:id="rId9"/>
    <p:sldLayoutId id="2147484046" r:id="rId10"/>
    <p:sldLayoutId id="2147484047" r:id="rId11"/>
    <p:sldLayoutId id="2147484048" r:id="rId12"/>
    <p:sldLayoutId id="2147484049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3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34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34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34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7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18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19"/>
        </a:buBlip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6699FF"/>
        </a:buClr>
        <a:buFont typeface="Arial" panose="020B0604020202020204" pitchFamily="34" charset="0"/>
        <a:buChar char="◆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6699FF"/>
        </a:buClr>
        <a:buFont typeface="Arial" panose="020B0604020202020204" pitchFamily="34" charset="0"/>
        <a:buChar char="▪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Arial" charset="0"/>
        <a:buChar char="▪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Arial" charset="0"/>
        <a:buChar char="▪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Arial" charset="0"/>
        <a:buChar char="▪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Arial" charset="0"/>
        <a:buChar char="▪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標題版面配置區 1">
            <a:extLst>
              <a:ext uri="{FF2B5EF4-FFF2-40B4-BE49-F238E27FC236}">
                <a16:creationId xmlns="" xmlns:a16="http://schemas.microsoft.com/office/drawing/2014/main" id="{13A5164C-AA96-9C25-804B-4F707455B06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2051" name="文字版面配置區 2">
            <a:extLst>
              <a:ext uri="{FF2B5EF4-FFF2-40B4-BE49-F238E27FC236}">
                <a16:creationId xmlns="" xmlns:a16="http://schemas.microsoft.com/office/drawing/2014/main" id="{F085FCDB-C466-E222-10D4-22234B2C148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95300" y="1600200"/>
            <a:ext cx="8915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="" xmlns:a16="http://schemas.microsoft.com/office/drawing/2014/main" id="{C95907F4-1D25-E455-9340-B089FB3A00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頁尾版面配置區 4">
            <a:extLst>
              <a:ext uri="{FF2B5EF4-FFF2-40B4-BE49-F238E27FC236}">
                <a16:creationId xmlns="" xmlns:a16="http://schemas.microsoft.com/office/drawing/2014/main" id="{CA63EEAE-6319-177F-CC33-1D12A4E541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84550" y="6356350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="" xmlns:a16="http://schemas.microsoft.com/office/drawing/2014/main" id="{2A094A3B-BC4B-FCB5-1CAF-7A8D5BB858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D2740085-82FA-406E-8D9A-9833713B8CD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0" r:id="rId1"/>
    <p:sldLayoutId id="2147484051" r:id="rId2"/>
    <p:sldLayoutId id="2147484052" r:id="rId3"/>
    <p:sldLayoutId id="2147484053" r:id="rId4"/>
    <p:sldLayoutId id="2147484054" r:id="rId5"/>
    <p:sldLayoutId id="2147484055" r:id="rId6"/>
    <p:sldLayoutId id="2147484056" r:id="rId7"/>
    <p:sldLayoutId id="2147484057" r:id="rId8"/>
    <p:sldLayoutId id="2147484058" r:id="rId9"/>
    <p:sldLayoutId id="2147484059" r:id="rId10"/>
    <p:sldLayoutId id="21474840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7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4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9.jpeg"/><Relationship Id="rId7" Type="http://schemas.openxmlformats.org/officeDocument/2006/relationships/image" Target="../media/image6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62.jpeg"/><Relationship Id="rId7" Type="http://schemas.openxmlformats.org/officeDocument/2006/relationships/image" Target="../media/image6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5.jpeg"/><Relationship Id="rId7" Type="http://schemas.openxmlformats.org/officeDocument/2006/relationships/image" Target="../media/image6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68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9.jpeg"/><Relationship Id="rId7" Type="http://schemas.openxmlformats.org/officeDocument/2006/relationships/image" Target="../media/image7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73.jpeg"/><Relationship Id="rId4" Type="http://schemas.openxmlformats.org/officeDocument/2006/relationships/image" Target="../media/image3.png"/><Relationship Id="rId9" Type="http://schemas.openxmlformats.org/officeDocument/2006/relationships/image" Target="../media/image7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="" xmlns:a16="http://schemas.microsoft.com/office/drawing/2014/main" id="{097B9AB9-C54B-7A7F-063B-EF7B58CB844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-87313" y="549275"/>
            <a:ext cx="9906001" cy="26416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sz="6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臺北市</a:t>
            </a:r>
            <a:r>
              <a:rPr lang="en-US" altLang="zh-TW" sz="6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112</a:t>
            </a:r>
            <a:r>
              <a:rPr lang="zh-TW" altLang="en-US" sz="6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學年</a:t>
            </a:r>
            <a:r>
              <a:rPr lang="zh-TW" altLang="en-US" sz="6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度</a:t>
            </a:r>
            <a:r>
              <a:rPr lang="en-US" altLang="zh-TW" sz="6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6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6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義方附幼招生</a:t>
            </a:r>
            <a:r>
              <a:rPr lang="en-US" altLang="zh-TW" sz="66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文鼎新藝體" panose="02010609010101010101" pitchFamily="49" charset="-120"/>
              </a:rPr>
              <a:t/>
            </a:r>
            <a:br>
              <a:rPr lang="en-US" altLang="zh-TW" sz="66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文鼎新藝體" panose="02010609010101010101" pitchFamily="49" charset="-120"/>
              </a:rPr>
            </a:br>
            <a:endParaRPr lang="zh-TW" altLang="en-US" sz="6600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文鼎新藝體" panose="02010609010101010101" pitchFamily="49" charset="-120"/>
            </a:endParaRPr>
          </a:p>
        </p:txBody>
      </p:sp>
      <p:sp>
        <p:nvSpPr>
          <p:cNvPr id="3075" name="副標題 6">
            <a:extLst>
              <a:ext uri="{FF2B5EF4-FFF2-40B4-BE49-F238E27FC236}">
                <a16:creationId xmlns="" xmlns:a16="http://schemas.microsoft.com/office/drawing/2014/main" id="{A666C7BA-705A-C8DB-4366-9405D0CE9D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97013" y="3068638"/>
            <a:ext cx="6934200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sz="6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園務簡介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>
            <a:extLst>
              <a:ext uri="{FF2B5EF4-FFF2-40B4-BE49-F238E27FC236}">
                <a16:creationId xmlns="" xmlns:a16="http://schemas.microsoft.com/office/drawing/2014/main" id="{7B969401-B768-226D-8062-230F9247E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925" y="1052513"/>
            <a:ext cx="36957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各班教室環境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彩虹班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="" xmlns:a16="http://schemas.microsoft.com/office/drawing/2014/main" id="{8B41BEFC-0DAE-B767-31C7-D7A1D1326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4968" y="77109"/>
            <a:ext cx="4825107" cy="3351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FAE6D3FA-78D6-E869-D9EC-706478826A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162" y="3483756"/>
            <a:ext cx="4536806" cy="3237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95FF71B4-AAA1-2E3C-4F0A-098609E0AE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73265" y="3450111"/>
            <a:ext cx="4716810" cy="32708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2" name="圖片 4">
            <a:extLst>
              <a:ext uri="{FF2B5EF4-FFF2-40B4-BE49-F238E27FC236}">
                <a16:creationId xmlns="" xmlns:a16="http://schemas.microsoft.com/office/drawing/2014/main" id="{79079F7B-F75C-D392-DBB7-2477B950232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463" y="2201863"/>
            <a:ext cx="1573212" cy="112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>
            <a:extLst>
              <a:ext uri="{FF2B5EF4-FFF2-40B4-BE49-F238E27FC236}">
                <a16:creationId xmlns="" xmlns:a16="http://schemas.microsoft.com/office/drawing/2014/main" id="{9627057C-ED64-8F42-FB60-10734614A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925" y="1052513"/>
            <a:ext cx="36957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各班教室環境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太陽班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6BE16DA6-CA8C-C222-5065-31EE11F91D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680" y="3218579"/>
            <a:ext cx="4616550" cy="34624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圖片 1">
            <a:extLst>
              <a:ext uri="{FF2B5EF4-FFF2-40B4-BE49-F238E27FC236}">
                <a16:creationId xmlns="" xmlns:a16="http://schemas.microsoft.com/office/drawing/2014/main" id="{3D6088AF-C04A-338E-9C63-47B4E20D55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18780" y="3204135"/>
            <a:ext cx="4568493" cy="34263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5AA67CC0-C8B5-476C-B75F-F4C32D0D18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59" b="9359"/>
          <a:stretch/>
        </p:blipFill>
        <p:spPr>
          <a:xfrm>
            <a:off x="4808984" y="116632"/>
            <a:ext cx="4878289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6" name="圖片 4">
            <a:extLst>
              <a:ext uri="{FF2B5EF4-FFF2-40B4-BE49-F238E27FC236}">
                <a16:creationId xmlns="" xmlns:a16="http://schemas.microsoft.com/office/drawing/2014/main" id="{629A26D5-B1A0-B14F-2E38-FA1ADBB2447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275" y="2205038"/>
            <a:ext cx="947738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內容版面配置區 3">
            <a:extLst>
              <a:ext uri="{FF2B5EF4-FFF2-40B4-BE49-F238E27FC236}">
                <a16:creationId xmlns="" xmlns:a16="http://schemas.microsoft.com/office/drawing/2014/main" id="{6A715D60-8E21-42F5-FB6F-1FC564F3582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64088" y="1844675"/>
            <a:ext cx="4510087" cy="3406775"/>
          </a:xfrm>
        </p:spPr>
      </p:pic>
      <p:pic>
        <p:nvPicPr>
          <p:cNvPr id="16387" name="圖片 4">
            <a:extLst>
              <a:ext uri="{FF2B5EF4-FFF2-40B4-BE49-F238E27FC236}">
                <a16:creationId xmlns="" xmlns:a16="http://schemas.microsoft.com/office/drawing/2014/main" id="{070042BF-3364-0104-4725-BBAEA447C7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1844675"/>
            <a:ext cx="4511675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圓角矩形 4">
            <a:extLst>
              <a:ext uri="{FF2B5EF4-FFF2-40B4-BE49-F238E27FC236}">
                <a16:creationId xmlns="" xmlns:a16="http://schemas.microsoft.com/office/drawing/2014/main" id="{90148900-F4DA-B668-3577-8EC112C1D5B0}"/>
              </a:ext>
            </a:extLst>
          </p:cNvPr>
          <p:cNvSpPr/>
          <p:nvPr/>
        </p:nvSpPr>
        <p:spPr>
          <a:xfrm>
            <a:off x="3152775" y="692150"/>
            <a:ext cx="3168650" cy="936625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一樓廁所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群組 9">
            <a:extLst>
              <a:ext uri="{FF2B5EF4-FFF2-40B4-BE49-F238E27FC236}">
                <a16:creationId xmlns="" xmlns:a16="http://schemas.microsoft.com/office/drawing/2014/main" id="{688BFC9E-B923-5D17-F2B5-BE5100C10C52}"/>
              </a:ext>
            </a:extLst>
          </p:cNvPr>
          <p:cNvGrpSpPr>
            <a:grpSpLocks/>
          </p:cNvGrpSpPr>
          <p:nvPr/>
        </p:nvGrpSpPr>
        <p:grpSpPr bwMode="auto">
          <a:xfrm>
            <a:off x="180975" y="823913"/>
            <a:ext cx="9525000" cy="3660775"/>
            <a:chOff x="100092" y="1242922"/>
            <a:chExt cx="9524961" cy="3659956"/>
          </a:xfrm>
        </p:grpSpPr>
        <p:grpSp>
          <p:nvGrpSpPr>
            <p:cNvPr id="18437" name="群組 7">
              <a:extLst>
                <a:ext uri="{FF2B5EF4-FFF2-40B4-BE49-F238E27FC236}">
                  <a16:creationId xmlns="" xmlns:a16="http://schemas.microsoft.com/office/drawing/2014/main" id="{A14D5ECB-EEA4-BFBB-DE1C-7A8C02345C9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8464" y="1485458"/>
              <a:ext cx="9496589" cy="3417420"/>
              <a:chOff x="128464" y="1485458"/>
              <a:chExt cx="9496589" cy="3417420"/>
            </a:xfrm>
          </p:grpSpPr>
          <p:pic>
            <p:nvPicPr>
              <p:cNvPr id="4" name="圖片 3">
                <a:extLst>
                  <a:ext uri="{FF2B5EF4-FFF2-40B4-BE49-F238E27FC236}">
                    <a16:creationId xmlns="" xmlns:a16="http://schemas.microsoft.com/office/drawing/2014/main" id="{17C2ADF2-CA4D-F80E-ACA5-F52885D83F4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1899"/>
              <a:stretch/>
            </p:blipFill>
            <p:spPr bwMode="auto">
              <a:xfrm>
                <a:off x="128464" y="1701475"/>
                <a:ext cx="4535488" cy="3201403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5" name="圖片 4">
                <a:extLst>
                  <a:ext uri="{FF2B5EF4-FFF2-40B4-BE49-F238E27FC236}">
                    <a16:creationId xmlns="" xmlns:a16="http://schemas.microsoft.com/office/drawing/2014/main" id="{8609970D-F7EA-E3F1-D34E-051DD7D5FA5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9887"/>
              <a:stretch/>
            </p:blipFill>
            <p:spPr bwMode="auto">
              <a:xfrm>
                <a:off x="4943516" y="1485458"/>
                <a:ext cx="4681537" cy="3260209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sp>
          <p:nvSpPr>
            <p:cNvPr id="9" name="圓角矩形 8">
              <a:extLst>
                <a:ext uri="{FF2B5EF4-FFF2-40B4-BE49-F238E27FC236}">
                  <a16:creationId xmlns="" xmlns:a16="http://schemas.microsoft.com/office/drawing/2014/main" id="{5AFEE755-A289-BD9B-4620-0D5DB35FE2F7}"/>
                </a:ext>
              </a:extLst>
            </p:cNvPr>
            <p:cNvSpPr/>
            <p:nvPr/>
          </p:nvSpPr>
          <p:spPr>
            <a:xfrm>
              <a:off x="100092" y="1242922"/>
              <a:ext cx="1295395" cy="647555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zh-TW" altLang="en-US" sz="2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女生廁所</a:t>
              </a:r>
            </a:p>
          </p:txBody>
        </p:sp>
        <p:sp>
          <p:nvSpPr>
            <p:cNvPr id="11" name="圓角矩形 10">
              <a:extLst>
                <a:ext uri="{FF2B5EF4-FFF2-40B4-BE49-F238E27FC236}">
                  <a16:creationId xmlns="" xmlns:a16="http://schemas.microsoft.com/office/drawing/2014/main" id="{10E50D75-FC5C-B37E-BDE0-AFA8D94AE28F}"/>
                </a:ext>
              </a:extLst>
            </p:cNvPr>
            <p:cNvSpPr/>
            <p:nvPr/>
          </p:nvSpPr>
          <p:spPr>
            <a:xfrm>
              <a:off x="8212184" y="1242922"/>
              <a:ext cx="1295395" cy="647555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zh-TW" altLang="en-US" sz="2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男生廁所</a:t>
              </a:r>
            </a:p>
          </p:txBody>
        </p:sp>
      </p:grpSp>
      <p:sp>
        <p:nvSpPr>
          <p:cNvPr id="12" name="圓角矩形 11">
            <a:extLst>
              <a:ext uri="{FF2B5EF4-FFF2-40B4-BE49-F238E27FC236}">
                <a16:creationId xmlns="" xmlns:a16="http://schemas.microsoft.com/office/drawing/2014/main" id="{0A325AAF-D1B4-2B5D-9DCC-CE53AB97C01E}"/>
              </a:ext>
            </a:extLst>
          </p:cNvPr>
          <p:cNvSpPr/>
          <p:nvPr/>
        </p:nvSpPr>
        <p:spPr>
          <a:xfrm>
            <a:off x="3152775" y="333375"/>
            <a:ext cx="3168650" cy="93503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二樓廁所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="" xmlns:a16="http://schemas.microsoft.com/office/drawing/2014/main" id="{B0EF287F-B18C-AB0D-95C3-C97C803C07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51027" y="3933056"/>
            <a:ext cx="4461110" cy="27830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標題 1">
            <a:extLst>
              <a:ext uri="{FF2B5EF4-FFF2-40B4-BE49-F238E27FC236}">
                <a16:creationId xmlns="" xmlns:a16="http://schemas.microsoft.com/office/drawing/2014/main" id="{283F9956-5F06-F8D0-7B01-5E42D617C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650" y="333375"/>
            <a:ext cx="7480300" cy="850900"/>
          </a:xfrm>
        </p:spPr>
        <p:txBody>
          <a:bodyPr/>
          <a:lstStyle/>
          <a:p>
            <a:pPr eaLnBrk="1" hangingPunct="1"/>
            <a:r>
              <a:rPr lang="zh-TW" altLang="en-US" b="1">
                <a:latin typeface="標楷體" panose="03000509000000000000" pitchFamily="65" charset="-120"/>
                <a:ea typeface="標楷體" panose="03000509000000000000" pitchFamily="65" charset="-120"/>
              </a:rPr>
              <a:t>教學課程</a:t>
            </a:r>
          </a:p>
        </p:txBody>
      </p:sp>
      <p:sp>
        <p:nvSpPr>
          <p:cNvPr id="11267" name="內容版面配置區 2">
            <a:extLst>
              <a:ext uri="{FF2B5EF4-FFF2-40B4-BE49-F238E27FC236}">
                <a16:creationId xmlns="" xmlns:a16="http://schemas.microsoft.com/office/drawing/2014/main" id="{3943C578-F8B8-02DB-1087-CA0CC6D411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9313" y="1628775"/>
            <a:ext cx="7842250" cy="456882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課程涵括</a:t>
            </a:r>
            <a:r>
              <a:rPr lang="zh-TW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身體動作與健康、認知、語文、社會、情緒和美感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六大領域。</a:t>
            </a:r>
            <a:endParaRPr lang="en-US" altLang="zh-TW" sz="2800" dirty="0">
              <a:latin typeface="標楷體" pitchFamily="65" charset="-120"/>
              <a:ea typeface="標楷體" pitchFamily="65" charset="-12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透過統整各領域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課程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的規劃與實踐，陶養幼兒擁有六大核心素養：覺知辨識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、表達溝通、關懷合作、推理賞析、想像創造、自主管理。</a:t>
            </a:r>
            <a:endParaRPr lang="en-US" altLang="zh-TW" sz="2800" dirty="0" smtClean="0">
              <a:latin typeface="標楷體" pitchFamily="65" charset="-120"/>
              <a:ea typeface="標楷體" pitchFamily="65" charset="-12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「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核心素養」是指一個人為適應現在生活及面對未來挑戰，所應具備的知識、能力與態度。</a:t>
            </a:r>
            <a:endParaRPr lang="en-US" altLang="zh-TW" sz="28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9460" name="圖片 4" descr="一張含有 美工圖案 的圖片&#10;&#10;自動產生的描述">
            <a:extLst>
              <a:ext uri="{FF2B5EF4-FFF2-40B4-BE49-F238E27FC236}">
                <a16:creationId xmlns="" xmlns:a16="http://schemas.microsoft.com/office/drawing/2014/main" id="{50C51829-D476-BBF4-AF9E-B5F44117C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150" y="5073650"/>
            <a:ext cx="5329238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標題 1">
            <a:extLst>
              <a:ext uri="{FF2B5EF4-FFF2-40B4-BE49-F238E27FC236}">
                <a16:creationId xmlns="" xmlns:a16="http://schemas.microsoft.com/office/drawing/2014/main" id="{32696973-7233-1600-674D-E2ACABBDF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925" y="15875"/>
            <a:ext cx="8915400" cy="1143000"/>
          </a:xfrm>
        </p:spPr>
        <p:txBody>
          <a:bodyPr/>
          <a:lstStyle/>
          <a:p>
            <a:pPr eaLnBrk="1" hangingPunct="1"/>
            <a:r>
              <a:rPr lang="zh-TW" altLang="en-US" b="1">
                <a:latin typeface="標楷體" panose="03000509000000000000" pitchFamily="65" charset="-120"/>
                <a:ea typeface="標楷體" panose="03000509000000000000" pitchFamily="65" charset="-120"/>
              </a:rPr>
              <a:t>教學課程</a:t>
            </a:r>
            <a:r>
              <a:rPr lang="en-US" altLang="zh-TW" b="1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b="1">
                <a:latin typeface="標楷體" panose="03000509000000000000" pitchFamily="65" charset="-120"/>
                <a:ea typeface="標楷體" panose="03000509000000000000" pitchFamily="65" charset="-120"/>
              </a:rPr>
              <a:t>六大核心素養</a:t>
            </a:r>
            <a:endParaRPr lang="zh-TW" altLang="en-US" b="1"/>
          </a:p>
        </p:txBody>
      </p:sp>
      <p:graphicFrame>
        <p:nvGraphicFramePr>
          <p:cNvPr id="2" name="資料庫圖表 1">
            <a:extLst>
              <a:ext uri="{FF2B5EF4-FFF2-40B4-BE49-F238E27FC236}">
                <a16:creationId xmlns="" xmlns:a16="http://schemas.microsoft.com/office/drawing/2014/main" id="{37028606-F43A-3ED6-E846-6294574A7EE2}"/>
              </a:ext>
            </a:extLst>
          </p:cNvPr>
          <p:cNvGraphicFramePr/>
          <p:nvPr/>
        </p:nvGraphicFramePr>
        <p:xfrm>
          <a:off x="1136576" y="980728"/>
          <a:ext cx="7848872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標題 1">
            <a:extLst>
              <a:ext uri="{FF2B5EF4-FFF2-40B4-BE49-F238E27FC236}">
                <a16:creationId xmlns="" xmlns:a16="http://schemas.microsoft.com/office/drawing/2014/main" id="{D5F957A9-7EF5-081E-7861-845193C89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b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教學活動</a:t>
            </a:r>
            <a:endParaRPr lang="zh-TW" altLang="en-US" b="1"/>
          </a:p>
        </p:txBody>
      </p:sp>
      <p:sp>
        <p:nvSpPr>
          <p:cNvPr id="21507" name="內容版面配置區 2">
            <a:extLst>
              <a:ext uri="{FF2B5EF4-FFF2-40B4-BE49-F238E27FC236}">
                <a16:creationId xmlns="" xmlns:a16="http://schemas.microsoft.com/office/drawing/2014/main" id="{B83099D9-F7B4-29EF-3B7E-DA3BBCC663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025" y="1628775"/>
            <a:ext cx="8915400" cy="4525963"/>
          </a:xfrm>
        </p:spPr>
        <p:txBody>
          <a:bodyPr/>
          <a:lstStyle/>
          <a:p>
            <a:pPr algn="just" eaLnBrk="1" hangingPunct="1"/>
            <a:r>
              <a:rPr lang="zh-TW" altLang="en-US">
                <a:latin typeface="標楷體" panose="03000509000000000000" pitchFamily="65" charset="-120"/>
                <a:ea typeface="標楷體" panose="03000509000000000000" pitchFamily="65" charset="-120"/>
              </a:rPr>
              <a:t>在幼兒園中，教保服務人員與幼兒建立充分的信賴關係，致力於經營良好的教保環境，以支持或幫助幼兒的成長。</a:t>
            </a:r>
            <a:endParaRPr lang="en-US" altLang="zh-TW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just" eaLnBrk="1" hangingPunct="1"/>
            <a:r>
              <a:rPr lang="zh-TW" altLang="en-US">
                <a:latin typeface="標楷體" panose="03000509000000000000" pitchFamily="65" charset="-120"/>
                <a:ea typeface="標楷體" panose="03000509000000000000" pitchFamily="65" charset="-120"/>
              </a:rPr>
              <a:t>教保服務人員提供各種社會文化活動，讓幼兒體驗日常生活環境中文化的多元現象，有機會從自己的文化出發，進而包容、尊重及體認各種文化的價值和重要。 </a:t>
            </a:r>
          </a:p>
        </p:txBody>
      </p:sp>
      <p:pic>
        <p:nvPicPr>
          <p:cNvPr id="21508" name="圖片 1">
            <a:extLst>
              <a:ext uri="{FF2B5EF4-FFF2-40B4-BE49-F238E27FC236}">
                <a16:creationId xmlns="" xmlns:a16="http://schemas.microsoft.com/office/drawing/2014/main" id="{12A048F6-DD76-F2E8-83D3-723BE3B19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713" y="395288"/>
            <a:ext cx="1368425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標題 1">
            <a:extLst>
              <a:ext uri="{FF2B5EF4-FFF2-40B4-BE49-F238E27FC236}">
                <a16:creationId xmlns="" xmlns:a16="http://schemas.microsoft.com/office/drawing/2014/main" id="{6EE30D55-2C9D-AD22-489B-7CD115C26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b="1">
                <a:latin typeface="標楷體" panose="03000509000000000000" pitchFamily="65" charset="-120"/>
                <a:ea typeface="標楷體" panose="03000509000000000000" pitchFamily="65" charset="-120"/>
              </a:rPr>
              <a:t>教學活動</a:t>
            </a:r>
          </a:p>
        </p:txBody>
      </p:sp>
      <p:sp>
        <p:nvSpPr>
          <p:cNvPr id="22531" name="內容版面配置區 2">
            <a:extLst>
              <a:ext uri="{FF2B5EF4-FFF2-40B4-BE49-F238E27FC236}">
                <a16:creationId xmlns="" xmlns:a16="http://schemas.microsoft.com/office/drawing/2014/main" id="{92252136-CB70-3486-FB3B-2EB2D03082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050" y="1412875"/>
            <a:ext cx="8496300" cy="5040313"/>
          </a:xfrm>
        </p:spPr>
        <p:txBody>
          <a:bodyPr/>
          <a:lstStyle/>
          <a:p>
            <a:pPr eaLnBrk="1" hangingPunct="1"/>
            <a:r>
              <a:rPr lang="zh-TW" altLang="en-US" sz="28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統整性課程：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是以一個生活重要問題為中心的完整教學活動。透過解決一個實際問題，來連貫各領域學習，因此它能使幼兒的學習活動和生活教育密切配合。重視的是幼兒的身心發展及其舊經驗。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/>
            <a:r>
              <a:rPr lang="zh-TW" altLang="en-US" sz="28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學習區活動：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透過精心規劃，安排各式玩具、教具或事物供給幼兒觀察、探索、操弄、學習、活動的區域，讓孩子可以自己選擇，按照自己有興趣的項目，和同學一起合作學習。能提供混齡班幼兒的差異化學習，且滿足孩子喜愛動手操作及創作樂趣。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/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透過教保情境的安排實施教保服務，並與家庭及社區密切配合，以幫助幼兒健全發展。</a:t>
            </a:r>
          </a:p>
          <a:p>
            <a:pPr eaLnBrk="1" hangingPunct="1"/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/>
            <a:endParaRPr lang="zh-TW" altLang="en-US" sz="3000" dirty="0"/>
          </a:p>
        </p:txBody>
      </p:sp>
      <p:pic>
        <p:nvPicPr>
          <p:cNvPr id="22532" name="圖片 2">
            <a:extLst>
              <a:ext uri="{FF2B5EF4-FFF2-40B4-BE49-F238E27FC236}">
                <a16:creationId xmlns="" xmlns:a16="http://schemas.microsoft.com/office/drawing/2014/main" id="{3F8A701B-5DA6-9FFE-73D8-2759CDE1A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713" y="392113"/>
            <a:ext cx="1439862" cy="85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標題 1">
            <a:extLst>
              <a:ext uri="{FF2B5EF4-FFF2-40B4-BE49-F238E27FC236}">
                <a16:creationId xmlns="" xmlns:a16="http://schemas.microsoft.com/office/drawing/2014/main" id="{8541745F-3405-CB3F-EF81-6BDD5B876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b="1">
                <a:latin typeface="標楷體" panose="03000509000000000000" pitchFamily="65" charset="-120"/>
                <a:ea typeface="標楷體" panose="03000509000000000000" pitchFamily="65" charset="-120"/>
              </a:rPr>
              <a:t>教學活動</a:t>
            </a:r>
          </a:p>
        </p:txBody>
      </p:sp>
      <p:sp>
        <p:nvSpPr>
          <p:cNvPr id="15364" name="內容版面配置區 2">
            <a:extLst>
              <a:ext uri="{FF2B5EF4-FFF2-40B4-BE49-F238E27FC236}">
                <a16:creationId xmlns="" xmlns:a16="http://schemas.microsoft.com/office/drawing/2014/main" id="{C77D99F5-A325-44B0-A5A1-766F2C6596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588" y="1196975"/>
            <a:ext cx="9001125" cy="2160588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b="1" u="sng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生活教育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：教育最重要的是與生活聯繫，而經由實際生活去進行學習，我們重視生活教育，希望孩子能順利適應現實的生活：透過生活經驗不斷的更新改造；有計畫的引導孩子，從生活中，養成良好的習慣，發展天賦的才能，培養健全的品格。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zh-TW" altLang="en-US" sz="3000" dirty="0"/>
          </a:p>
        </p:txBody>
      </p:sp>
      <p:pic>
        <p:nvPicPr>
          <p:cNvPr id="23557" name="圖片 1">
            <a:extLst>
              <a:ext uri="{FF2B5EF4-FFF2-40B4-BE49-F238E27FC236}">
                <a16:creationId xmlns="" xmlns:a16="http://schemas.microsoft.com/office/drawing/2014/main" id="{AAACADC8-F86C-2183-A7EA-098B110E7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788" y="274638"/>
            <a:ext cx="1330325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76" y="3808360"/>
            <a:ext cx="3581647" cy="23877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040" y="3789040"/>
            <a:ext cx="3639606" cy="24264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圖片 2">
            <a:extLst>
              <a:ext uri="{FF2B5EF4-FFF2-40B4-BE49-F238E27FC236}">
                <a16:creationId xmlns="" xmlns:a16="http://schemas.microsoft.com/office/drawing/2014/main" id="{DBF43BB1-17D2-C545-2D87-E88223A59F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23701" y="3400075"/>
            <a:ext cx="3168402" cy="2112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標題 1">
            <a:extLst>
              <a:ext uri="{FF2B5EF4-FFF2-40B4-BE49-F238E27FC236}">
                <a16:creationId xmlns="" xmlns:a16="http://schemas.microsoft.com/office/drawing/2014/main" id="{8EE8BFBD-A263-0202-C4D9-F68F49CCD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b="1">
                <a:latin typeface="標楷體" panose="03000509000000000000" pitchFamily="65" charset="-120"/>
                <a:ea typeface="標楷體" panose="03000509000000000000" pitchFamily="65" charset="-120"/>
              </a:rPr>
              <a:t>教學活動</a:t>
            </a:r>
          </a:p>
        </p:txBody>
      </p:sp>
      <p:sp>
        <p:nvSpPr>
          <p:cNvPr id="24580" name="內容版面配置區 2">
            <a:extLst>
              <a:ext uri="{FF2B5EF4-FFF2-40B4-BE49-F238E27FC236}">
                <a16:creationId xmlns="" xmlns:a16="http://schemas.microsoft.com/office/drawing/2014/main" id="{446A75F3-CD2B-B7EF-3552-579B69C109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025" y="1154113"/>
            <a:ext cx="9064625" cy="4524375"/>
          </a:xfrm>
        </p:spPr>
        <p:txBody>
          <a:bodyPr/>
          <a:lstStyle/>
          <a:p>
            <a:pPr eaLnBrk="1" hangingPunct="1"/>
            <a:r>
              <a:rPr lang="zh-TW" altLang="en-US" b="1" u="sng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體能教育</a:t>
            </a:r>
            <a:r>
              <a:rPr lang="zh-TW" altLang="en-US">
                <a:latin typeface="標楷體" panose="03000509000000000000" pitchFamily="65" charset="-120"/>
                <a:ea typeface="標楷體" panose="03000509000000000000" pitchFamily="65" charset="-120"/>
              </a:rPr>
              <a:t>：體力決定孩子的學習力，每天</a:t>
            </a:r>
            <a:r>
              <a:rPr lang="en-US" altLang="zh-TW">
                <a:latin typeface="標楷體" panose="03000509000000000000" pitchFamily="65" charset="-120"/>
                <a:ea typeface="標楷體" panose="03000509000000000000" pitchFamily="65" charset="-120"/>
              </a:rPr>
              <a:t>30</a:t>
            </a:r>
            <a:r>
              <a:rPr lang="zh-TW" altLang="en-US">
                <a:latin typeface="標楷體" panose="03000509000000000000" pitchFamily="65" charset="-120"/>
                <a:ea typeface="標楷體" panose="03000509000000000000" pitchFamily="65" charset="-120"/>
              </a:rPr>
              <a:t>分鐘的大肌肉體能活動，增進孩子的肌耐力、爆發力及柔軟度等體適能。有好的體力才能更加專心於各種學習及體驗活動。</a:t>
            </a:r>
          </a:p>
        </p:txBody>
      </p:sp>
      <p:pic>
        <p:nvPicPr>
          <p:cNvPr id="24581" name="圖片 1">
            <a:extLst>
              <a:ext uri="{FF2B5EF4-FFF2-40B4-BE49-F238E27FC236}">
                <a16:creationId xmlns="" xmlns:a16="http://schemas.microsoft.com/office/drawing/2014/main" id="{9FDFFA78-141A-61BA-86A7-2895BB89A3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92103" y="2987674"/>
            <a:ext cx="2988700" cy="22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圖片 3">
            <a:extLst>
              <a:ext uri="{FF2B5EF4-FFF2-40B4-BE49-F238E27FC236}">
                <a16:creationId xmlns="" xmlns:a16="http://schemas.microsoft.com/office/drawing/2014/main" id="{D22DEB5D-0AB7-02B6-6E81-6B9FDC649B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6495" y="4308154"/>
            <a:ext cx="2807205" cy="2105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圖片 1">
            <a:extLst>
              <a:ext uri="{FF2B5EF4-FFF2-40B4-BE49-F238E27FC236}">
                <a16:creationId xmlns="" xmlns:a16="http://schemas.microsoft.com/office/drawing/2014/main" id="{1D878D34-A561-375A-C560-6F2CD693C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175" y="263525"/>
            <a:ext cx="1223963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圖片 3">
            <a:extLst>
              <a:ext uri="{FF2B5EF4-FFF2-40B4-BE49-F238E27FC236}">
                <a16:creationId xmlns="" xmlns:a16="http://schemas.microsoft.com/office/drawing/2014/main" id="{265C40BA-99C4-8D69-75BF-EED13C2A3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5037138"/>
            <a:ext cx="1512888" cy="179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>
            <a:extLst>
              <a:ext uri="{FF2B5EF4-FFF2-40B4-BE49-F238E27FC236}">
                <a16:creationId xmlns="" xmlns:a16="http://schemas.microsoft.com/office/drawing/2014/main" id="{CFE70926-8084-3D57-D678-A32CD791B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488" y="1412875"/>
            <a:ext cx="8785225" cy="1943100"/>
          </a:xfrm>
        </p:spPr>
        <p:txBody>
          <a:bodyPr/>
          <a:lstStyle/>
          <a:p>
            <a:pPr eaLnBrk="1" hangingPunct="1"/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讓每個幼兒來到義方這個充滿愛的園地時，可以在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安全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、溫馨、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多元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的成長環境，孕育成為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健康有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活力、具有品格、勇於創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新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的幼兒。</a:t>
            </a:r>
          </a:p>
          <a:p>
            <a:pPr eaLnBrk="1" hangingPunct="1">
              <a:buFontTx/>
              <a:buNone/>
            </a:pPr>
            <a:endParaRPr lang="zh-TW" altLang="en-US" dirty="0">
              <a:ea typeface="標楷體" panose="03000509000000000000" pitchFamily="65" charset="-120"/>
            </a:endParaRPr>
          </a:p>
        </p:txBody>
      </p:sp>
      <p:pic>
        <p:nvPicPr>
          <p:cNvPr id="7171" name="Picture 6">
            <a:extLst>
              <a:ext uri="{FF2B5EF4-FFF2-40B4-BE49-F238E27FC236}">
                <a16:creationId xmlns="" xmlns:a16="http://schemas.microsoft.com/office/drawing/2014/main" id="{35BD97F4-91EA-C6A2-CBBC-09A8D3F71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260350"/>
            <a:ext cx="7731125" cy="124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群組 1">
            <a:extLst>
              <a:ext uri="{FF2B5EF4-FFF2-40B4-BE49-F238E27FC236}">
                <a16:creationId xmlns="" xmlns:a16="http://schemas.microsoft.com/office/drawing/2014/main" id="{42AB9A49-B6D9-4BA7-4CAF-8DEC4AC788B9}"/>
              </a:ext>
            </a:extLst>
          </p:cNvPr>
          <p:cNvGrpSpPr>
            <a:grpSpLocks/>
          </p:cNvGrpSpPr>
          <p:nvPr/>
        </p:nvGrpSpPr>
        <p:grpSpPr bwMode="auto">
          <a:xfrm>
            <a:off x="980849" y="3205857"/>
            <a:ext cx="2080433" cy="3354772"/>
            <a:chOff x="920552" y="3711747"/>
            <a:chExt cx="2080433" cy="3354717"/>
          </a:xfrm>
        </p:grpSpPr>
        <p:pic>
          <p:nvPicPr>
            <p:cNvPr id="7179" name="Picture 8">
              <a:extLst>
                <a:ext uri="{FF2B5EF4-FFF2-40B4-BE49-F238E27FC236}">
                  <a16:creationId xmlns="" xmlns:a16="http://schemas.microsoft.com/office/drawing/2014/main" id="{3241D5BF-0EE3-57A2-F1F1-37FCD30C1E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5400000">
              <a:off x="573836" y="4639315"/>
              <a:ext cx="2773865" cy="2080433"/>
            </a:xfrm>
            <a:prstGeom prst="rect">
              <a:avLst/>
            </a:prstGeom>
            <a:noFill/>
            <a:ln w="381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80" name="WordArt 16">
              <a:extLst>
                <a:ext uri="{FF2B5EF4-FFF2-40B4-BE49-F238E27FC236}">
                  <a16:creationId xmlns="" xmlns:a16="http://schemas.microsoft.com/office/drawing/2014/main" id="{FFBC7DD6-AA5C-3F67-D784-5E316CF47E4B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265710" y="3711747"/>
              <a:ext cx="1240209" cy="559294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zh-TW" altLang="en-US" sz="2000" b="1" kern="10" dirty="0">
                  <a:solidFill>
                    <a:srgbClr val="FF0000"/>
                  </a:soli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活力</a:t>
              </a:r>
            </a:p>
          </p:txBody>
        </p:sp>
      </p:grpSp>
      <p:grpSp>
        <p:nvGrpSpPr>
          <p:cNvPr id="4" name="群組 3">
            <a:extLst>
              <a:ext uri="{FF2B5EF4-FFF2-40B4-BE49-F238E27FC236}">
                <a16:creationId xmlns="" xmlns:a16="http://schemas.microsoft.com/office/drawing/2014/main" id="{917394AE-A073-10B4-C4A4-3975235D3BE9}"/>
              </a:ext>
            </a:extLst>
          </p:cNvPr>
          <p:cNvGrpSpPr>
            <a:grpSpLocks/>
          </p:cNvGrpSpPr>
          <p:nvPr/>
        </p:nvGrpSpPr>
        <p:grpSpPr bwMode="auto">
          <a:xfrm>
            <a:off x="6432552" y="3068638"/>
            <a:ext cx="2197014" cy="3681459"/>
            <a:chOff x="6500403" y="3177160"/>
            <a:chExt cx="1822328" cy="3322872"/>
          </a:xfrm>
        </p:grpSpPr>
        <p:pic>
          <p:nvPicPr>
            <p:cNvPr id="7175" name="Picture 10">
              <a:extLst>
                <a:ext uri="{FF2B5EF4-FFF2-40B4-BE49-F238E27FC236}">
                  <a16:creationId xmlns="" xmlns:a16="http://schemas.microsoft.com/office/drawing/2014/main" id="{972E2D9F-9F99-5E94-0484-D786FD2128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6200000">
              <a:off x="6045073" y="4222375"/>
              <a:ext cx="2732987" cy="1822328"/>
            </a:xfrm>
            <a:prstGeom prst="rect">
              <a:avLst/>
            </a:prstGeom>
            <a:noFill/>
            <a:ln w="381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76" name="WordArt 17">
              <a:extLst>
                <a:ext uri="{FF2B5EF4-FFF2-40B4-BE49-F238E27FC236}">
                  <a16:creationId xmlns="" xmlns:a16="http://schemas.microsoft.com/office/drawing/2014/main" id="{F74D1739-4897-BCE1-B1D4-2C791051E870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6897216" y="3177160"/>
              <a:ext cx="1028700" cy="504825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zh-TW" altLang="en-US" sz="4000" b="1" kern="10" dirty="0">
                  <a:solidFill>
                    <a:srgbClr val="FF6600"/>
                  </a:soli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latin typeface="新細明體" panose="02020500000000000000" pitchFamily="18" charset="-120"/>
                  <a:ea typeface="新細明體" panose="02020500000000000000" pitchFamily="18" charset="-120"/>
                </a:rPr>
                <a:t>創新</a:t>
              </a:r>
            </a:p>
          </p:txBody>
        </p:sp>
      </p:grpSp>
      <p:grpSp>
        <p:nvGrpSpPr>
          <p:cNvPr id="6" name="群組 5"/>
          <p:cNvGrpSpPr/>
          <p:nvPr/>
        </p:nvGrpSpPr>
        <p:grpSpPr>
          <a:xfrm>
            <a:off x="3375940" y="3373287"/>
            <a:ext cx="2729188" cy="2864025"/>
            <a:chOff x="3375940" y="3373287"/>
            <a:chExt cx="2729188" cy="2864025"/>
          </a:xfrm>
        </p:grpSpPr>
        <p:sp>
          <p:nvSpPr>
            <p:cNvPr id="7178" name="WordArt 18">
              <a:extLst>
                <a:ext uri="{FF2B5EF4-FFF2-40B4-BE49-F238E27FC236}">
                  <a16:creationId xmlns="" xmlns:a16="http://schemas.microsoft.com/office/drawing/2014/main" id="{5532B454-27CC-8438-A1E0-400F1DF3A7B0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105275" y="3373287"/>
              <a:ext cx="1111341" cy="566803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zh-TW" altLang="en-US" sz="4000" b="1" kern="10" dirty="0">
                  <a:solidFill>
                    <a:srgbClr val="FFFF00"/>
                  </a:soli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latin typeface="新細明體" panose="02020500000000000000" pitchFamily="18" charset="-120"/>
                  <a:ea typeface="新細明體" panose="02020500000000000000" pitchFamily="18" charset="-120"/>
                </a:rPr>
                <a:t>品格</a:t>
              </a:r>
            </a:p>
          </p:txBody>
        </p:sp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5940" y="4190421"/>
              <a:ext cx="2729188" cy="204689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標題 1">
            <a:extLst>
              <a:ext uri="{FF2B5EF4-FFF2-40B4-BE49-F238E27FC236}">
                <a16:creationId xmlns="" xmlns:a16="http://schemas.microsoft.com/office/drawing/2014/main" id="{2A3C8026-D641-C8FE-DCFA-993A71676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b="1">
                <a:latin typeface="標楷體" panose="03000509000000000000" pitchFamily="65" charset="-120"/>
                <a:ea typeface="標楷體" panose="03000509000000000000" pitchFamily="65" charset="-120"/>
              </a:rPr>
              <a:t>教學活動</a:t>
            </a:r>
          </a:p>
        </p:txBody>
      </p:sp>
      <p:sp>
        <p:nvSpPr>
          <p:cNvPr id="25603" name="內容版面配置區 2">
            <a:extLst>
              <a:ext uri="{FF2B5EF4-FFF2-40B4-BE49-F238E27FC236}">
                <a16:creationId xmlns="" xmlns:a16="http://schemas.microsoft.com/office/drawing/2014/main" id="{C11D3044-5813-3C81-F26E-57C56C90FB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25538"/>
            <a:ext cx="7480300" cy="1870075"/>
          </a:xfrm>
        </p:spPr>
        <p:txBody>
          <a:bodyPr/>
          <a:lstStyle/>
          <a:p>
            <a:pPr eaLnBrk="1" hangingPunct="1"/>
            <a:r>
              <a:rPr lang="zh-TW" altLang="en-US" b="1" u="sng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自然教育</a:t>
            </a:r>
            <a:r>
              <a:rPr lang="zh-TW" altLang="en-US">
                <a:latin typeface="標楷體" panose="03000509000000000000" pitchFamily="65" charset="-120"/>
                <a:ea typeface="標楷體" panose="03000509000000000000" pitchFamily="65" charset="-120"/>
              </a:rPr>
              <a:t>：提供孩子多元的自然探索活動，包括校園植物觀察、食農種植活動、梅醋</a:t>
            </a:r>
            <a:r>
              <a:rPr lang="en-US" altLang="zh-TW">
                <a:latin typeface="標楷體" panose="03000509000000000000" pitchFamily="65" charset="-120"/>
                <a:ea typeface="標楷體" panose="03000509000000000000" pitchFamily="65" charset="-120"/>
              </a:rPr>
              <a:t>DIY</a:t>
            </a:r>
            <a:r>
              <a:rPr lang="zh-TW" altLang="en-US">
                <a:latin typeface="標楷體" panose="03000509000000000000" pitchFamily="65" charset="-120"/>
                <a:ea typeface="標楷體" panose="03000509000000000000" pitchFamily="65" charset="-120"/>
              </a:rPr>
              <a:t>活動等</a:t>
            </a:r>
          </a:p>
        </p:txBody>
      </p:sp>
      <p:pic>
        <p:nvPicPr>
          <p:cNvPr id="25604" name="圖片 3">
            <a:extLst>
              <a:ext uri="{FF2B5EF4-FFF2-40B4-BE49-F238E27FC236}">
                <a16:creationId xmlns="" xmlns:a16="http://schemas.microsoft.com/office/drawing/2014/main" id="{76F7742C-E4AE-85D3-4E58-EEE44A21F5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32866" y="2853122"/>
            <a:ext cx="3025416" cy="201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圖片 1">
            <a:extLst>
              <a:ext uri="{FF2B5EF4-FFF2-40B4-BE49-F238E27FC236}">
                <a16:creationId xmlns="" xmlns:a16="http://schemas.microsoft.com/office/drawing/2014/main" id="{6C23E56A-F847-9AF7-8437-ED66D00E70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2480" y="2807588"/>
            <a:ext cx="3240882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圖片 2">
            <a:extLst>
              <a:ext uri="{FF2B5EF4-FFF2-40B4-BE49-F238E27FC236}">
                <a16:creationId xmlns="" xmlns:a16="http://schemas.microsoft.com/office/drawing/2014/main" id="{54F0EF29-C01D-AEF3-3FCA-252FDF808E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44688" y="4581128"/>
            <a:ext cx="3238816" cy="2159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圖片 5">
            <a:extLst>
              <a:ext uri="{FF2B5EF4-FFF2-40B4-BE49-F238E27FC236}">
                <a16:creationId xmlns="" xmlns:a16="http://schemas.microsoft.com/office/drawing/2014/main" id="{BCC8ED1E-8EF9-09C1-457C-EC5566979F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6777202" y="3799640"/>
            <a:ext cx="3312370" cy="2208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圖片 1">
            <a:extLst>
              <a:ext uri="{FF2B5EF4-FFF2-40B4-BE49-F238E27FC236}">
                <a16:creationId xmlns="" xmlns:a16="http://schemas.microsoft.com/office/drawing/2014/main" id="{E57B8B38-5D77-42D8-8328-E2B44247E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688" y="274638"/>
            <a:ext cx="1331912" cy="79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標題 1">
            <a:extLst>
              <a:ext uri="{FF2B5EF4-FFF2-40B4-BE49-F238E27FC236}">
                <a16:creationId xmlns="" xmlns:a16="http://schemas.microsoft.com/office/drawing/2014/main" id="{C95E4261-8986-B574-067A-054934FFB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44450"/>
            <a:ext cx="8915400" cy="1143000"/>
          </a:xfrm>
        </p:spPr>
        <p:txBody>
          <a:bodyPr/>
          <a:lstStyle/>
          <a:p>
            <a:pPr eaLnBrk="1" hangingPunct="1"/>
            <a:r>
              <a:rPr lang="zh-TW" altLang="en-US" b="1">
                <a:latin typeface="標楷體" panose="03000509000000000000" pitchFamily="65" charset="-120"/>
                <a:ea typeface="標楷體" panose="03000509000000000000" pitchFamily="65" charset="-120"/>
              </a:rPr>
              <a:t>多元的教學活動花絮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899" y="1693573"/>
            <a:ext cx="2841139" cy="3789040"/>
          </a:xfrm>
          <a:prstGeom prst="rect">
            <a:avLst/>
          </a:prstGeom>
        </p:spPr>
      </p:pic>
      <p:sp>
        <p:nvSpPr>
          <p:cNvPr id="18438" name="文字方塊 5">
            <a:extLst>
              <a:ext uri="{FF2B5EF4-FFF2-40B4-BE49-F238E27FC236}">
                <a16:creationId xmlns="" xmlns:a16="http://schemas.microsoft.com/office/drawing/2014/main" id="{1742FFAF-40E8-3035-5605-8E221C59ED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488" y="1480249"/>
            <a:ext cx="2562225" cy="46037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spcBef>
                <a:spcPct val="20000"/>
              </a:spcBef>
              <a:buBlip>
                <a:blip r:embed="rId4"/>
              </a:buBlip>
              <a:defRPr kumimoji="1"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Blip>
                <a:blip r:embed="rId5"/>
              </a:buBlip>
              <a:defRPr kumimoji="1"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Blip>
                <a:blip r:embed="rId6"/>
              </a:buBlip>
              <a:defRPr kumimoji="1"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699FF"/>
              </a:buClr>
              <a:buFont typeface="Arial" charset="0"/>
              <a:buChar char="◆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699FF"/>
              </a:buClr>
              <a:buFont typeface="Arial" charset="0"/>
              <a:buChar char="▪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Arial" charset="0"/>
              <a:buChar char="▪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Arial" charset="0"/>
              <a:buChar char="▪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Arial" charset="0"/>
              <a:buChar char="▪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Arial" charset="0"/>
              <a:buChar char="▪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自製麵團黏土</a:t>
            </a:r>
            <a:endParaRPr lang="zh-TW" altLang="en-US" sz="24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008" y="1283567"/>
            <a:ext cx="3258378" cy="2443233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282" y="4234036"/>
            <a:ext cx="3240360" cy="2429722"/>
          </a:xfrm>
          <a:prstGeom prst="rect">
            <a:avLst/>
          </a:prstGeom>
        </p:spPr>
      </p:pic>
      <p:sp>
        <p:nvSpPr>
          <p:cNvPr id="18439" name="文字方塊 6">
            <a:extLst>
              <a:ext uri="{FF2B5EF4-FFF2-40B4-BE49-F238E27FC236}">
                <a16:creationId xmlns="" xmlns:a16="http://schemas.microsoft.com/office/drawing/2014/main" id="{2EBF3213-620F-7B6D-771F-14F53541D2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0462" y="1052736"/>
            <a:ext cx="2284472" cy="46166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Blip>
                <a:blip r:embed="rId4"/>
              </a:buBlip>
              <a:defRPr kumimoji="1"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Blip>
                <a:blip r:embed="rId5"/>
              </a:buBlip>
              <a:defRPr kumimoji="1"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Blip>
                <a:blip r:embed="rId6"/>
              </a:buBlip>
              <a:defRPr kumimoji="1"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699FF"/>
              </a:buClr>
              <a:buFont typeface="Arial" charset="0"/>
              <a:buChar char="◆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699FF"/>
              </a:buClr>
              <a:buFont typeface="Arial" charset="0"/>
              <a:buChar char="▪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Arial" charset="0"/>
              <a:buChar char="▪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Arial" charset="0"/>
              <a:buChar char="▪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Arial" charset="0"/>
              <a:buChar char="▪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Arial" charset="0"/>
              <a:buChar char="▪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生活自理練習</a:t>
            </a:r>
            <a:endParaRPr lang="zh-TW" altLang="en-US" sz="24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8440" name="文字方塊 7">
            <a:extLst>
              <a:ext uri="{FF2B5EF4-FFF2-40B4-BE49-F238E27FC236}">
                <a16:creationId xmlns="" xmlns:a16="http://schemas.microsoft.com/office/drawing/2014/main" id="{40B82E4B-5348-AA49-4AB2-ADA9309735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0892" y="4003204"/>
            <a:ext cx="2088232" cy="46166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Blip>
                <a:blip r:embed="rId4"/>
              </a:buBlip>
              <a:defRPr kumimoji="1"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Blip>
                <a:blip r:embed="rId5"/>
              </a:buBlip>
              <a:defRPr kumimoji="1"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Blip>
                <a:blip r:embed="rId6"/>
              </a:buBlip>
              <a:defRPr kumimoji="1"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699FF"/>
              </a:buClr>
              <a:buFont typeface="Arial" charset="0"/>
              <a:buChar char="◆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699FF"/>
              </a:buClr>
              <a:buFont typeface="Arial" charset="0"/>
              <a:buChar char="▪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Arial" charset="0"/>
              <a:buChar char="▪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Arial" charset="0"/>
              <a:buChar char="▪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Arial" charset="0"/>
              <a:buChar char="▪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Arial" charset="0"/>
              <a:buChar char="▪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數量貼紙遊戲</a:t>
            </a:r>
            <a:endParaRPr lang="zh-TW" altLang="en-US" sz="2400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標題 1">
            <a:extLst>
              <a:ext uri="{FF2B5EF4-FFF2-40B4-BE49-F238E27FC236}">
                <a16:creationId xmlns="" xmlns:a16="http://schemas.microsoft.com/office/drawing/2014/main" id="{328964F5-1286-C458-19E0-42ED4F2D1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783442"/>
          </a:xfrm>
        </p:spPr>
        <p:txBody>
          <a:bodyPr/>
          <a:lstStyle/>
          <a:p>
            <a:pPr eaLnBrk="1" hangingPunct="1"/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多元的教學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活動</a:t>
            </a:r>
            <a:endParaRPr lang="zh-TW" altLang="en-US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640" y="4077749"/>
            <a:ext cx="3431955" cy="2573966"/>
          </a:xfrm>
          <a:prstGeom prst="rect">
            <a:avLst/>
          </a:prstGeom>
        </p:spPr>
      </p:pic>
      <p:sp>
        <p:nvSpPr>
          <p:cNvPr id="19463" name="文字方塊 5">
            <a:extLst>
              <a:ext uri="{FF2B5EF4-FFF2-40B4-BE49-F238E27FC236}">
                <a16:creationId xmlns="" xmlns:a16="http://schemas.microsoft.com/office/drawing/2014/main" id="{614B2341-2DC3-597C-D2F7-C233F6B4C2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951" y="3790537"/>
            <a:ext cx="4481363" cy="46166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Blip>
                <a:blip r:embed="rId4"/>
              </a:buBlip>
              <a:defRPr kumimoji="1"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Blip>
                <a:blip r:embed="rId5"/>
              </a:buBlip>
              <a:defRPr kumimoji="1"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Blip>
                <a:blip r:embed="rId6"/>
              </a:buBlip>
              <a:defRPr kumimoji="1"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699FF"/>
              </a:buClr>
              <a:buFont typeface="Arial" charset="0"/>
              <a:buChar char="◆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699FF"/>
              </a:buClr>
              <a:buFont typeface="Arial" charset="0"/>
              <a:buChar char="▪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Arial" charset="0"/>
              <a:buChar char="▪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Arial" charset="0"/>
              <a:buChar char="▪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Arial" charset="0"/>
              <a:buChar char="▪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Arial" charset="0"/>
              <a:buChar char="▪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多元文化</a:t>
            </a:r>
            <a:r>
              <a:rPr lang="en-US" altLang="zh-TW" sz="2400" dirty="0" smtClean="0">
                <a:latin typeface="標楷體" pitchFamily="65" charset="-120"/>
                <a:ea typeface="標楷體" pitchFamily="65" charset="-120"/>
              </a:rPr>
              <a:t>—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各國及傳統點心分享</a:t>
            </a:r>
            <a:endParaRPr lang="zh-TW" altLang="en-US" sz="24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66" y="1298821"/>
            <a:ext cx="3078089" cy="2308567"/>
          </a:xfrm>
          <a:prstGeom prst="rect">
            <a:avLst/>
          </a:prstGeom>
        </p:spPr>
      </p:pic>
      <p:sp>
        <p:nvSpPr>
          <p:cNvPr id="19461" name="文字方塊 3">
            <a:extLst>
              <a:ext uri="{FF2B5EF4-FFF2-40B4-BE49-F238E27FC236}">
                <a16:creationId xmlns="" xmlns:a16="http://schemas.microsoft.com/office/drawing/2014/main" id="{CF0A1CA6-1431-2E21-2975-F3DA2405C2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5716" y="1067988"/>
            <a:ext cx="2339102" cy="46166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Blip>
                <a:blip r:embed="rId4"/>
              </a:buBlip>
              <a:defRPr kumimoji="1"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Blip>
                <a:blip r:embed="rId5"/>
              </a:buBlip>
              <a:defRPr kumimoji="1"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Blip>
                <a:blip r:embed="rId6"/>
              </a:buBlip>
              <a:defRPr kumimoji="1"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699FF"/>
              </a:buClr>
              <a:buFont typeface="Arial" charset="0"/>
              <a:buChar char="◆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699FF"/>
              </a:buClr>
              <a:buFont typeface="Arial" charset="0"/>
              <a:buChar char="▪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Arial" charset="0"/>
              <a:buChar char="▪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Arial" charset="0"/>
              <a:buChar char="▪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Arial" charset="0"/>
              <a:buChar char="▪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Arial" charset="0"/>
              <a:buChar char="▪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製作點心屋招牌</a:t>
            </a:r>
            <a:endParaRPr lang="zh-TW" altLang="en-US" sz="24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677" y="2060848"/>
            <a:ext cx="3909956" cy="2932467"/>
          </a:xfrm>
          <a:prstGeom prst="rect">
            <a:avLst/>
          </a:prstGeom>
        </p:spPr>
      </p:pic>
      <p:sp>
        <p:nvSpPr>
          <p:cNvPr id="19464" name="文字方塊 7">
            <a:extLst>
              <a:ext uri="{FF2B5EF4-FFF2-40B4-BE49-F238E27FC236}">
                <a16:creationId xmlns="" xmlns:a16="http://schemas.microsoft.com/office/drawing/2014/main" id="{67A2D6E6-0DE7-B2F0-EBCC-A13FED32DB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4215" y="4762333"/>
            <a:ext cx="2879725" cy="461963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spcBef>
                <a:spcPct val="20000"/>
              </a:spcBef>
              <a:buBlip>
                <a:blip r:embed="rId4"/>
              </a:buBlip>
              <a:defRPr kumimoji="1"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Blip>
                <a:blip r:embed="rId5"/>
              </a:buBlip>
              <a:defRPr kumimoji="1"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Blip>
                <a:blip r:embed="rId6"/>
              </a:buBlip>
              <a:defRPr kumimoji="1"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699FF"/>
              </a:buClr>
              <a:buFont typeface="Arial" charset="0"/>
              <a:buChar char="◆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699FF"/>
              </a:buClr>
              <a:buFont typeface="Arial" charset="0"/>
              <a:buChar char="▪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Arial" charset="0"/>
              <a:buChar char="▪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Arial" charset="0"/>
              <a:buChar char="▪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Arial" charset="0"/>
              <a:buChar char="▪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Arial" charset="0"/>
              <a:buChar char="▪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自己動手做餅乾</a:t>
            </a:r>
            <a:endParaRPr lang="zh-TW" altLang="en-US" sz="2400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標題 1">
            <a:extLst>
              <a:ext uri="{FF2B5EF4-FFF2-40B4-BE49-F238E27FC236}">
                <a16:creationId xmlns="" xmlns:a16="http://schemas.microsoft.com/office/drawing/2014/main" id="{22B027A4-9108-4EAC-4EF9-47080B835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833251"/>
          </a:xfrm>
        </p:spPr>
        <p:txBody>
          <a:bodyPr/>
          <a:lstStyle/>
          <a:p>
            <a:pPr eaLnBrk="1" hangingPunct="1"/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多元的教學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活動</a:t>
            </a:r>
            <a:r>
              <a:rPr lang="en-US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學習區</a:t>
            </a:r>
            <a:r>
              <a:rPr lang="en-US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95" y="1416695"/>
            <a:ext cx="3506896" cy="2359194"/>
          </a:xfrm>
          <a:prstGeom prst="rect">
            <a:avLst/>
          </a:prstGeom>
        </p:spPr>
      </p:pic>
      <p:sp>
        <p:nvSpPr>
          <p:cNvPr id="20487" name="文字方塊 3">
            <a:extLst>
              <a:ext uri="{FF2B5EF4-FFF2-40B4-BE49-F238E27FC236}">
                <a16:creationId xmlns="" xmlns:a16="http://schemas.microsoft.com/office/drawing/2014/main" id="{27D49773-73F7-20BA-8B0F-C4CB83B7C7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7899" y="1169941"/>
            <a:ext cx="2646878" cy="46166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Blip>
                <a:blip r:embed="rId4"/>
              </a:buBlip>
              <a:defRPr kumimoji="1"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Blip>
                <a:blip r:embed="rId5"/>
              </a:buBlip>
              <a:defRPr kumimoji="1"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Blip>
                <a:blip r:embed="rId6"/>
              </a:buBlip>
              <a:defRPr kumimoji="1"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699FF"/>
              </a:buClr>
              <a:buFont typeface="Arial" charset="0"/>
              <a:buChar char="◆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699FF"/>
              </a:buClr>
              <a:buFont typeface="Arial" charset="0"/>
              <a:buChar char="▪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Arial" charset="0"/>
              <a:buChar char="▪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Arial" charset="0"/>
              <a:buChar char="▪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Arial" charset="0"/>
              <a:buChar char="▪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Arial" charset="0"/>
              <a:buChar char="▪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拼圖區</a:t>
            </a:r>
            <a:r>
              <a:rPr lang="en-US" altLang="zh-TW" sz="2400" dirty="0" smtClean="0">
                <a:latin typeface="標楷體" pitchFamily="65" charset="-120"/>
                <a:ea typeface="標楷體" pitchFamily="65" charset="-120"/>
              </a:rPr>
              <a:t>—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拼圖挑戰</a:t>
            </a:r>
            <a:endParaRPr lang="zh-TW" altLang="en-US" sz="24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95" y="3937762"/>
            <a:ext cx="3506896" cy="2630171"/>
          </a:xfrm>
          <a:prstGeom prst="rect">
            <a:avLst/>
          </a:prstGeom>
        </p:spPr>
      </p:pic>
      <p:sp>
        <p:nvSpPr>
          <p:cNvPr id="20488" name="文字方塊 7">
            <a:extLst>
              <a:ext uri="{FF2B5EF4-FFF2-40B4-BE49-F238E27FC236}">
                <a16:creationId xmlns="" xmlns:a16="http://schemas.microsoft.com/office/drawing/2014/main" id="{48D49C2D-ECCB-BE21-AF3D-CFBE3922B5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4688" y="6165304"/>
            <a:ext cx="3114700" cy="461962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Blip>
                <a:blip r:embed="rId4"/>
              </a:buBlip>
              <a:defRPr kumimoji="1"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Blip>
                <a:blip r:embed="rId5"/>
              </a:buBlip>
              <a:defRPr kumimoji="1"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Blip>
                <a:blip r:embed="rId6"/>
              </a:buBlip>
              <a:defRPr kumimoji="1"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699FF"/>
              </a:buClr>
              <a:buFont typeface="Arial" charset="0"/>
              <a:buChar char="◆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699FF"/>
              </a:buClr>
              <a:buFont typeface="Arial" charset="0"/>
              <a:buChar char="▪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Arial" charset="0"/>
              <a:buChar char="▪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Arial" charset="0"/>
              <a:buChar char="▪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Arial" charset="0"/>
              <a:buChar char="▪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Arial" charset="0"/>
              <a:buChar char="▪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積木區</a:t>
            </a:r>
            <a:r>
              <a:rPr lang="en-US" altLang="zh-TW" sz="2400" dirty="0" smtClean="0"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積木建構</a:t>
            </a:r>
            <a:endParaRPr lang="zh-TW" altLang="en-US" sz="24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347" y="1338722"/>
            <a:ext cx="3422743" cy="2378309"/>
          </a:xfrm>
          <a:prstGeom prst="rect">
            <a:avLst/>
          </a:prstGeom>
        </p:spPr>
      </p:pic>
      <p:sp>
        <p:nvSpPr>
          <p:cNvPr id="20485" name="文字方塊 5">
            <a:extLst>
              <a:ext uri="{FF2B5EF4-FFF2-40B4-BE49-F238E27FC236}">
                <a16:creationId xmlns="" xmlns:a16="http://schemas.microsoft.com/office/drawing/2014/main" id="{81F5686D-F63A-F62A-53F0-27ABE8CEB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3280" y="1154424"/>
            <a:ext cx="2185214" cy="46166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Blip>
                <a:blip r:embed="rId4"/>
              </a:buBlip>
              <a:defRPr kumimoji="1"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Blip>
                <a:blip r:embed="rId5"/>
              </a:buBlip>
              <a:defRPr kumimoji="1"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Blip>
                <a:blip r:embed="rId6"/>
              </a:buBlip>
              <a:defRPr kumimoji="1"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699FF"/>
              </a:buClr>
              <a:buFont typeface="Arial" charset="0"/>
              <a:buChar char="◆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699FF"/>
              </a:buClr>
              <a:buFont typeface="Arial" charset="0"/>
              <a:buChar char="▪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Arial" charset="0"/>
              <a:buChar char="▪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Arial" charset="0"/>
              <a:buChar char="▪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Arial" charset="0"/>
              <a:buChar char="▪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Arial" charset="0"/>
              <a:buChar char="▪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扮演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區</a:t>
            </a:r>
            <a:r>
              <a:rPr lang="en-US" altLang="zh-TW" sz="2400" dirty="0" smtClean="0">
                <a:latin typeface="標楷體" pitchFamily="65" charset="-120"/>
                <a:ea typeface="標楷體" pitchFamily="65" charset="-120"/>
              </a:rPr>
              <a:t>~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點心屋</a:t>
            </a:r>
            <a:endParaRPr lang="zh-TW" altLang="en-US" sz="24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555" y="3920363"/>
            <a:ext cx="3387535" cy="2540650"/>
          </a:xfrm>
          <a:prstGeom prst="rect">
            <a:avLst/>
          </a:prstGeom>
        </p:spPr>
      </p:pic>
      <p:sp>
        <p:nvSpPr>
          <p:cNvPr id="11" name="文字方塊 7">
            <a:extLst>
              <a:ext uri="{FF2B5EF4-FFF2-40B4-BE49-F238E27FC236}">
                <a16:creationId xmlns="" xmlns:a16="http://schemas.microsoft.com/office/drawing/2014/main" id="{48D49C2D-ECCB-BE21-AF3D-CFBE3922B5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0182" y="6146184"/>
            <a:ext cx="2808312" cy="461962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Blip>
                <a:blip r:embed="rId4"/>
              </a:buBlip>
              <a:defRPr kumimoji="1"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Blip>
                <a:blip r:embed="rId5"/>
              </a:buBlip>
              <a:defRPr kumimoji="1"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Blip>
                <a:blip r:embed="rId6"/>
              </a:buBlip>
              <a:defRPr kumimoji="1"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699FF"/>
              </a:buClr>
              <a:buFont typeface="Arial" charset="0"/>
              <a:buChar char="◆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699FF"/>
              </a:buClr>
              <a:buFont typeface="Arial" charset="0"/>
              <a:buChar char="▪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Arial" charset="0"/>
              <a:buChar char="▪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Arial" charset="0"/>
              <a:buChar char="▪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Arial" charset="0"/>
              <a:buChar char="▪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Arial" charset="0"/>
              <a:buChar char="▪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黏土區</a:t>
            </a:r>
            <a:r>
              <a:rPr lang="en-US" altLang="zh-TW" sz="2400" dirty="0" smtClean="0"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自由捏塑</a:t>
            </a:r>
            <a:endParaRPr lang="zh-TW" altLang="en-US" sz="2400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1" name="圖片 2">
            <a:extLst>
              <a:ext uri="{FF2B5EF4-FFF2-40B4-BE49-F238E27FC236}">
                <a16:creationId xmlns="" xmlns:a16="http://schemas.microsoft.com/office/drawing/2014/main" id="{955A0580-089E-C66A-94D8-85D8DB077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8693" y="1423988"/>
            <a:ext cx="3328901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標題 1">
            <a:extLst>
              <a:ext uri="{FF2B5EF4-FFF2-40B4-BE49-F238E27FC236}">
                <a16:creationId xmlns="" xmlns:a16="http://schemas.microsoft.com/office/drawing/2014/main" id="{7117F7BD-4087-8BCF-0E9F-88ECA7CE2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938" y="361950"/>
            <a:ext cx="8915400" cy="1143000"/>
          </a:xfrm>
        </p:spPr>
        <p:txBody>
          <a:bodyPr/>
          <a:lstStyle/>
          <a:p>
            <a:pPr eaLnBrk="1" hangingPunct="1"/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多元的教學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活動</a:t>
            </a:r>
            <a:r>
              <a:rPr lang="en-US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學習區</a:t>
            </a:r>
            <a:r>
              <a:rPr lang="en-US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1508" name="文字方塊 3">
            <a:extLst>
              <a:ext uri="{FF2B5EF4-FFF2-40B4-BE49-F238E27FC236}">
                <a16:creationId xmlns="" xmlns:a16="http://schemas.microsoft.com/office/drawing/2014/main" id="{9C935591-96AB-EF76-2C1F-A7EA7DB00F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25" y="1333500"/>
            <a:ext cx="3108543" cy="46166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Blip>
                <a:blip r:embed="rId4"/>
              </a:buBlip>
              <a:defRPr kumimoji="1"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Blip>
                <a:blip r:embed="rId5"/>
              </a:buBlip>
              <a:defRPr kumimoji="1"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Blip>
                <a:blip r:embed="rId6"/>
              </a:buBlip>
              <a:defRPr kumimoji="1"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699FF"/>
              </a:buClr>
              <a:buFont typeface="Arial" charset="0"/>
              <a:buChar char="◆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699FF"/>
              </a:buClr>
              <a:buFont typeface="Arial" charset="0"/>
              <a:buChar char="▪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Arial" charset="0"/>
              <a:buChar char="▪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Arial" charset="0"/>
              <a:buChar char="▪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Arial" charset="0"/>
              <a:buChar char="▪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Arial" charset="0"/>
              <a:buChar char="▪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積木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區</a:t>
            </a:r>
            <a:r>
              <a:rPr lang="en-US" altLang="zh-TW" sz="2400" dirty="0" smtClean="0"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搭建彈珠軌道</a:t>
            </a:r>
            <a:endParaRPr lang="zh-TW" altLang="en-US" sz="24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960" y="1423988"/>
            <a:ext cx="3794544" cy="2529079"/>
          </a:xfrm>
          <a:prstGeom prst="rect">
            <a:avLst/>
          </a:prstGeom>
        </p:spPr>
      </p:pic>
      <p:sp>
        <p:nvSpPr>
          <p:cNvPr id="21510" name="文字方塊 5">
            <a:extLst>
              <a:ext uri="{FF2B5EF4-FFF2-40B4-BE49-F238E27FC236}">
                <a16:creationId xmlns="" xmlns:a16="http://schemas.microsoft.com/office/drawing/2014/main" id="{31D32D8E-39A3-4741-185F-530EF2924E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5729" y="1333499"/>
            <a:ext cx="1723549" cy="46166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Blip>
                <a:blip r:embed="rId4"/>
              </a:buBlip>
              <a:defRPr kumimoji="1"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Blip>
                <a:blip r:embed="rId5"/>
              </a:buBlip>
              <a:defRPr kumimoji="1"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Blip>
                <a:blip r:embed="rId6"/>
              </a:buBlip>
              <a:defRPr kumimoji="1"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699FF"/>
              </a:buClr>
              <a:buFont typeface="Arial" charset="0"/>
              <a:buChar char="◆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699FF"/>
              </a:buClr>
              <a:buFont typeface="Arial" charset="0"/>
              <a:buChar char="▪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Arial" charset="0"/>
              <a:buChar char="▪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Arial" charset="0"/>
              <a:buChar char="▪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Arial" charset="0"/>
              <a:buChar char="▪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Arial" charset="0"/>
              <a:buChar char="▪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六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形六色區</a:t>
            </a:r>
            <a:endParaRPr lang="zh-TW" altLang="en-US" sz="24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240" y="4218201"/>
            <a:ext cx="1823233" cy="2429396"/>
          </a:xfrm>
          <a:prstGeom prst="rect">
            <a:avLst/>
          </a:prstGeom>
        </p:spPr>
      </p:pic>
      <p:sp>
        <p:nvSpPr>
          <p:cNvPr id="21" name="文字方塊 5">
            <a:extLst>
              <a:ext uri="{FF2B5EF4-FFF2-40B4-BE49-F238E27FC236}">
                <a16:creationId xmlns="" xmlns:a16="http://schemas.microsoft.com/office/drawing/2014/main" id="{FD84330E-84AC-C769-B9B2-D03ECABE84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5729" y="4046959"/>
            <a:ext cx="2185214" cy="46166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Blip>
                <a:blip r:embed="rId4"/>
              </a:buBlip>
              <a:defRPr kumimoji="1"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Blip>
                <a:blip r:embed="rId5"/>
              </a:buBlip>
              <a:defRPr kumimoji="1"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Blip>
                <a:blip r:embed="rId6"/>
              </a:buBlip>
              <a:defRPr kumimoji="1"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699FF"/>
              </a:buClr>
              <a:buFont typeface="Arial" charset="0"/>
              <a:buChar char="◆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699FF"/>
              </a:buClr>
              <a:buFont typeface="Arial" charset="0"/>
              <a:buChar char="▪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Arial" charset="0"/>
              <a:buChar char="▪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Arial" charset="0"/>
              <a:buChar char="▪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Arial" charset="0"/>
              <a:buChar char="▪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Arial" charset="0"/>
              <a:buChar char="▪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串珠區</a:t>
            </a:r>
            <a:r>
              <a:rPr lang="en-US" altLang="zh-TW" sz="2400" dirty="0" smtClean="0"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串項鍊</a:t>
            </a:r>
            <a:endParaRPr lang="zh-TW" altLang="en-US" sz="24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93" y="4412314"/>
            <a:ext cx="3309481" cy="2294874"/>
          </a:xfrm>
          <a:prstGeom prst="rect">
            <a:avLst/>
          </a:prstGeom>
        </p:spPr>
      </p:pic>
      <p:sp>
        <p:nvSpPr>
          <p:cNvPr id="21512" name="文字方塊 7">
            <a:extLst>
              <a:ext uri="{FF2B5EF4-FFF2-40B4-BE49-F238E27FC236}">
                <a16:creationId xmlns="" xmlns:a16="http://schemas.microsoft.com/office/drawing/2014/main" id="{6705C942-7844-2278-CD04-C4E6F86414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838" y="4221163"/>
            <a:ext cx="3108543" cy="46166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Blip>
                <a:blip r:embed="rId4"/>
              </a:buBlip>
              <a:defRPr kumimoji="1"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Blip>
                <a:blip r:embed="rId5"/>
              </a:buBlip>
              <a:defRPr kumimoji="1"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Blip>
                <a:blip r:embed="rId6"/>
              </a:buBlip>
              <a:defRPr kumimoji="1"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699FF"/>
              </a:buClr>
              <a:buFont typeface="Arial" charset="0"/>
              <a:buChar char="◆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699FF"/>
              </a:buClr>
              <a:buFont typeface="Arial" charset="0"/>
              <a:buChar char="▪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Arial" charset="0"/>
              <a:buChar char="▪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Arial" charset="0"/>
              <a:buChar char="▪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Arial" charset="0"/>
              <a:buChar char="▪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Arial" charset="0"/>
              <a:buChar char="▪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語文區</a:t>
            </a:r>
            <a:r>
              <a:rPr lang="en-US" altLang="zh-TW" sz="2400" dirty="0" smtClean="0"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名稱搶答遊戲</a:t>
            </a:r>
            <a:endParaRPr lang="zh-TW" altLang="en-US" sz="24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351861" y="4519101"/>
            <a:ext cx="2407196" cy="1805397"/>
          </a:xfrm>
          <a:prstGeom prst="rect">
            <a:avLst/>
          </a:prstGeom>
        </p:spPr>
      </p:pic>
      <p:sp>
        <p:nvSpPr>
          <p:cNvPr id="16" name="文字方塊 5">
            <a:extLst>
              <a:ext uri="{FF2B5EF4-FFF2-40B4-BE49-F238E27FC236}">
                <a16:creationId xmlns="" xmlns:a16="http://schemas.microsoft.com/office/drawing/2014/main" id="{FD84330E-84AC-C769-B9B2-D03ECABE84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6043" y="6245523"/>
            <a:ext cx="1877437" cy="46166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Blip>
                <a:blip r:embed="rId4"/>
              </a:buBlip>
              <a:defRPr kumimoji="1"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Blip>
                <a:blip r:embed="rId5"/>
              </a:buBlip>
              <a:defRPr kumimoji="1"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Blip>
                <a:blip r:embed="rId6"/>
              </a:buBlip>
              <a:defRPr kumimoji="1"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699FF"/>
              </a:buClr>
              <a:buFont typeface="Arial" charset="0"/>
              <a:buChar char="◆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699FF"/>
              </a:buClr>
              <a:buFont typeface="Arial" charset="0"/>
              <a:buChar char="▪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Arial" charset="0"/>
              <a:buChar char="▪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Arial" charset="0"/>
              <a:buChar char="▪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Arial" charset="0"/>
              <a:buChar char="▪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Arial" charset="0"/>
              <a:buChar char="▪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桌遊區</a:t>
            </a:r>
            <a:r>
              <a:rPr lang="en-US" altLang="zh-TW" sz="2400" dirty="0" smtClean="0"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疊杯</a:t>
            </a:r>
            <a:endParaRPr lang="zh-TW" altLang="en-US" sz="2400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標題 1">
            <a:extLst>
              <a:ext uri="{FF2B5EF4-FFF2-40B4-BE49-F238E27FC236}">
                <a16:creationId xmlns="" xmlns:a16="http://schemas.microsoft.com/office/drawing/2014/main" id="{2967B470-6C48-9040-AB9E-322DE5389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112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學年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度招生注意事項</a:t>
            </a:r>
          </a:p>
        </p:txBody>
      </p:sp>
      <p:sp>
        <p:nvSpPr>
          <p:cNvPr id="30723" name="內容版面配置區 2">
            <a:extLst>
              <a:ext uri="{FF2B5EF4-FFF2-40B4-BE49-F238E27FC236}">
                <a16:creationId xmlns="" xmlns:a16="http://schemas.microsoft.com/office/drawing/2014/main" id="{282833E7-1D8A-1CD0-5ADE-C59A2CC6CB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2550" y="1773238"/>
            <a:ext cx="7480300" cy="4525962"/>
          </a:xfrm>
        </p:spPr>
        <p:txBody>
          <a:bodyPr/>
          <a:lstStyle/>
          <a:p>
            <a:pPr eaLnBrk="1" hangingPunct="1"/>
            <a:endParaRPr lang="en-US" altLang="zh-TW"/>
          </a:p>
          <a:p>
            <a:pPr eaLnBrk="1" hangingPunct="1"/>
            <a:endParaRPr lang="zh-TW" altLang="en-US"/>
          </a:p>
        </p:txBody>
      </p:sp>
      <p:sp>
        <p:nvSpPr>
          <p:cNvPr id="23556" name="文字方塊 1">
            <a:extLst>
              <a:ext uri="{FF2B5EF4-FFF2-40B4-BE49-F238E27FC236}">
                <a16:creationId xmlns="" xmlns:a16="http://schemas.microsoft.com/office/drawing/2014/main" id="{E4AEE1DF-0CF7-6CF0-7291-ADD250A3EB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8544" y="1393825"/>
            <a:ext cx="8562156" cy="65556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Blip>
                <a:blip r:embed="rId3"/>
              </a:buBlip>
              <a:defRPr kumimoji="1"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Blip>
                <a:blip r:embed="rId4"/>
              </a:buBlip>
              <a:defRPr kumimoji="1"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Blip>
                <a:blip r:embed="rId5"/>
              </a:buBlip>
              <a:defRPr kumimoji="1"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699FF"/>
              </a:buClr>
              <a:buFont typeface="Arial" charset="0"/>
              <a:buChar char="◆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699FF"/>
              </a:buClr>
              <a:buFont typeface="Arial" charset="0"/>
              <a:buChar char="▪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Arial" charset="0"/>
              <a:buChar char="▪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Arial" charset="0"/>
              <a:buChar char="▪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Arial" charset="0"/>
              <a:buChar char="▪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Arial" charset="0"/>
              <a:buChar char="▪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•"/>
              <a:defRPr/>
            </a:pPr>
            <a:r>
              <a:rPr lang="zh-TW" altLang="en-US" sz="36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詳細招生內容請</a:t>
            </a:r>
            <a:r>
              <a:rPr lang="zh-TW" altLang="en-US" sz="36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詳閱</a:t>
            </a:r>
            <a:r>
              <a:rPr lang="zh-TW" altLang="en-US" sz="36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臺北市</a:t>
            </a:r>
            <a:r>
              <a:rPr lang="en-US" altLang="zh-TW" sz="36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112</a:t>
            </a:r>
            <a:r>
              <a:rPr lang="zh-TW" altLang="en-US" sz="36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學年度公立</a:t>
            </a:r>
            <a:r>
              <a:rPr lang="zh-TW" altLang="en-US" sz="36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幼兒園招生簡章</a:t>
            </a:r>
            <a:r>
              <a:rPr lang="zh-TW" altLang="en-US" sz="36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36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Char char="•"/>
              <a:defRPr/>
            </a:pP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招生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年齡</a:t>
            </a:r>
          </a:p>
          <a:p>
            <a:pPr lvl="1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zh-TW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歲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：民國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109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年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9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月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日至民國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110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年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9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月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日出生者。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lvl="1" eaLnBrk="1" hangingPunct="1">
              <a:spcBef>
                <a:spcPct val="0"/>
              </a:spcBef>
              <a:buFontTx/>
              <a:buNone/>
              <a:defRPr/>
            </a:pPr>
            <a:endParaRPr lang="en-US" altLang="zh-TW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lvl="1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zh-TW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歲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：民國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108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年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9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月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日至民國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109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年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9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月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日出生者。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lvl="1" eaLnBrk="1" hangingPunct="1">
              <a:spcBef>
                <a:spcPct val="0"/>
              </a:spcBef>
              <a:buFontTx/>
              <a:buNone/>
              <a:defRPr/>
            </a:pPr>
            <a:endParaRPr lang="zh-TW" altLang="en-US" dirty="0">
              <a:latin typeface="標楷體" pitchFamily="65" charset="-120"/>
              <a:ea typeface="標楷體" pitchFamily="65" charset="-120"/>
            </a:endParaRPr>
          </a:p>
          <a:p>
            <a:pPr lvl="1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zh-TW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歲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：民國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107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年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9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月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日至民國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108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年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9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月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日出生者。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lvl="1" eaLnBrk="1" hangingPunct="1">
              <a:spcBef>
                <a:spcPct val="0"/>
              </a:spcBef>
              <a:buFontTx/>
              <a:buNone/>
              <a:defRPr/>
            </a:pPr>
            <a:endParaRPr lang="zh-TW" altLang="en-US" dirty="0">
              <a:latin typeface="標楷體" pitchFamily="65" charset="-120"/>
              <a:ea typeface="標楷體" pitchFamily="65" charset="-120"/>
            </a:endParaRPr>
          </a:p>
          <a:p>
            <a:pPr lvl="1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zh-TW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歲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：民國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106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年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9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月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日至民國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107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年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9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月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日出生者。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lvl="1" eaLnBrk="1" hangingPunct="1">
              <a:spcBef>
                <a:spcPct val="0"/>
              </a:spcBef>
              <a:buFontTx/>
              <a:buNone/>
              <a:defRPr/>
            </a:pP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lvl="1" eaLnBrk="1" hangingPunct="1">
              <a:spcBef>
                <a:spcPct val="0"/>
              </a:spcBef>
              <a:buFontTx/>
              <a:buNone/>
              <a:defRPr/>
            </a:pP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lvl="1" eaLnBrk="1" hangingPunct="1">
              <a:spcBef>
                <a:spcPct val="0"/>
              </a:spcBef>
              <a:buFontTx/>
              <a:buNone/>
              <a:defRPr/>
            </a:pPr>
            <a:endParaRPr lang="zh-TW" altLang="en-US" dirty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TW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標題 1">
            <a:extLst>
              <a:ext uri="{FF2B5EF4-FFF2-40B4-BE49-F238E27FC236}">
                <a16:creationId xmlns="" xmlns:a16="http://schemas.microsoft.com/office/drawing/2014/main" id="{38526B3A-869B-D014-A80A-72BCE9260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112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學年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度招生注意事項</a:t>
            </a:r>
            <a:endParaRPr lang="zh-TW" altLang="en-US" b="1" dirty="0"/>
          </a:p>
        </p:txBody>
      </p:sp>
      <p:sp>
        <p:nvSpPr>
          <p:cNvPr id="5" name="文字方塊 7">
            <a:extLst>
              <a:ext uri="{FF2B5EF4-FFF2-40B4-BE49-F238E27FC236}">
                <a16:creationId xmlns="" xmlns:a16="http://schemas.microsoft.com/office/drawing/2014/main" id="{CD19A6E9-9921-F726-D57D-E6DC6B1028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520" y="4509120"/>
            <a:ext cx="856895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sz="2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＊採「線上申請」方式辦理，</a:t>
            </a:r>
            <a:r>
              <a:rPr lang="zh-TW" altLang="en-US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家長請至</a:t>
            </a:r>
            <a:r>
              <a:rPr lang="zh-TW" altLang="en-US" sz="2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招生</a:t>
            </a:r>
            <a:r>
              <a:rPr lang="en-US" altLang="zh-TW" sz="2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e</a:t>
            </a:r>
            <a:r>
              <a:rPr lang="zh-TW" altLang="en-US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點通網站報名</a:t>
            </a:r>
            <a:r>
              <a:rPr lang="zh-TW" altLang="en-US" sz="2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登記及報到</a:t>
            </a:r>
            <a:r>
              <a:rPr lang="en-US" altLang="zh-TW" sz="2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登記網址： </a:t>
            </a:r>
            <a:r>
              <a:rPr lang="en-US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https://kid-online.tp.edu.tw)</a:t>
            </a:r>
            <a:endParaRPr lang="zh-TW" altLang="en-US" sz="2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2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12" y="1412775"/>
            <a:ext cx="8640960" cy="3271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標題 1">
            <a:extLst>
              <a:ext uri="{FF2B5EF4-FFF2-40B4-BE49-F238E27FC236}">
                <a16:creationId xmlns="" xmlns:a16="http://schemas.microsoft.com/office/drawing/2014/main" id="{D1535820-8E63-C2E3-A989-BE95C66C9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650" y="115888"/>
            <a:ext cx="7480300" cy="1143000"/>
          </a:xfrm>
        </p:spPr>
        <p:txBody>
          <a:bodyPr/>
          <a:lstStyle/>
          <a:p>
            <a:pPr eaLnBrk="1" hangingPunct="1"/>
            <a:r>
              <a:rPr lang="en-US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112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學年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度招生注意事項</a:t>
            </a:r>
          </a:p>
        </p:txBody>
      </p:sp>
      <p:sp>
        <p:nvSpPr>
          <p:cNvPr id="20483" name="內容版面配置區 2">
            <a:extLst>
              <a:ext uri="{FF2B5EF4-FFF2-40B4-BE49-F238E27FC236}">
                <a16:creationId xmlns="" xmlns:a16="http://schemas.microsoft.com/office/drawing/2014/main" id="{D643E341-4BC5-9548-B5EB-233F01AF6D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950" y="1125538"/>
            <a:ext cx="9144000" cy="5616574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sz="3000" dirty="0">
                <a:latin typeface="標楷體" pitchFamily="65" charset="-120"/>
                <a:ea typeface="標楷體" pitchFamily="65" charset="-120"/>
              </a:rPr>
              <a:t>法定需要協助</a:t>
            </a:r>
            <a:r>
              <a:rPr lang="zh-TW" altLang="en-US" sz="3000" dirty="0" smtClean="0">
                <a:latin typeface="標楷體" pitchFamily="65" charset="-120"/>
                <a:ea typeface="標楷體" pitchFamily="65" charset="-120"/>
              </a:rPr>
              <a:t>幼兒及</a:t>
            </a:r>
            <a:r>
              <a:rPr lang="en-US" altLang="zh-TW" sz="3000" dirty="0" smtClean="0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 sz="3000" dirty="0" smtClean="0">
                <a:latin typeface="標楷體" pitchFamily="65" charset="-120"/>
                <a:ea typeface="標楷體" pitchFamily="65" charset="-120"/>
              </a:rPr>
              <a:t>歲幼兒於國小附設幼兒園登記須依戶籍地之國小學區辦理。</a:t>
            </a:r>
            <a:endParaRPr lang="en-US" altLang="zh-TW" sz="3000" dirty="0" smtClean="0">
              <a:latin typeface="標楷體" pitchFamily="65" charset="-120"/>
              <a:ea typeface="標楷體" pitchFamily="65" charset="-12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TW" sz="3000" dirty="0" smtClean="0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 sz="3000" dirty="0" smtClean="0">
                <a:latin typeface="標楷體" pitchFamily="65" charset="-120"/>
                <a:ea typeface="標楷體" pitchFamily="65" charset="-120"/>
              </a:rPr>
              <a:t>歲幼兒依學區登記者較為優先。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zh-TW" altLang="zh-TW" sz="2800" b="1" dirty="0" smtClean="0">
                <a:latin typeface="標楷體" pitchFamily="65" charset="-120"/>
                <a:ea typeface="標楷體" pitchFamily="65" charset="-120"/>
              </a:rPr>
              <a:t>※</a:t>
            </a:r>
            <a:r>
              <a:rPr lang="zh-TW" altLang="zh-TW" sz="2800" b="1" dirty="0">
                <a:latin typeface="標楷體" pitchFamily="65" charset="-120"/>
                <a:ea typeface="標楷體" pitchFamily="65" charset="-120"/>
              </a:rPr>
              <a:t>義方學區</a:t>
            </a:r>
            <a:r>
              <a:rPr lang="zh-TW" altLang="zh-TW" sz="2800" b="1" dirty="0" smtClean="0">
                <a:latin typeface="標楷體" pitchFamily="65" charset="-120"/>
                <a:ea typeface="標楷體" pitchFamily="65" charset="-120"/>
              </a:rPr>
              <a:t>：</a:t>
            </a:r>
            <a:endParaRPr lang="en-US" altLang="zh-TW" sz="2800" b="1" dirty="0">
              <a:latin typeface="標楷體" pitchFamily="65" charset="-120"/>
              <a:ea typeface="標楷體" pitchFamily="65" charset="-12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    </a:t>
            </a:r>
            <a:r>
              <a:rPr lang="zh-TW" altLang="zh-TW" sz="2800" b="1" dirty="0">
                <a:latin typeface="標楷體" pitchFamily="65" charset="-120"/>
                <a:ea typeface="標楷體" pitchFamily="65" charset="-120"/>
              </a:rPr>
              <a:t>開明里：全部</a:t>
            </a: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800" b="1" dirty="0">
              <a:latin typeface="標楷體" pitchFamily="65" charset="-120"/>
              <a:ea typeface="標楷體" pitchFamily="65" charset="-12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    </a:t>
            </a:r>
            <a:r>
              <a:rPr lang="zh-TW" altLang="zh-TW" sz="2800" b="1" dirty="0">
                <a:latin typeface="標楷體" pitchFamily="65" charset="-120"/>
                <a:ea typeface="標楷體" pitchFamily="65" charset="-120"/>
              </a:rPr>
              <a:t>中庸里：</a:t>
            </a:r>
            <a:r>
              <a:rPr lang="en-US" altLang="zh-TW" sz="2800" b="1" dirty="0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zh-TW" sz="2800" b="1" dirty="0">
                <a:latin typeface="標楷體" pitchFamily="65" charset="-120"/>
                <a:ea typeface="標楷體" pitchFamily="65" charset="-120"/>
              </a:rPr>
              <a:t>～</a:t>
            </a:r>
            <a:r>
              <a:rPr lang="en-US" altLang="zh-TW" sz="2800" b="1" dirty="0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zh-TW" sz="2800" b="1" dirty="0">
                <a:latin typeface="標楷體" pitchFamily="65" charset="-120"/>
                <a:ea typeface="標楷體" pitchFamily="65" charset="-120"/>
              </a:rPr>
              <a:t>鄰、</a:t>
            </a:r>
            <a:r>
              <a:rPr lang="en-US" altLang="zh-TW" sz="2800" b="1" dirty="0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zh-TW" sz="2800" b="1" dirty="0">
                <a:latin typeface="標楷體" pitchFamily="65" charset="-120"/>
                <a:ea typeface="標楷體" pitchFamily="65" charset="-120"/>
              </a:rPr>
              <a:t>～</a:t>
            </a:r>
            <a:r>
              <a:rPr lang="en-US" altLang="zh-TW" sz="2800" b="1" dirty="0">
                <a:latin typeface="標楷體" pitchFamily="65" charset="-120"/>
                <a:ea typeface="標楷體" pitchFamily="65" charset="-120"/>
              </a:rPr>
              <a:t>9</a:t>
            </a:r>
            <a:r>
              <a:rPr lang="zh-TW" altLang="zh-TW" sz="2800" b="1" dirty="0">
                <a:latin typeface="標楷體" pitchFamily="65" charset="-120"/>
                <a:ea typeface="標楷體" pitchFamily="65" charset="-120"/>
              </a:rPr>
              <a:t>鄰、</a:t>
            </a:r>
            <a:r>
              <a:rPr lang="en-US" altLang="zh-TW" sz="2800" b="1" dirty="0">
                <a:latin typeface="標楷體" pitchFamily="65" charset="-120"/>
                <a:ea typeface="標楷體" pitchFamily="65" charset="-120"/>
              </a:rPr>
              <a:t>15</a:t>
            </a:r>
            <a:r>
              <a:rPr lang="zh-TW" altLang="zh-TW" sz="2800" b="1" dirty="0">
                <a:latin typeface="標楷體" pitchFamily="65" charset="-120"/>
                <a:ea typeface="標楷體" pitchFamily="65" charset="-120"/>
              </a:rPr>
              <a:t>鄰</a:t>
            </a: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800" b="1" dirty="0">
              <a:latin typeface="標楷體" pitchFamily="65" charset="-120"/>
              <a:ea typeface="標楷體" pitchFamily="65" charset="-12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    </a:t>
            </a:r>
            <a:r>
              <a:rPr lang="zh-TW" altLang="zh-TW" sz="2800" b="1" dirty="0">
                <a:latin typeface="標楷體" pitchFamily="65" charset="-120"/>
                <a:ea typeface="標楷體" pitchFamily="65" charset="-120"/>
              </a:rPr>
              <a:t>中心里：</a:t>
            </a:r>
            <a:r>
              <a:rPr lang="en-US" altLang="zh-TW" sz="2800" b="1" dirty="0">
                <a:latin typeface="標楷體" pitchFamily="65" charset="-120"/>
                <a:ea typeface="標楷體" pitchFamily="65" charset="-120"/>
              </a:rPr>
              <a:t>9</a:t>
            </a:r>
            <a:r>
              <a:rPr lang="zh-TW" altLang="zh-TW" sz="2800" b="1" dirty="0">
                <a:latin typeface="標楷體" pitchFamily="65" charset="-120"/>
                <a:ea typeface="標楷體" pitchFamily="65" charset="-120"/>
              </a:rPr>
              <a:t>鄰、</a:t>
            </a:r>
            <a:r>
              <a:rPr lang="en-US" altLang="zh-TW" sz="2800" b="1" dirty="0">
                <a:latin typeface="標楷體" pitchFamily="65" charset="-120"/>
                <a:ea typeface="標楷體" pitchFamily="65" charset="-120"/>
              </a:rPr>
              <a:t>10</a:t>
            </a:r>
            <a:r>
              <a:rPr lang="zh-TW" altLang="zh-TW" sz="2800" b="1" dirty="0">
                <a:latin typeface="標楷體" pitchFamily="65" charset="-120"/>
                <a:ea typeface="標楷體" pitchFamily="65" charset="-120"/>
              </a:rPr>
              <a:t>鄰、</a:t>
            </a:r>
            <a:r>
              <a:rPr lang="en-US" altLang="zh-TW" sz="2800" b="1" dirty="0">
                <a:latin typeface="標楷體" pitchFamily="65" charset="-120"/>
                <a:ea typeface="標楷體" pitchFamily="65" charset="-120"/>
              </a:rPr>
              <a:t>20</a:t>
            </a:r>
            <a:r>
              <a:rPr lang="zh-TW" altLang="zh-TW" sz="2800" b="1" dirty="0">
                <a:latin typeface="標楷體" pitchFamily="65" charset="-120"/>
                <a:ea typeface="標楷體" pitchFamily="65" charset="-120"/>
              </a:rPr>
              <a:t>鄰、</a:t>
            </a:r>
            <a:r>
              <a:rPr lang="en-US" altLang="zh-TW" sz="2800" b="1" dirty="0">
                <a:latin typeface="標楷體" pitchFamily="65" charset="-120"/>
                <a:ea typeface="標楷體" pitchFamily="65" charset="-120"/>
              </a:rPr>
              <a:t>21</a:t>
            </a:r>
            <a:r>
              <a:rPr lang="zh-TW" altLang="zh-TW" sz="2800" b="1" dirty="0">
                <a:latin typeface="標楷體" pitchFamily="65" charset="-120"/>
                <a:ea typeface="標楷體" pitchFamily="65" charset="-120"/>
              </a:rPr>
              <a:t>鄰</a:t>
            </a: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800" b="1" dirty="0">
              <a:latin typeface="標楷體" pitchFamily="65" charset="-120"/>
              <a:ea typeface="標楷體" pitchFamily="65" charset="-12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    </a:t>
            </a:r>
            <a:r>
              <a:rPr lang="zh-TW" altLang="zh-TW" sz="2800" b="1" dirty="0">
                <a:latin typeface="標楷體" pitchFamily="65" charset="-120"/>
                <a:ea typeface="標楷體" pitchFamily="65" charset="-120"/>
              </a:rPr>
              <a:t>林泉里：</a:t>
            </a:r>
            <a:r>
              <a:rPr lang="en-US" altLang="zh-TW" sz="2800" b="1" dirty="0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zh-TW" sz="2800" b="1" dirty="0">
                <a:latin typeface="標楷體" pitchFamily="65" charset="-120"/>
                <a:ea typeface="標楷體" pitchFamily="65" charset="-120"/>
              </a:rPr>
              <a:t>鄰、</a:t>
            </a:r>
            <a:r>
              <a:rPr lang="en-US" altLang="zh-TW" sz="2800" b="1" dirty="0">
                <a:latin typeface="標楷體" pitchFamily="65" charset="-120"/>
                <a:ea typeface="標楷體" pitchFamily="65" charset="-120"/>
              </a:rPr>
              <a:t>7~9</a:t>
            </a:r>
            <a:r>
              <a:rPr lang="zh-TW" altLang="zh-TW" sz="2800" b="1" dirty="0">
                <a:latin typeface="標楷體" pitchFamily="65" charset="-120"/>
                <a:ea typeface="標楷體" pitchFamily="65" charset="-120"/>
              </a:rPr>
              <a:t>鄰、</a:t>
            </a:r>
            <a:r>
              <a:rPr lang="en-US" altLang="zh-TW" sz="2800" b="1" dirty="0">
                <a:latin typeface="標楷體" pitchFamily="65" charset="-120"/>
                <a:ea typeface="標楷體" pitchFamily="65" charset="-120"/>
              </a:rPr>
              <a:t>16</a:t>
            </a:r>
            <a:r>
              <a:rPr lang="zh-TW" altLang="zh-TW" sz="2800" b="1" dirty="0">
                <a:latin typeface="標楷體" pitchFamily="65" charset="-120"/>
                <a:ea typeface="標楷體" pitchFamily="65" charset="-120"/>
              </a:rPr>
              <a:t>鄰、</a:t>
            </a:r>
            <a:r>
              <a:rPr lang="en-US" altLang="zh-TW" sz="2800" b="1" dirty="0">
                <a:latin typeface="標楷體" pitchFamily="65" charset="-120"/>
                <a:ea typeface="標楷體" pitchFamily="65" charset="-120"/>
              </a:rPr>
              <a:t>17</a:t>
            </a:r>
            <a:r>
              <a:rPr lang="zh-TW" altLang="zh-TW" sz="2800" b="1" dirty="0">
                <a:latin typeface="標楷體" pitchFamily="65" charset="-120"/>
                <a:ea typeface="標楷體" pitchFamily="65" charset="-120"/>
              </a:rPr>
              <a:t>鄰。</a:t>
            </a:r>
            <a:endParaRPr lang="en-US" altLang="zh-TW" sz="2800" b="1" dirty="0">
              <a:latin typeface="標楷體" pitchFamily="65" charset="-120"/>
              <a:ea typeface="標楷體" pitchFamily="65" charset="-12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    </a:t>
            </a:r>
            <a:r>
              <a:rPr lang="zh-TW" altLang="zh-TW" sz="2800" b="1" dirty="0">
                <a:latin typeface="標楷體" pitchFamily="65" charset="-120"/>
                <a:ea typeface="標楷體" pitchFamily="65" charset="-120"/>
              </a:rPr>
              <a:t>泉源里：</a:t>
            </a:r>
            <a:r>
              <a:rPr lang="en-US" altLang="zh-TW" sz="2800" b="1" dirty="0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zh-TW" sz="2800" b="1" dirty="0">
                <a:latin typeface="標楷體" pitchFamily="65" charset="-120"/>
                <a:ea typeface="標楷體" pitchFamily="65" charset="-120"/>
              </a:rPr>
              <a:t>鄰、</a:t>
            </a:r>
            <a:r>
              <a:rPr lang="en-US" altLang="zh-TW" sz="2800" b="1" dirty="0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zh-TW" sz="2800" b="1" dirty="0">
                <a:latin typeface="標楷體" pitchFamily="65" charset="-120"/>
                <a:ea typeface="標楷體" pitchFamily="65" charset="-120"/>
              </a:rPr>
              <a:t>鄰</a:t>
            </a: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800" b="1" dirty="0">
              <a:latin typeface="標楷體" pitchFamily="65" charset="-120"/>
              <a:ea typeface="標楷體" pitchFamily="65" charset="-12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    </a:t>
            </a:r>
            <a:r>
              <a:rPr lang="zh-TW" altLang="zh-TW" sz="2800" b="1" dirty="0">
                <a:latin typeface="標楷體" pitchFamily="65" charset="-120"/>
                <a:ea typeface="標楷體" pitchFamily="65" charset="-120"/>
              </a:rPr>
              <a:t>大屯里：</a:t>
            </a:r>
            <a:r>
              <a:rPr lang="en-US" altLang="zh-TW" sz="2800" b="1" dirty="0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zh-TW" sz="2800" b="1" dirty="0">
                <a:latin typeface="標楷體" pitchFamily="65" charset="-120"/>
                <a:ea typeface="標楷體" pitchFamily="65" charset="-120"/>
              </a:rPr>
              <a:t>鄰、</a:t>
            </a:r>
            <a:r>
              <a:rPr lang="en-US" altLang="zh-TW" sz="2800" b="1" dirty="0">
                <a:latin typeface="標楷體" pitchFamily="65" charset="-120"/>
                <a:ea typeface="標楷體" pitchFamily="65" charset="-120"/>
              </a:rPr>
              <a:t>8</a:t>
            </a:r>
            <a:r>
              <a:rPr lang="zh-TW" altLang="zh-TW" sz="2800" b="1" dirty="0">
                <a:latin typeface="標楷體" pitchFamily="65" charset="-120"/>
                <a:ea typeface="標楷體" pitchFamily="65" charset="-120"/>
              </a:rPr>
              <a:t>鄰</a:t>
            </a: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。</a:t>
            </a:r>
            <a:endParaRPr lang="zh-TW" altLang="en-US" sz="2800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標題 1">
            <a:extLst>
              <a:ext uri="{FF2B5EF4-FFF2-40B4-BE49-F238E27FC236}">
                <a16:creationId xmlns="" xmlns:a16="http://schemas.microsoft.com/office/drawing/2014/main" id="{A988E243-0192-BC83-F7FE-0F957055A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112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學年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度招生注意事項</a:t>
            </a:r>
          </a:p>
        </p:txBody>
      </p:sp>
      <p:sp>
        <p:nvSpPr>
          <p:cNvPr id="21507" name="內容版面配置區 2">
            <a:extLst>
              <a:ext uri="{FF2B5EF4-FFF2-40B4-BE49-F238E27FC236}">
                <a16:creationId xmlns="" xmlns:a16="http://schemas.microsoft.com/office/drawing/2014/main" id="{642F2B1B-1273-7B3D-99EB-C1A6319A5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388" y="1341438"/>
            <a:ext cx="9072562" cy="4784725"/>
          </a:xfrm>
          <a:noFill/>
          <a:ln>
            <a:noFill/>
          </a:ln>
        </p:spPr>
        <p:txBody>
          <a:bodyPr rtlCol="0">
            <a:normAutofit/>
          </a:bodyPr>
          <a:lstStyle/>
          <a:p>
            <a:pPr eaLnBrk="1" hangingPunct="1">
              <a:spcBef>
                <a:spcPct val="0"/>
              </a:spcBef>
              <a:defRPr/>
            </a:pPr>
            <a:r>
              <a:rPr lang="zh-TW" altLang="en-US" sz="3000" dirty="0" smtClean="0"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以「原住民幼兒、社政機關安置、兄弟姊妹為身心障礙且就讀同一幼兒園、兄姊就讀該幼兒園或該國小</a:t>
            </a:r>
            <a:r>
              <a:rPr lang="en-US" altLang="zh-TW" sz="3000" dirty="0" smtClean="0"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1</a:t>
            </a:r>
            <a:r>
              <a:rPr lang="zh-TW" altLang="en-US" sz="3000" dirty="0" smtClean="0"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或</a:t>
            </a:r>
            <a:r>
              <a:rPr lang="en-US" altLang="zh-TW" sz="3000" dirty="0" smtClean="0"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2</a:t>
            </a:r>
            <a:r>
              <a:rPr lang="zh-TW" altLang="en-US" sz="3000" dirty="0" smtClean="0"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年級之幼兒」資格登記者，得免學區限制。</a:t>
            </a:r>
            <a:endParaRPr lang="en-US" altLang="zh-TW" sz="3000" dirty="0" smtClean="0">
              <a:latin typeface="標楷體" panose="03000509000000000000" pitchFamily="65" charset="-120"/>
              <a:ea typeface="標楷體" panose="03000509000000000000" pitchFamily="65" charset="-120"/>
              <a:cs typeface="+mj-cs"/>
            </a:endParaRPr>
          </a:p>
          <a:p>
            <a:pPr eaLnBrk="1" hangingPunct="1">
              <a:spcBef>
                <a:spcPct val="0"/>
              </a:spcBef>
              <a:defRPr/>
            </a:pPr>
            <a:r>
              <a:rPr lang="zh-TW" altLang="en-US" sz="3000" dirty="0" smtClean="0"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每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位幼兒登記公立幼兒園以</a:t>
            </a:r>
            <a:r>
              <a:rPr lang="en-US" altLang="zh-TW" sz="3000" dirty="0"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1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園為限，非經切結放棄不得於第</a:t>
            </a:r>
            <a:r>
              <a:rPr lang="en-US" altLang="zh-TW" sz="3000" dirty="0"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2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園登記，違反規定者，取消其所有錄取資格。</a:t>
            </a:r>
            <a:endParaRPr lang="en-US" altLang="zh-TW" sz="3000" dirty="0">
              <a:latin typeface="標楷體" panose="03000509000000000000" pitchFamily="65" charset="-120"/>
              <a:ea typeface="標楷體" panose="03000509000000000000" pitchFamily="65" charset="-120"/>
              <a:cs typeface="+mj-cs"/>
            </a:endParaRPr>
          </a:p>
          <a:p>
            <a:pPr eaLnBrk="1" hangingPunct="1">
              <a:spcBef>
                <a:spcPct val="0"/>
              </a:spcBef>
              <a:defRPr/>
            </a:pP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若幼兒同時錄取本市公立幼兒園及非營利幼兒園暨教保服務中心，僅限於</a:t>
            </a:r>
            <a:r>
              <a:rPr lang="en-US" altLang="zh-TW" sz="3000" dirty="0"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1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園報到。</a:t>
            </a:r>
          </a:p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zh-TW" altLang="en-US" sz="2800" dirty="0" smtClean="0">
                <a:sym typeface="Wingdings"/>
              </a:rPr>
              <a:t>   </a:t>
            </a:r>
            <a:endParaRPr lang="en-US" altLang="zh-TW" sz="24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112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學年度招生注意事項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3000" dirty="0" smtClean="0"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正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取生應於</a:t>
            </a:r>
            <a:r>
              <a:rPr lang="en-US" altLang="zh-TW" sz="3000" dirty="0"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112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年</a:t>
            </a:r>
            <a:r>
              <a:rPr lang="en-US" altLang="zh-TW" sz="3000" dirty="0"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6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月</a:t>
            </a:r>
            <a:r>
              <a:rPr lang="en-US" altLang="zh-TW" sz="3000" dirty="0"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8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日</a:t>
            </a:r>
            <a:r>
              <a:rPr lang="en-US" altLang="zh-TW" sz="3000" dirty="0"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(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四</a:t>
            </a:r>
            <a:r>
              <a:rPr lang="en-US" altLang="zh-TW" sz="3000" dirty="0"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) 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上午</a:t>
            </a:r>
            <a:r>
              <a:rPr lang="en-US" altLang="zh-TW" sz="3000" dirty="0"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9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時</a:t>
            </a:r>
            <a:r>
              <a:rPr lang="en-US" altLang="zh-TW" sz="3000" dirty="0"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30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分至</a:t>
            </a:r>
            <a:r>
              <a:rPr lang="en-US" altLang="zh-TW" sz="3000" dirty="0"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112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年</a:t>
            </a:r>
            <a:r>
              <a:rPr lang="en-US" altLang="zh-TW" sz="3000" dirty="0"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6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月</a:t>
            </a:r>
            <a:r>
              <a:rPr lang="en-US" altLang="zh-TW" sz="3000" dirty="0"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9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日</a:t>
            </a:r>
            <a:r>
              <a:rPr lang="en-US" altLang="zh-TW" sz="3000" dirty="0"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(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五</a:t>
            </a:r>
            <a:r>
              <a:rPr lang="en-US" altLang="zh-TW" sz="3000" dirty="0"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)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下午</a:t>
            </a:r>
            <a:r>
              <a:rPr lang="en-US" altLang="zh-TW" sz="3000" dirty="0"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4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時</a:t>
            </a:r>
            <a:r>
              <a:rPr lang="zh-TW" altLang="en-US" sz="3000" dirty="0" smtClean="0"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止至招生</a:t>
            </a:r>
            <a:r>
              <a:rPr lang="en-US" altLang="zh-TW" sz="3000" dirty="0" smtClean="0"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e</a:t>
            </a:r>
            <a:r>
              <a:rPr lang="zh-TW" altLang="en-US" sz="3000" dirty="0" smtClean="0"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點通往站辦理線上報到。</a:t>
            </a:r>
            <a:endParaRPr lang="en-US" altLang="zh-TW" sz="3000" dirty="0" smtClean="0">
              <a:latin typeface="標楷體" panose="03000509000000000000" pitchFamily="65" charset="-120"/>
              <a:ea typeface="標楷體" panose="03000509000000000000" pitchFamily="65" charset="-120"/>
              <a:cs typeface="+mj-cs"/>
            </a:endParaRPr>
          </a:p>
          <a:p>
            <a:r>
              <a:rPr lang="zh-TW" altLang="en-US" sz="3000" dirty="0" smtClean="0"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報到一律採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網路線上報到辦理，逾時未辦理報到者，以棄權論，並依備取順序遞補。</a:t>
            </a:r>
            <a:endParaRPr lang="en-US" altLang="zh-TW" sz="3000" dirty="0">
              <a:latin typeface="標楷體" panose="03000509000000000000" pitchFamily="65" charset="-120"/>
              <a:ea typeface="標楷體" panose="03000509000000000000" pitchFamily="65" charset="-120"/>
              <a:cs typeface="+mj-cs"/>
            </a:endParaRPr>
          </a:p>
          <a:p>
            <a:endParaRPr lang="zh-TW" altLang="en-US" sz="3000" dirty="0">
              <a:latin typeface="標楷體" panose="03000509000000000000" pitchFamily="65" charset="-120"/>
              <a:ea typeface="標楷體" panose="03000509000000000000" pitchFamily="65" charset="-120"/>
              <a:cs typeface="+mj-cs"/>
            </a:endParaRPr>
          </a:p>
          <a:p>
            <a:endParaRPr lang="zh-TW" altLang="en-US" sz="3000" dirty="0">
              <a:latin typeface="標楷體" panose="03000509000000000000" pitchFamily="65" charset="-120"/>
              <a:ea typeface="標楷體" panose="03000509000000000000" pitchFamily="65" charset="-120"/>
              <a:cs typeface="+mj-cs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021679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標題 1">
            <a:extLst>
              <a:ext uri="{FF2B5EF4-FFF2-40B4-BE49-F238E27FC236}">
                <a16:creationId xmlns="" xmlns:a16="http://schemas.microsoft.com/office/drawing/2014/main" id="{89B96662-A6E9-C008-0468-8C2A2F87D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b="1">
                <a:latin typeface="標楷體" panose="03000509000000000000" pitchFamily="65" charset="-120"/>
                <a:ea typeface="標楷體" panose="03000509000000000000" pitchFamily="65" charset="-120"/>
              </a:rPr>
              <a:t>寬敞 優美的學習環境</a:t>
            </a:r>
          </a:p>
        </p:txBody>
      </p:sp>
      <p:pic>
        <p:nvPicPr>
          <p:cNvPr id="9219" name="圖片 1">
            <a:extLst>
              <a:ext uri="{FF2B5EF4-FFF2-40B4-BE49-F238E27FC236}">
                <a16:creationId xmlns="" xmlns:a16="http://schemas.microsoft.com/office/drawing/2014/main" id="{3FB63A33-1C12-D8C9-65D5-1D493293A4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25" y="1196975"/>
            <a:ext cx="4176713" cy="305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圖片 3">
            <a:extLst>
              <a:ext uri="{FF2B5EF4-FFF2-40B4-BE49-F238E27FC236}">
                <a16:creationId xmlns="" xmlns:a16="http://schemas.microsoft.com/office/drawing/2014/main" id="{E3675433-E2BB-77D6-5F76-E1912E5975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438" y="1196975"/>
            <a:ext cx="4070350" cy="305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圖片 4">
            <a:extLst>
              <a:ext uri="{FF2B5EF4-FFF2-40B4-BE49-F238E27FC236}">
                <a16:creationId xmlns="" xmlns:a16="http://schemas.microsoft.com/office/drawing/2014/main" id="{FD67A1B2-E5EC-DC20-CD6A-8977405661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8" y="3789363"/>
            <a:ext cx="4200525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圖片 6">
            <a:extLst>
              <a:ext uri="{FF2B5EF4-FFF2-40B4-BE49-F238E27FC236}">
                <a16:creationId xmlns="" xmlns:a16="http://schemas.microsoft.com/office/drawing/2014/main" id="{B099A5E1-1145-DD7D-DB08-45AE1C5A1A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39" b="16364"/>
          <a:stretch>
            <a:fillRect/>
          </a:stretch>
        </p:blipFill>
        <p:spPr bwMode="auto">
          <a:xfrm>
            <a:off x="4805363" y="3789363"/>
            <a:ext cx="4035425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圓角矩形 7">
            <a:extLst>
              <a:ext uri="{FF2B5EF4-FFF2-40B4-BE49-F238E27FC236}">
                <a16:creationId xmlns="" xmlns:a16="http://schemas.microsoft.com/office/drawing/2014/main" id="{FDBB7FAF-A430-F608-4FC7-7EEA2D1299C7}"/>
              </a:ext>
            </a:extLst>
          </p:cNvPr>
          <p:cNvSpPr/>
          <p:nvPr/>
        </p:nvSpPr>
        <p:spPr>
          <a:xfrm>
            <a:off x="3689350" y="3224213"/>
            <a:ext cx="2232025" cy="792162"/>
          </a:xfrm>
          <a:prstGeom prst="roundRect">
            <a:avLst/>
          </a:prstGeom>
          <a:solidFill>
            <a:schemeClr val="accent6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TW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戶外遊戲場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346050"/>
          </a:xfrm>
        </p:spPr>
        <p:txBody>
          <a:bodyPr/>
          <a:lstStyle/>
          <a:p>
            <a:pPr>
              <a:spcAft>
                <a:spcPts val="0"/>
              </a:spcAft>
              <a:tabLst>
                <a:tab pos="1493520" algn="l"/>
                <a:tab pos="3420110" algn="ctr"/>
                <a:tab pos="4927600" algn="l"/>
              </a:tabLst>
            </a:pPr>
            <a:r>
              <a:rPr lang="zh-TW" altLang="zh-TW" sz="2400" kern="100" dirty="0" smtClean="0">
                <a:latin typeface="Times New Roman"/>
                <a:ea typeface="標楷體"/>
              </a:rPr>
              <a:t>招生</a:t>
            </a:r>
            <a:r>
              <a:rPr lang="zh-TW" altLang="zh-TW" sz="2400" kern="100" dirty="0">
                <a:latin typeface="Times New Roman"/>
                <a:ea typeface="標楷體"/>
              </a:rPr>
              <a:t>登記資格查驗證明</a:t>
            </a:r>
            <a:r>
              <a:rPr lang="zh-TW" altLang="zh-TW" sz="2400" kern="100" dirty="0" smtClean="0">
                <a:latin typeface="Times New Roman"/>
                <a:ea typeface="標楷體"/>
              </a:rPr>
              <a:t>一覽表</a:t>
            </a:r>
            <a:endParaRPr lang="zh-TW" altLang="en-US" sz="240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736" y="764704"/>
            <a:ext cx="4898225" cy="5785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9686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562074"/>
          </a:xfrm>
        </p:spPr>
        <p:txBody>
          <a:bodyPr/>
          <a:lstStyle/>
          <a:p>
            <a:r>
              <a:rPr lang="zh-TW" altLang="zh-TW" sz="2400" kern="100" dirty="0">
                <a:ea typeface="標楷體"/>
                <a:cs typeface="Times New Roman"/>
              </a:rPr>
              <a:t>公立幼兒園招生資格及錄取順序一覽表</a:t>
            </a:r>
            <a:endParaRPr lang="zh-TW" altLang="en-US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680" y="908720"/>
            <a:ext cx="6151917" cy="5741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33377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標題 1">
            <a:extLst>
              <a:ext uri="{FF2B5EF4-FFF2-40B4-BE49-F238E27FC236}">
                <a16:creationId xmlns="" xmlns:a16="http://schemas.microsoft.com/office/drawing/2014/main" id="{3F6F7B9F-9196-EF7B-D595-D6F643113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zh-TW" altLang="en-US" sz="400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線上備取登記階段</a:t>
            </a:r>
            <a:br>
              <a:rPr lang="zh-TW" altLang="en-US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/>
          </a:p>
        </p:txBody>
      </p:sp>
      <p:sp>
        <p:nvSpPr>
          <p:cNvPr id="40964" name="文字方塊 7">
            <a:extLst>
              <a:ext uri="{FF2B5EF4-FFF2-40B4-BE49-F238E27FC236}">
                <a16:creationId xmlns="" xmlns:a16="http://schemas.microsoft.com/office/drawing/2014/main" id="{A92FE09E-F79F-2A1C-D9B6-C0D04F728F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821" y="4349750"/>
            <a:ext cx="9072562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zh-TW" altLang="en-US" sz="12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TW" altLang="en-US" sz="2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登記注意事項：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(1) </a:t>
            </a:r>
            <a:r>
              <a:rPr lang="zh-TW" altLang="en-US" sz="2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每位幼兒登記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公立幼兒園以</a:t>
            </a:r>
            <a:r>
              <a:rPr lang="en-US" altLang="zh-TW" sz="2000" dirty="0">
                <a:latin typeface="Times New Roman" panose="02020603050405020304" pitchFamily="18" charset="0"/>
                <a:ea typeface="標楷體" panose="03000509000000000000" pitchFamily="65" charset="-120"/>
              </a:rPr>
              <a:t>1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園</a:t>
            </a:r>
            <a:r>
              <a:rPr lang="zh-TW" altLang="en-US" sz="2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為限，倘已具公立幼兒園正取（含直升）、備取資格者，</a:t>
            </a:r>
            <a:r>
              <a:rPr lang="zh-TW" altLang="en-US" sz="2000" b="1" u="sng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須先放棄該資格，始得申請本階段登記</a:t>
            </a:r>
            <a:r>
              <a:rPr lang="zh-TW" altLang="en-US" sz="2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2000" dirty="0"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TW" sz="2000" dirty="0">
                <a:latin typeface="Times New Roman" panose="02020603050405020304" pitchFamily="18" charset="0"/>
                <a:ea typeface="標楷體" panose="03000509000000000000" pitchFamily="65" charset="-120"/>
              </a:rPr>
              <a:t>(2) 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本階段如欲放棄正取（含直升）、備取資格者，應至招生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e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點通線上辦理。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TW" sz="2000" dirty="0">
                <a:latin typeface="Times New Roman" panose="02020603050405020304" pitchFamily="18" charset="0"/>
                <a:ea typeface="標楷體" panose="03000509000000000000" pitchFamily="65" charset="-120"/>
              </a:rPr>
              <a:t>(3) 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登記時間截止後，不再受理登記。</a:t>
            </a:r>
          </a:p>
        </p:txBody>
      </p:sp>
      <p:graphicFrame>
        <p:nvGraphicFramePr>
          <p:cNvPr id="3" name="表格 3">
            <a:extLst>
              <a:ext uri="{FF2B5EF4-FFF2-40B4-BE49-F238E27FC236}">
                <a16:creationId xmlns="" xmlns:a16="http://schemas.microsoft.com/office/drawing/2014/main" id="{AF95E114-9A0B-94B6-9A33-0CB04196946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95705910"/>
              </p:ext>
            </p:extLst>
          </p:nvPr>
        </p:nvGraphicFramePr>
        <p:xfrm>
          <a:off x="632520" y="1600200"/>
          <a:ext cx="8568952" cy="2291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4167">
                  <a:extLst>
                    <a:ext uri="{9D8B030D-6E8A-4147-A177-3AD203B41FA5}">
                      <a16:colId xmlns="" xmlns:a16="http://schemas.microsoft.com/office/drawing/2014/main" val="4085678362"/>
                    </a:ext>
                  </a:extLst>
                </a:gridCol>
                <a:gridCol w="6124785">
                  <a:extLst>
                    <a:ext uri="{9D8B030D-6E8A-4147-A177-3AD203B41FA5}">
                      <a16:colId xmlns="" xmlns:a16="http://schemas.microsoft.com/office/drawing/2014/main" val="27767113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登記時間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112</a:t>
                      </a:r>
                      <a:r>
                        <a:rPr lang="zh-TW" altLang="en-US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年</a:t>
                      </a:r>
                      <a:r>
                        <a:rPr lang="en-US" altLang="zh-TW" sz="24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6</a:t>
                      </a:r>
                      <a:r>
                        <a:rPr lang="zh-TW" altLang="en-US" sz="24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月</a:t>
                      </a:r>
                      <a:r>
                        <a:rPr lang="en-US" altLang="zh-TW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13</a:t>
                      </a:r>
                      <a:r>
                        <a:rPr lang="zh-TW" altLang="en-US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日</a:t>
                      </a:r>
                      <a:r>
                        <a:rPr lang="en-US" altLang="zh-TW" sz="24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24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二</a:t>
                      </a:r>
                      <a:r>
                        <a:rPr lang="en-US" altLang="zh-TW" sz="24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r>
                        <a:rPr lang="zh-TW" altLang="en-US" sz="24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上午</a:t>
                      </a:r>
                      <a:r>
                        <a:rPr lang="en-US" altLang="zh-TW" sz="24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9</a:t>
                      </a:r>
                      <a:r>
                        <a:rPr lang="zh-TW" altLang="en-US" sz="24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時至</a:t>
                      </a:r>
                      <a:endParaRPr lang="en-US" altLang="zh-TW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r>
                        <a:rPr lang="en-US" altLang="zh-TW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112</a:t>
                      </a:r>
                      <a:r>
                        <a:rPr lang="zh-TW" altLang="en-US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年</a:t>
                      </a:r>
                      <a:r>
                        <a:rPr lang="en-US" altLang="zh-TW" sz="24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6</a:t>
                      </a:r>
                      <a:r>
                        <a:rPr lang="zh-TW" altLang="en-US" sz="24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月</a:t>
                      </a:r>
                      <a:r>
                        <a:rPr lang="en-US" altLang="zh-TW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14</a:t>
                      </a:r>
                      <a:r>
                        <a:rPr lang="zh-TW" altLang="en-US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日</a:t>
                      </a:r>
                      <a:r>
                        <a:rPr lang="en-US" altLang="zh-TW" sz="24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24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三</a:t>
                      </a:r>
                      <a:r>
                        <a:rPr lang="en-US" altLang="zh-TW" sz="24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r>
                        <a:rPr lang="zh-TW" altLang="en-US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下午</a:t>
                      </a:r>
                      <a:r>
                        <a:rPr lang="en-US" altLang="zh-TW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</a:t>
                      </a:r>
                      <a:r>
                        <a:rPr lang="zh-TW" altLang="en-US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時</a:t>
                      </a:r>
                      <a:r>
                        <a:rPr lang="zh-TW" altLang="en-US" sz="24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止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49721298"/>
                  </a:ext>
                </a:extLst>
              </a:tr>
              <a:tr h="64580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補件時間</a:t>
                      </a:r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112</a:t>
                      </a:r>
                      <a:r>
                        <a:rPr lang="zh-TW" altLang="en-US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年</a:t>
                      </a:r>
                      <a:r>
                        <a:rPr lang="en-US" altLang="zh-TW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6</a:t>
                      </a:r>
                      <a:r>
                        <a:rPr lang="zh-TW" altLang="en-US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月</a:t>
                      </a:r>
                      <a:r>
                        <a:rPr lang="en-US" altLang="zh-TW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15</a:t>
                      </a:r>
                      <a:r>
                        <a:rPr lang="zh-TW" altLang="en-US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日</a:t>
                      </a:r>
                      <a:r>
                        <a:rPr lang="en-US" altLang="zh-TW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四</a:t>
                      </a:r>
                      <a:r>
                        <a:rPr lang="en-US" altLang="zh-TW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r>
                        <a:rPr lang="zh-TW" altLang="en-US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中午</a:t>
                      </a:r>
                      <a:r>
                        <a:rPr lang="en-US" altLang="zh-TW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12</a:t>
                      </a:r>
                      <a:r>
                        <a:rPr lang="zh-TW" altLang="en-US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時止</a:t>
                      </a:r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7057799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公告備取</a:t>
                      </a:r>
                      <a:endParaRPr lang="en-US" altLang="zh-TW" sz="240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/>
                      <a:r>
                        <a:rPr lang="zh-TW" altLang="en-US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序位名單</a:t>
                      </a:r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112</a:t>
                      </a:r>
                      <a:r>
                        <a:rPr lang="zh-TW" altLang="en-US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年</a:t>
                      </a:r>
                      <a:r>
                        <a:rPr lang="en-US" altLang="zh-TW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6</a:t>
                      </a:r>
                      <a:r>
                        <a:rPr lang="zh-TW" altLang="en-US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月</a:t>
                      </a:r>
                      <a:r>
                        <a:rPr lang="en-US" altLang="zh-TW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15</a:t>
                      </a:r>
                      <a:r>
                        <a:rPr lang="zh-TW" altLang="en-US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日</a:t>
                      </a:r>
                      <a:r>
                        <a:rPr lang="en-US" altLang="zh-TW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四</a:t>
                      </a:r>
                      <a:r>
                        <a:rPr lang="en-US" altLang="zh-TW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r>
                        <a:rPr lang="zh-TW" altLang="en-US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下午</a:t>
                      </a:r>
                      <a:r>
                        <a:rPr lang="en-US" altLang="zh-TW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</a:t>
                      </a:r>
                      <a:r>
                        <a:rPr lang="zh-TW" altLang="en-US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時</a:t>
                      </a:r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標題 1">
            <a:extLst>
              <a:ext uri="{FF2B5EF4-FFF2-40B4-BE49-F238E27FC236}">
                <a16:creationId xmlns="" xmlns:a16="http://schemas.microsoft.com/office/drawing/2014/main" id="{66B77835-D180-784E-D6D4-B3DF0121C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488" y="0"/>
            <a:ext cx="8915400" cy="827088"/>
          </a:xfrm>
        </p:spPr>
        <p:txBody>
          <a:bodyPr/>
          <a:lstStyle/>
          <a:p>
            <a:r>
              <a:rPr lang="zh-TW" altLang="en-US">
                <a:latin typeface="標楷體" panose="03000509000000000000" pitchFamily="65" charset="-120"/>
                <a:ea typeface="標楷體" panose="03000509000000000000" pitchFamily="65" charset="-120"/>
              </a:rPr>
              <a:t>幼兒園作息表</a:t>
            </a:r>
          </a:p>
        </p:txBody>
      </p:sp>
      <p:graphicFrame>
        <p:nvGraphicFramePr>
          <p:cNvPr id="4" name="內容版面配置區 3">
            <a:extLst>
              <a:ext uri="{FF2B5EF4-FFF2-40B4-BE49-F238E27FC236}">
                <a16:creationId xmlns="" xmlns:a16="http://schemas.microsoft.com/office/drawing/2014/main" id="{78B0D1BC-EC78-85EB-2E49-D841FAF3249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66412808"/>
              </p:ext>
            </p:extLst>
          </p:nvPr>
        </p:nvGraphicFramePr>
        <p:xfrm>
          <a:off x="2144713" y="827088"/>
          <a:ext cx="5832475" cy="591502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47144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8434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088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0104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016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01042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60160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1260519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408138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</a:pPr>
                      <a:r>
                        <a:rPr lang="zh-TW" sz="1200" kern="100" dirty="0">
                          <a:effectLst/>
                        </a:rPr>
                        <a:t>時間</a:t>
                      </a:r>
                      <a:r>
                        <a:rPr lang="en-US" sz="1200" kern="100" dirty="0">
                          <a:effectLst/>
                        </a:rPr>
                        <a:t>                    </a:t>
                      </a:r>
                      <a:r>
                        <a:rPr lang="zh-TW" sz="1200" kern="100" dirty="0">
                          <a:effectLst/>
                        </a:rPr>
                        <a:t>星期</a:t>
                      </a:r>
                      <a:endParaRPr lang="zh-TW" sz="12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3179" marR="43179" marT="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TW" sz="1400" kern="100">
                          <a:effectLst/>
                        </a:rPr>
                        <a:t>一</a:t>
                      </a:r>
                      <a:endParaRPr lang="zh-TW" sz="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3179" marR="43179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sz="1400" kern="100">
                          <a:effectLst/>
                        </a:rPr>
                        <a:t>二</a:t>
                      </a:r>
                      <a:endParaRPr lang="zh-TW" sz="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3179" marR="4317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sz="1400" kern="100">
                          <a:effectLst/>
                        </a:rPr>
                        <a:t>三</a:t>
                      </a:r>
                      <a:endParaRPr lang="zh-TW" sz="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3179" marR="4317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sz="1400" kern="100" dirty="0">
                          <a:effectLst/>
                        </a:rPr>
                        <a:t>四</a:t>
                      </a:r>
                      <a:endParaRPr lang="zh-TW" sz="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3179" marR="4317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sz="1400" kern="100">
                          <a:effectLst/>
                        </a:rPr>
                        <a:t>五</a:t>
                      </a:r>
                      <a:endParaRPr lang="zh-TW" sz="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3179" marR="4317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sz="1400" kern="100">
                          <a:effectLst/>
                        </a:rPr>
                        <a:t>備</a:t>
                      </a:r>
                      <a:r>
                        <a:rPr lang="en-US" sz="1400" kern="100">
                          <a:effectLst/>
                        </a:rPr>
                        <a:t>     </a:t>
                      </a:r>
                      <a:r>
                        <a:rPr lang="zh-TW" sz="1400" kern="100">
                          <a:effectLst/>
                        </a:rPr>
                        <a:t>註</a:t>
                      </a:r>
                      <a:endParaRPr lang="zh-TW" sz="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3179" marR="43179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37471">
                <a:tc>
                  <a:txBody>
                    <a:bodyPr/>
                    <a:lstStyle/>
                    <a:p>
                      <a:pPr algn="just"/>
                      <a:r>
                        <a:rPr lang="en-US" sz="1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08</a:t>
                      </a:r>
                      <a:r>
                        <a:rPr lang="zh-TW" sz="1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：</a:t>
                      </a:r>
                      <a:r>
                        <a:rPr lang="en-US" sz="1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00-08</a:t>
                      </a:r>
                      <a:r>
                        <a:rPr lang="zh-TW" sz="1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：</a:t>
                      </a:r>
                      <a:r>
                        <a:rPr lang="en-US" sz="1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30</a:t>
                      </a:r>
                      <a:endParaRPr lang="zh-TW" sz="1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43179" marR="43179" marT="0" marB="0" anchor="ctr"/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zh-TW" sz="1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幼兒入園</a:t>
                      </a:r>
                      <a:endParaRPr lang="zh-TW" sz="1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43179" marR="43179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 </a:t>
                      </a:r>
                      <a:endParaRPr lang="zh-TW" sz="12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43179" marR="43179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64863">
                <a:tc>
                  <a:txBody>
                    <a:bodyPr/>
                    <a:lstStyle/>
                    <a:p>
                      <a:pPr algn="just"/>
                      <a:r>
                        <a:rPr lang="en-US" sz="1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08</a:t>
                      </a:r>
                      <a:r>
                        <a:rPr lang="zh-TW" sz="1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：</a:t>
                      </a:r>
                      <a:r>
                        <a:rPr lang="en-US" sz="1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30-09</a:t>
                      </a:r>
                      <a:r>
                        <a:rPr lang="zh-TW" sz="1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：</a:t>
                      </a:r>
                      <a:r>
                        <a:rPr lang="en-US" sz="1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</a:t>
                      </a:r>
                      <a:endParaRPr lang="zh-TW" sz="12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43179" marR="43179" marT="0" marB="0" anchor="ctr"/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zh-TW" sz="1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晨光活動大肌肉體能活動</a:t>
                      </a:r>
                      <a:endParaRPr lang="zh-TW" sz="1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43179" marR="43179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 </a:t>
                      </a:r>
                      <a:endParaRPr lang="zh-TW" sz="12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43179" marR="43179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53814">
                <a:tc>
                  <a:txBody>
                    <a:bodyPr/>
                    <a:lstStyle/>
                    <a:p>
                      <a:pPr algn="just"/>
                      <a:r>
                        <a:rPr lang="en-US" sz="1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09</a:t>
                      </a:r>
                      <a:r>
                        <a:rPr lang="zh-TW" sz="1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：</a:t>
                      </a:r>
                      <a:r>
                        <a:rPr lang="en-US" sz="1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20-10</a:t>
                      </a:r>
                      <a:r>
                        <a:rPr lang="zh-TW" sz="1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：</a:t>
                      </a:r>
                      <a:r>
                        <a:rPr lang="en-US" sz="1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00</a:t>
                      </a:r>
                      <a:endParaRPr lang="zh-TW" sz="1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43179" marR="43179" marT="0" marB="0" anchor="ctr"/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zh-TW" sz="1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點心時間</a:t>
                      </a:r>
                      <a:endParaRPr lang="zh-TW" sz="1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43179" marR="43179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 </a:t>
                      </a:r>
                      <a:endParaRPr lang="zh-TW" sz="12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43179" marR="43179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00979">
                <a:tc>
                  <a:txBody>
                    <a:bodyPr/>
                    <a:lstStyle/>
                    <a:p>
                      <a:pPr algn="just"/>
                      <a:r>
                        <a:rPr lang="en-US" sz="1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</a:t>
                      </a:r>
                      <a:r>
                        <a:rPr lang="zh-TW" sz="1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：</a:t>
                      </a:r>
                      <a:r>
                        <a:rPr lang="en-US" sz="1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00-10</a:t>
                      </a:r>
                      <a:r>
                        <a:rPr lang="zh-TW" sz="1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：</a:t>
                      </a:r>
                      <a:r>
                        <a:rPr lang="en-US" altLang="zh-TW" sz="1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</a:t>
                      </a:r>
                      <a:r>
                        <a:rPr lang="en-US" sz="1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0</a:t>
                      </a:r>
                      <a:endParaRPr lang="zh-TW" sz="1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43179" marR="4317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00"/>
                        </a:lnSpc>
                      </a:pPr>
                      <a:r>
                        <a:rPr lang="zh-TW" sz="1200" kern="100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歡樂</a:t>
                      </a:r>
                      <a:r>
                        <a:rPr lang="zh-TW" sz="1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派活動</a:t>
                      </a:r>
                      <a:endParaRPr lang="zh-TW" sz="1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43179" marR="43179" marT="0" marB="0" anchor="ctr"/>
                </a:tc>
                <a:tc gridSpan="5">
                  <a:txBody>
                    <a:bodyPr/>
                    <a:lstStyle/>
                    <a:p>
                      <a:pPr algn="just"/>
                      <a:r>
                        <a:rPr lang="zh-TW" sz="1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主題活動時間</a:t>
                      </a:r>
                      <a:endParaRPr lang="zh-TW" sz="1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43179" marR="43179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00"/>
                        </a:lnSpc>
                      </a:pPr>
                      <a:r>
                        <a:rPr lang="en-US" sz="1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 </a:t>
                      </a:r>
                      <a:endParaRPr lang="zh-TW" sz="1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43179" marR="43179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700979">
                <a:tc>
                  <a:txBody>
                    <a:bodyPr/>
                    <a:lstStyle/>
                    <a:p>
                      <a:pPr algn="just"/>
                      <a:r>
                        <a:rPr lang="en-US" sz="1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</a:t>
                      </a:r>
                      <a:r>
                        <a:rPr lang="zh-TW" sz="1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：</a:t>
                      </a:r>
                      <a:r>
                        <a:rPr lang="en-US" sz="1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40-11</a:t>
                      </a:r>
                      <a:r>
                        <a:rPr lang="zh-TW" sz="1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：</a:t>
                      </a:r>
                      <a:r>
                        <a:rPr lang="en-US" sz="1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30</a:t>
                      </a:r>
                      <a:endParaRPr lang="zh-TW" sz="12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43179" marR="4317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00"/>
                        </a:lnSpc>
                      </a:pPr>
                      <a:r>
                        <a:rPr lang="zh-TW" sz="1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假日日記圖畫分享</a:t>
                      </a:r>
                      <a:endParaRPr lang="zh-TW" sz="12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43179" marR="43179" marT="0" marB="0" anchor="ctr"/>
                </a:tc>
                <a:tc gridSpan="5">
                  <a:txBody>
                    <a:bodyPr/>
                    <a:lstStyle/>
                    <a:p>
                      <a:pPr algn="just"/>
                      <a:r>
                        <a:rPr lang="zh-TW" sz="1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班級學習區活動</a:t>
                      </a:r>
                      <a:endParaRPr lang="zh-TW" sz="12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43179" marR="43179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 </a:t>
                      </a:r>
                      <a:endParaRPr lang="zh-TW" sz="12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43179" marR="43179" marT="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01888">
                <a:tc>
                  <a:txBody>
                    <a:bodyPr/>
                    <a:lstStyle/>
                    <a:p>
                      <a:pPr algn="just"/>
                      <a:r>
                        <a:rPr lang="en-US" sz="1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11</a:t>
                      </a:r>
                      <a:r>
                        <a:rPr lang="zh-TW" sz="1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：</a:t>
                      </a:r>
                      <a:r>
                        <a:rPr lang="en-US" sz="1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30-12</a:t>
                      </a:r>
                      <a:r>
                        <a:rPr lang="zh-TW" sz="1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：</a:t>
                      </a:r>
                      <a:r>
                        <a:rPr lang="en-US" sz="1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30</a:t>
                      </a:r>
                      <a:endParaRPr lang="zh-TW" sz="12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43179" marR="43179" marT="0" marB="0" anchor="ctr"/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zh-TW" sz="1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午餐時間</a:t>
                      </a:r>
                      <a:endParaRPr lang="zh-TW" sz="1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43179" marR="43179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zh-TW" sz="1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半日班放學</a:t>
                      </a:r>
                      <a:endParaRPr lang="zh-TW" sz="12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43179" marR="43179" marT="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35547">
                <a:tc>
                  <a:txBody>
                    <a:bodyPr/>
                    <a:lstStyle/>
                    <a:p>
                      <a:pPr algn="just"/>
                      <a:r>
                        <a:rPr lang="en-US" sz="1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12</a:t>
                      </a:r>
                      <a:r>
                        <a:rPr lang="zh-TW" sz="1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：</a:t>
                      </a:r>
                      <a:r>
                        <a:rPr lang="en-US" sz="1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30-12</a:t>
                      </a:r>
                      <a:r>
                        <a:rPr lang="zh-TW" sz="1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：</a:t>
                      </a:r>
                      <a:r>
                        <a:rPr lang="en-US" sz="1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50</a:t>
                      </a:r>
                      <a:endParaRPr lang="zh-TW" sz="12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43179" marR="43179" marT="0" marB="0" anchor="ctr"/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zh-TW" sz="1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清潔打掃</a:t>
                      </a:r>
                      <a:endParaRPr lang="zh-TW" sz="1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43179" marR="43179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 </a:t>
                      </a:r>
                      <a:endParaRPr lang="zh-TW" sz="12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43179" marR="43179" marT="0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35547">
                <a:tc>
                  <a:txBody>
                    <a:bodyPr/>
                    <a:lstStyle/>
                    <a:p>
                      <a:pPr algn="just"/>
                      <a:r>
                        <a:rPr lang="en-US" sz="1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12</a:t>
                      </a:r>
                      <a:r>
                        <a:rPr lang="zh-TW" sz="1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：</a:t>
                      </a:r>
                      <a:r>
                        <a:rPr lang="en-US" sz="1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50-13</a:t>
                      </a:r>
                      <a:r>
                        <a:rPr lang="zh-TW" sz="1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：</a:t>
                      </a:r>
                      <a:r>
                        <a:rPr lang="en-US" sz="1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00</a:t>
                      </a:r>
                      <a:endParaRPr lang="zh-TW" sz="12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43179" marR="43179" marT="0" marB="0" anchor="ctr"/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zh-TW" sz="1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睡前活動：散步、聽故事</a:t>
                      </a:r>
                      <a:endParaRPr lang="zh-TW" sz="1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43179" marR="43179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 </a:t>
                      </a:r>
                      <a:endParaRPr lang="zh-TW" sz="12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43179" marR="43179" marT="0" marB="0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45162">
                <a:tc>
                  <a:txBody>
                    <a:bodyPr/>
                    <a:lstStyle/>
                    <a:p>
                      <a:pPr algn="just"/>
                      <a:r>
                        <a:rPr lang="en-US" sz="1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13</a:t>
                      </a:r>
                      <a:r>
                        <a:rPr lang="zh-TW" sz="1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：</a:t>
                      </a:r>
                      <a:r>
                        <a:rPr lang="en-US" sz="1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00-14</a:t>
                      </a:r>
                      <a:r>
                        <a:rPr lang="zh-TW" sz="1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：</a:t>
                      </a:r>
                      <a:r>
                        <a:rPr lang="en-US" sz="1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30</a:t>
                      </a:r>
                      <a:endParaRPr lang="zh-TW" sz="12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43179" marR="43179" marT="0" marB="0" anchor="ctr"/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zh-TW" sz="1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午休時間</a:t>
                      </a:r>
                      <a:endParaRPr lang="zh-TW" sz="1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43179" marR="43179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 </a:t>
                      </a:r>
                      <a:endParaRPr lang="zh-TW" sz="12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43179" marR="43179" marT="0" marB="0"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41317">
                <a:tc>
                  <a:txBody>
                    <a:bodyPr/>
                    <a:lstStyle/>
                    <a:p>
                      <a:pPr algn="just"/>
                      <a:r>
                        <a:rPr lang="en-US" sz="1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14</a:t>
                      </a:r>
                      <a:r>
                        <a:rPr lang="zh-TW" sz="1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：</a:t>
                      </a:r>
                      <a:r>
                        <a:rPr lang="en-US" sz="1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30-15</a:t>
                      </a:r>
                      <a:r>
                        <a:rPr lang="zh-TW" sz="1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：</a:t>
                      </a:r>
                      <a:r>
                        <a:rPr lang="en-US" sz="1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00</a:t>
                      </a:r>
                      <a:endParaRPr lang="zh-TW" sz="12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43179" marR="43179" marT="0" marB="0" anchor="ctr"/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zh-TW" sz="1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寢具收拾、如廁、起床律動</a:t>
                      </a:r>
                      <a:endParaRPr lang="zh-TW" sz="1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43179" marR="43179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 </a:t>
                      </a:r>
                      <a:endParaRPr lang="zh-TW" sz="12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43179" marR="43179" marT="0" marB="0" anchor="ctr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44201">
                <a:tc>
                  <a:txBody>
                    <a:bodyPr/>
                    <a:lstStyle/>
                    <a:p>
                      <a:pPr algn="just"/>
                      <a:r>
                        <a:rPr lang="en-US" sz="1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15</a:t>
                      </a:r>
                      <a:r>
                        <a:rPr lang="zh-TW" sz="1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：</a:t>
                      </a:r>
                      <a:r>
                        <a:rPr lang="en-US" sz="1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00-15</a:t>
                      </a:r>
                      <a:r>
                        <a:rPr lang="zh-TW" sz="1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：</a:t>
                      </a:r>
                      <a:r>
                        <a:rPr lang="en-US" sz="1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30</a:t>
                      </a:r>
                      <a:endParaRPr lang="zh-TW" sz="12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43179" marR="43179" marT="0" marB="0" anchor="ctr"/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zh-TW" sz="1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點心時間</a:t>
                      </a:r>
                      <a:endParaRPr lang="zh-TW" sz="1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43179" marR="43179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 </a:t>
                      </a:r>
                      <a:endParaRPr lang="zh-TW" sz="12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43179" marR="43179" marT="0" marB="0" anchor="ctr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415349">
                <a:tc>
                  <a:txBody>
                    <a:bodyPr/>
                    <a:lstStyle/>
                    <a:p>
                      <a:pPr algn="just"/>
                      <a:r>
                        <a:rPr lang="en-US" sz="1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15</a:t>
                      </a:r>
                      <a:r>
                        <a:rPr lang="zh-TW" sz="1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：</a:t>
                      </a:r>
                      <a:r>
                        <a:rPr lang="en-US" sz="1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30-16</a:t>
                      </a:r>
                      <a:r>
                        <a:rPr lang="zh-TW" sz="1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：</a:t>
                      </a:r>
                      <a:r>
                        <a:rPr lang="en-US" sz="1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00</a:t>
                      </a:r>
                      <a:endParaRPr lang="zh-TW" sz="12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43179" marR="43179" marT="0" marB="0" anchor="ctr"/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zh-TW" sz="1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自由遊戲：學習區活動、戶外遊戲</a:t>
                      </a:r>
                      <a:endParaRPr lang="zh-TW" sz="1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43179" marR="43179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 </a:t>
                      </a:r>
                      <a:endParaRPr lang="zh-TW" sz="12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43179" marR="43179" marT="0" marB="0" anchor="ctr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429770">
                <a:tc>
                  <a:txBody>
                    <a:bodyPr/>
                    <a:lstStyle/>
                    <a:p>
                      <a:pPr algn="just"/>
                      <a:r>
                        <a:rPr lang="en-US" sz="1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16</a:t>
                      </a:r>
                      <a:r>
                        <a:rPr lang="zh-TW" sz="1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：</a:t>
                      </a:r>
                      <a:r>
                        <a:rPr lang="en-US" sz="1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00-16</a:t>
                      </a:r>
                      <a:r>
                        <a:rPr lang="zh-TW" sz="1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：</a:t>
                      </a:r>
                      <a:r>
                        <a:rPr lang="en-US" sz="1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30</a:t>
                      </a:r>
                      <a:endParaRPr lang="zh-TW" sz="12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43179" marR="43179" marT="0" marB="0" anchor="ctr"/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zh-TW" sz="1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收拾整理</a:t>
                      </a:r>
                    </a:p>
                    <a:p>
                      <a:pPr algn="ctr"/>
                      <a:r>
                        <a:rPr lang="zh-TW" sz="1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放學回家囉</a:t>
                      </a:r>
                      <a:endParaRPr lang="zh-TW" sz="1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43179" marR="43179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zh-TW" sz="1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全日班放學</a:t>
                      </a:r>
                      <a:endParaRPr lang="zh-TW" sz="1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43179" marR="43179" marT="0" marB="0" anchor="ctr"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2A1FBFB2-17A3-DBEB-4B84-C0E2180DE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457200"/>
          </a:xfrm>
        </p:spPr>
        <p:txBody>
          <a:bodyPr/>
          <a:lstStyle/>
          <a:p>
            <a:pPr>
              <a:defRPr/>
            </a:pPr>
            <a:r>
              <a:rPr lang="zh-TW" altLang="zh-TW" sz="1800" b="1" kern="100" dirty="0">
                <a:ea typeface="標楷體" panose="03000509000000000000" pitchFamily="65" charset="-120"/>
                <a:cs typeface="Times New Roman" panose="02020603050405020304" pitchFamily="18" charset="0"/>
              </a:rPr>
              <a:t>臺北市</a:t>
            </a:r>
            <a:r>
              <a:rPr lang="en-US" altLang="zh-TW" sz="1800" b="1" kern="100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111</a:t>
            </a:r>
            <a:r>
              <a:rPr lang="zh-TW" altLang="zh-TW" sz="1800" b="1" kern="100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學年</a:t>
            </a:r>
            <a:r>
              <a:rPr lang="zh-TW" altLang="zh-TW" sz="1800" b="1" kern="100" dirty="0">
                <a:ea typeface="標楷體" panose="03000509000000000000" pitchFamily="65" charset="-120"/>
                <a:cs typeface="Times New Roman" panose="02020603050405020304" pitchFamily="18" charset="0"/>
              </a:rPr>
              <a:t>度公立幼兒園收費基準</a:t>
            </a:r>
            <a:endParaRPr lang="zh-TW" altLang="en-US"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6351631"/>
              </p:ext>
            </p:extLst>
          </p:nvPr>
        </p:nvGraphicFramePr>
        <p:xfrm>
          <a:off x="1064568" y="1052731"/>
          <a:ext cx="8064895" cy="5328596"/>
        </p:xfrm>
        <a:graphic>
          <a:graphicData uri="http://schemas.openxmlformats.org/drawingml/2006/table">
            <a:tbl>
              <a:tblPr/>
              <a:tblGrid>
                <a:gridCol w="697295"/>
                <a:gridCol w="2278125"/>
                <a:gridCol w="2278125"/>
                <a:gridCol w="1405675"/>
                <a:gridCol w="1405675"/>
              </a:tblGrid>
              <a:tr h="439541">
                <a:tc gridSpan="2">
                  <a:txBody>
                    <a:bodyPr/>
                    <a:lstStyle/>
                    <a:p>
                      <a:pPr marL="236855">
                        <a:spcBef>
                          <a:spcPts val="15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標楷體"/>
                          <a:ea typeface="新細明體"/>
                          <a:cs typeface="標楷體"/>
                        </a:rPr>
                        <a:t>收費項目</a:t>
                      </a:r>
                      <a:endParaRPr lang="zh-TW" sz="1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43865">
                        <a:spcBef>
                          <a:spcPts val="150"/>
                        </a:spcBef>
                        <a:spcAft>
                          <a:spcPts val="0"/>
                        </a:spcAft>
                      </a:pPr>
                      <a:r>
                        <a:rPr lang="zh-TW" sz="1200" b="1">
                          <a:effectLst/>
                          <a:latin typeface="Calibri"/>
                          <a:ea typeface="標楷體"/>
                          <a:cs typeface="標楷體"/>
                        </a:rPr>
                        <a:t>收費金額</a:t>
                      </a:r>
                      <a:r>
                        <a:rPr lang="zh-TW" sz="1200" b="1" spc="-25">
                          <a:effectLst/>
                          <a:latin typeface="Calibri"/>
                          <a:ea typeface="標楷體"/>
                          <a:cs typeface="標楷體"/>
                        </a:rPr>
                        <a:t> </a:t>
                      </a:r>
                      <a:r>
                        <a:rPr lang="en-US" sz="1000" spc="-10">
                          <a:effectLst/>
                          <a:latin typeface="標楷體"/>
                          <a:ea typeface="新細明體"/>
                          <a:cs typeface="標楷體"/>
                        </a:rPr>
                        <a:t>(</a:t>
                      </a:r>
                      <a:r>
                        <a:rPr lang="zh-TW" sz="1000" spc="-10">
                          <a:effectLst/>
                          <a:latin typeface="Calibri"/>
                          <a:ea typeface="標楷體"/>
                          <a:cs typeface="標楷體"/>
                        </a:rPr>
                        <a:t>單位：新臺幣元</a:t>
                      </a:r>
                      <a:r>
                        <a:rPr lang="en-US" sz="1000" spc="-10">
                          <a:effectLst/>
                          <a:latin typeface="Calibri"/>
                          <a:ea typeface="標楷體"/>
                          <a:cs typeface="標楷體"/>
                        </a:rPr>
                        <a:t>)</a:t>
                      </a:r>
                      <a:endParaRPr lang="zh-TW" sz="1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6520">
                        <a:spcBef>
                          <a:spcPts val="15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標楷體"/>
                          <a:ea typeface="新細明體"/>
                          <a:cs typeface="標楷體"/>
                        </a:rPr>
                        <a:t>收費期間</a:t>
                      </a:r>
                      <a:endParaRPr lang="zh-TW" sz="1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5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標楷體"/>
                          <a:ea typeface="新細明體"/>
                          <a:cs typeface="標楷體"/>
                        </a:rPr>
                        <a:t>備註</a:t>
                      </a:r>
                      <a:endParaRPr lang="zh-TW" sz="1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9499">
                <a:tc gridSpan="2">
                  <a:txBody>
                    <a:bodyPr/>
                    <a:lstStyle/>
                    <a:p>
                      <a:pPr marR="1270" algn="ctr">
                        <a:spcBef>
                          <a:spcPts val="245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標楷體"/>
                          <a:ea typeface="新細明體"/>
                          <a:cs typeface="標楷體"/>
                        </a:rPr>
                        <a:t>學費</a:t>
                      </a:r>
                      <a:endParaRPr lang="zh-TW" sz="1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255">
                        <a:spcBef>
                          <a:spcPts val="245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標楷體"/>
                          <a:ea typeface="新細明體"/>
                          <a:cs typeface="標楷體"/>
                        </a:rPr>
                        <a:t>半日制：5,150元、全日制：7,000元</a:t>
                      </a:r>
                      <a:endParaRPr lang="zh-TW" sz="1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91135">
                        <a:spcBef>
                          <a:spcPts val="245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標楷體"/>
                          <a:ea typeface="新細明體"/>
                          <a:cs typeface="標楷體"/>
                        </a:rPr>
                        <a:t>1</a:t>
                      </a:r>
                      <a:r>
                        <a:rPr lang="en-US" sz="1200" spc="-315">
                          <a:effectLst/>
                          <a:latin typeface="標楷體"/>
                          <a:ea typeface="新細明體"/>
                          <a:cs typeface="標楷體"/>
                        </a:rPr>
                        <a:t> </a:t>
                      </a:r>
                      <a:r>
                        <a:rPr lang="en-US" sz="1200">
                          <a:effectLst/>
                          <a:latin typeface="標楷體"/>
                          <a:ea typeface="新細明體"/>
                          <a:cs typeface="標楷體"/>
                        </a:rPr>
                        <a:t>學期</a:t>
                      </a:r>
                      <a:endParaRPr lang="zh-TW" sz="1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marL="14605" marR="180340" algn="just">
                        <a:lnSpc>
                          <a:spcPts val="1235"/>
                        </a:lnSpc>
                        <a:spcAft>
                          <a:spcPts val="0"/>
                        </a:spcAft>
                      </a:pPr>
                      <a:r>
                        <a:rPr lang="zh-TW" sz="1000" kern="150">
                          <a:effectLst/>
                          <a:latin typeface="Calibri"/>
                          <a:ea typeface="標楷體"/>
                          <a:cs typeface="Times New Roman"/>
                        </a:rPr>
                        <a:t>「自</a:t>
                      </a:r>
                      <a:r>
                        <a:rPr lang="en-US" sz="1000" kern="150">
                          <a:effectLst/>
                          <a:latin typeface="Calibri"/>
                          <a:ea typeface="標楷體"/>
                          <a:cs typeface="Times New Roman"/>
                        </a:rPr>
                        <a:t>111</a:t>
                      </a:r>
                      <a:r>
                        <a:rPr lang="zh-TW" sz="1000" kern="150">
                          <a:effectLst/>
                          <a:latin typeface="Calibri"/>
                          <a:ea typeface="標楷體"/>
                          <a:cs typeface="Times New Roman"/>
                        </a:rPr>
                        <a:t>年</a:t>
                      </a:r>
                      <a:r>
                        <a:rPr lang="en-US" sz="1000" kern="150">
                          <a:effectLst/>
                          <a:latin typeface="Calibri"/>
                          <a:ea typeface="標楷體"/>
                          <a:cs typeface="Times New Roman"/>
                        </a:rPr>
                        <a:t>8</a:t>
                      </a:r>
                      <a:r>
                        <a:rPr lang="zh-TW" sz="1000" kern="150">
                          <a:effectLst/>
                          <a:latin typeface="Calibri"/>
                          <a:ea typeface="標楷體"/>
                          <a:cs typeface="Times New Roman"/>
                        </a:rPr>
                        <a:t>月起，第</a:t>
                      </a:r>
                      <a:r>
                        <a:rPr lang="en-US" sz="1000" kern="150">
                          <a:effectLst/>
                          <a:latin typeface="Calibri"/>
                          <a:ea typeface="標楷體"/>
                          <a:cs typeface="Times New Roman"/>
                        </a:rPr>
                        <a:t>1</a:t>
                      </a:r>
                      <a:r>
                        <a:rPr lang="zh-TW" sz="1000" kern="150">
                          <a:effectLst/>
                          <a:latin typeface="Calibri"/>
                          <a:ea typeface="標楷體"/>
                          <a:cs typeface="Times New Roman"/>
                        </a:rPr>
                        <a:t>胎子女家長每月繳費不超過</a:t>
                      </a:r>
                      <a:r>
                        <a:rPr lang="en-US" sz="1000" kern="150">
                          <a:effectLst/>
                          <a:latin typeface="Calibri"/>
                          <a:ea typeface="標楷體"/>
                          <a:cs typeface="Times New Roman"/>
                        </a:rPr>
                        <a:t>1,000</a:t>
                      </a:r>
                      <a:r>
                        <a:rPr lang="zh-TW" sz="1000" kern="150">
                          <a:effectLst/>
                          <a:latin typeface="Calibri"/>
                          <a:ea typeface="標楷體"/>
                          <a:cs typeface="Times New Roman"/>
                        </a:rPr>
                        <a:t>元，第</a:t>
                      </a:r>
                      <a:r>
                        <a:rPr lang="en-US" sz="1000" kern="150">
                          <a:effectLst/>
                          <a:latin typeface="Calibri"/>
                          <a:ea typeface="標楷體"/>
                          <a:cs typeface="Times New Roman"/>
                        </a:rPr>
                        <a:t>2</a:t>
                      </a:r>
                      <a:r>
                        <a:rPr lang="zh-TW" sz="1000" kern="150">
                          <a:effectLst/>
                          <a:latin typeface="Calibri"/>
                          <a:ea typeface="標楷體"/>
                          <a:cs typeface="Times New Roman"/>
                        </a:rPr>
                        <a:t>胎以上、低收入及中低收入戶家庭子女、身心障礙幼兒「免繳費用」，與幼兒園原收費間之差額</a:t>
                      </a:r>
                      <a:r>
                        <a:rPr lang="zh-TW" sz="1000" kern="150">
                          <a:solidFill>
                            <a:srgbClr val="FF0000"/>
                          </a:solidFill>
                          <a:effectLst/>
                          <a:latin typeface="Calibri"/>
                          <a:ea typeface="標楷體"/>
                          <a:cs typeface="Times New Roman"/>
                        </a:rPr>
                        <a:t>由行政院及北市</a:t>
                      </a:r>
                      <a:r>
                        <a:rPr lang="zh-TW" sz="1000" kern="150">
                          <a:effectLst/>
                          <a:latin typeface="Calibri"/>
                          <a:ea typeface="標楷體"/>
                          <a:cs typeface="Times New Roman"/>
                        </a:rPr>
                        <a:t>協助家長支付給園方。</a:t>
                      </a:r>
                      <a:r>
                        <a:rPr lang="en-US" sz="1000" kern="150">
                          <a:effectLst/>
                          <a:latin typeface="標楷體"/>
                          <a:ea typeface="新細明體"/>
                          <a:cs typeface="Times New Roman"/>
                        </a:rPr>
                        <a:t>」</a:t>
                      </a:r>
                      <a:endParaRPr lang="zh-TW" sz="1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7531">
                <a:tc gridSpan="2">
                  <a:txBody>
                    <a:bodyPr/>
                    <a:lstStyle/>
                    <a:p>
                      <a:pPr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zh-TW" sz="1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 marR="1270" algn="ctr"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標楷體"/>
                          <a:ea typeface="新細明體"/>
                          <a:cs typeface="標楷體"/>
                        </a:rPr>
                        <a:t>雜費</a:t>
                      </a:r>
                      <a:endParaRPr lang="zh-TW" sz="1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zh-TW" sz="1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 marL="8255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標楷體"/>
                          <a:ea typeface="新細明體"/>
                          <a:cs typeface="標楷體"/>
                        </a:rPr>
                        <a:t>半日制：2,745元、全日制：2,955元</a:t>
                      </a:r>
                      <a:endParaRPr lang="zh-TW" sz="1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zh-TW" sz="1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 marL="191135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標楷體"/>
                          <a:ea typeface="新細明體"/>
                          <a:cs typeface="標楷體"/>
                        </a:rPr>
                        <a:t>1</a:t>
                      </a:r>
                      <a:r>
                        <a:rPr lang="en-US" sz="1200" spc="-315">
                          <a:effectLst/>
                          <a:latin typeface="標楷體"/>
                          <a:ea typeface="新細明體"/>
                          <a:cs typeface="標楷體"/>
                        </a:rPr>
                        <a:t> </a:t>
                      </a:r>
                      <a:r>
                        <a:rPr lang="en-US" sz="1200">
                          <a:effectLst/>
                          <a:latin typeface="標楷體"/>
                          <a:ea typeface="新細明體"/>
                          <a:cs typeface="標楷體"/>
                        </a:rPr>
                        <a:t>學期</a:t>
                      </a:r>
                      <a:endParaRPr lang="zh-TW" sz="1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763368">
                <a:tc rowSpan="4">
                  <a:txBody>
                    <a:bodyPr/>
                    <a:lstStyle/>
                    <a:p>
                      <a:pPr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zh-TW" sz="1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 marL="66040" marR="71120" algn="just">
                        <a:lnSpc>
                          <a:spcPct val="19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標楷體"/>
                          <a:ea typeface="新細明體"/>
                          <a:cs typeface="標楷體"/>
                        </a:rPr>
                        <a:t>代 辦 費</a:t>
                      </a:r>
                      <a:endParaRPr lang="zh-TW" sz="1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zh-TW" sz="1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 marL="167005"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標楷體"/>
                          <a:ea typeface="新細明體"/>
                          <a:cs typeface="標楷體"/>
                        </a:rPr>
                        <a:t>材料費</a:t>
                      </a:r>
                      <a:endParaRPr lang="zh-TW" sz="1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zh-TW" sz="1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 marL="8255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標楷體"/>
                          <a:ea typeface="新細明體"/>
                          <a:cs typeface="標楷體"/>
                        </a:rPr>
                        <a:t>半日制：290</a:t>
                      </a:r>
                      <a:r>
                        <a:rPr lang="en-US" sz="1200" spc="-315">
                          <a:effectLst/>
                          <a:latin typeface="標楷體"/>
                          <a:ea typeface="新細明體"/>
                          <a:cs typeface="標楷體"/>
                        </a:rPr>
                        <a:t> </a:t>
                      </a:r>
                      <a:r>
                        <a:rPr lang="en-US" sz="1200">
                          <a:effectLst/>
                          <a:latin typeface="標楷體"/>
                          <a:ea typeface="新細明體"/>
                          <a:cs typeface="標楷體"/>
                        </a:rPr>
                        <a:t>元、全日制：345</a:t>
                      </a:r>
                      <a:r>
                        <a:rPr lang="en-US" sz="1200" spc="-310">
                          <a:effectLst/>
                          <a:latin typeface="標楷體"/>
                          <a:ea typeface="新細明體"/>
                          <a:cs typeface="標楷體"/>
                        </a:rPr>
                        <a:t> </a:t>
                      </a:r>
                      <a:r>
                        <a:rPr lang="en-US" sz="1200">
                          <a:effectLst/>
                          <a:latin typeface="標楷體"/>
                          <a:ea typeface="新細明體"/>
                          <a:cs typeface="標楷體"/>
                        </a:rPr>
                        <a:t>元</a:t>
                      </a:r>
                      <a:endParaRPr lang="zh-TW" sz="1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zh-TW" sz="1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 marL="191135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標楷體"/>
                          <a:ea typeface="新細明體"/>
                          <a:cs typeface="標楷體"/>
                        </a:rPr>
                        <a:t>1</a:t>
                      </a:r>
                      <a:r>
                        <a:rPr lang="en-US" sz="1200" spc="-315">
                          <a:effectLst/>
                          <a:latin typeface="標楷體"/>
                          <a:ea typeface="新細明體"/>
                          <a:cs typeface="標楷體"/>
                        </a:rPr>
                        <a:t> </a:t>
                      </a:r>
                      <a:r>
                        <a:rPr lang="en-US" sz="1200">
                          <a:effectLst/>
                          <a:latin typeface="標楷體"/>
                          <a:ea typeface="新細明體"/>
                          <a:cs typeface="標楷體"/>
                        </a:rPr>
                        <a:t>個月</a:t>
                      </a:r>
                      <a:endParaRPr lang="zh-TW" sz="1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76753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zh-TW" sz="1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 marL="167005"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標楷體"/>
                          <a:ea typeface="新細明體"/>
                          <a:cs typeface="標楷體"/>
                        </a:rPr>
                        <a:t>活動費</a:t>
                      </a:r>
                      <a:endParaRPr lang="zh-TW" sz="1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zh-TW" sz="1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 marL="8255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標楷體"/>
                          <a:ea typeface="新細明體"/>
                          <a:cs typeface="標楷體"/>
                        </a:rPr>
                        <a:t>半日制：230</a:t>
                      </a:r>
                      <a:r>
                        <a:rPr lang="en-US" sz="1200" spc="-315">
                          <a:effectLst/>
                          <a:latin typeface="標楷體"/>
                          <a:ea typeface="新細明體"/>
                          <a:cs typeface="標楷體"/>
                        </a:rPr>
                        <a:t> </a:t>
                      </a:r>
                      <a:r>
                        <a:rPr lang="en-US" sz="1200">
                          <a:effectLst/>
                          <a:latin typeface="標楷體"/>
                          <a:ea typeface="新細明體"/>
                          <a:cs typeface="標楷體"/>
                        </a:rPr>
                        <a:t>元、全日制：230</a:t>
                      </a:r>
                      <a:r>
                        <a:rPr lang="en-US" sz="1200" spc="-310">
                          <a:effectLst/>
                          <a:latin typeface="標楷體"/>
                          <a:ea typeface="新細明體"/>
                          <a:cs typeface="標楷體"/>
                        </a:rPr>
                        <a:t> </a:t>
                      </a:r>
                      <a:r>
                        <a:rPr lang="en-US" sz="1200">
                          <a:effectLst/>
                          <a:latin typeface="標楷體"/>
                          <a:ea typeface="新細明體"/>
                          <a:cs typeface="標楷體"/>
                        </a:rPr>
                        <a:t>元</a:t>
                      </a:r>
                      <a:endParaRPr lang="zh-TW" sz="1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zh-TW" sz="1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 marL="191135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標楷體"/>
                          <a:ea typeface="新細明體"/>
                          <a:cs typeface="標楷體"/>
                        </a:rPr>
                        <a:t>1</a:t>
                      </a:r>
                      <a:r>
                        <a:rPr lang="en-US" sz="1200" spc="-315">
                          <a:effectLst/>
                          <a:latin typeface="標楷體"/>
                          <a:ea typeface="新細明體"/>
                          <a:cs typeface="標楷體"/>
                        </a:rPr>
                        <a:t> </a:t>
                      </a:r>
                      <a:r>
                        <a:rPr lang="en-US" sz="1200">
                          <a:effectLst/>
                          <a:latin typeface="標楷體"/>
                          <a:ea typeface="新細明體"/>
                          <a:cs typeface="標楷體"/>
                        </a:rPr>
                        <a:t>個月</a:t>
                      </a:r>
                      <a:endParaRPr lang="zh-TW" sz="1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38792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67005">
                        <a:spcBef>
                          <a:spcPts val="15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標楷體"/>
                          <a:ea typeface="新細明體"/>
                          <a:cs typeface="標楷體"/>
                        </a:rPr>
                        <a:t>午餐費</a:t>
                      </a:r>
                      <a:endParaRPr lang="zh-TW" sz="1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255">
                        <a:spcBef>
                          <a:spcPts val="15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標楷體"/>
                          <a:ea typeface="新細明體"/>
                          <a:cs typeface="標楷體"/>
                        </a:rPr>
                        <a:t>全日制：880</a:t>
                      </a:r>
                      <a:r>
                        <a:rPr lang="en-US" sz="1200" spc="-315">
                          <a:effectLst/>
                          <a:latin typeface="標楷體"/>
                          <a:ea typeface="新細明體"/>
                          <a:cs typeface="標楷體"/>
                        </a:rPr>
                        <a:t> </a:t>
                      </a:r>
                      <a:r>
                        <a:rPr lang="en-US" sz="1200">
                          <a:effectLst/>
                          <a:latin typeface="標楷體"/>
                          <a:ea typeface="新細明體"/>
                          <a:cs typeface="標楷體"/>
                        </a:rPr>
                        <a:t>元</a:t>
                      </a:r>
                      <a:endParaRPr lang="zh-TW" sz="1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91135">
                        <a:spcBef>
                          <a:spcPts val="15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標楷體"/>
                          <a:ea typeface="新細明體"/>
                          <a:cs typeface="標楷體"/>
                        </a:rPr>
                        <a:t>1</a:t>
                      </a:r>
                      <a:r>
                        <a:rPr lang="en-US" sz="1200" spc="-315">
                          <a:effectLst/>
                          <a:latin typeface="標楷體"/>
                          <a:ea typeface="新細明體"/>
                          <a:cs typeface="標楷體"/>
                        </a:rPr>
                        <a:t> </a:t>
                      </a:r>
                      <a:r>
                        <a:rPr lang="en-US" sz="1200">
                          <a:effectLst/>
                          <a:latin typeface="標楷體"/>
                          <a:ea typeface="新細明體"/>
                          <a:cs typeface="標楷體"/>
                        </a:rPr>
                        <a:t>個月</a:t>
                      </a:r>
                      <a:endParaRPr lang="zh-TW" sz="1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47949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67005">
                        <a:spcBef>
                          <a:spcPts val="13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標楷體"/>
                          <a:ea typeface="新細明體"/>
                          <a:cs typeface="標楷體"/>
                        </a:rPr>
                        <a:t>點心費</a:t>
                      </a:r>
                      <a:endParaRPr lang="zh-TW" sz="1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255">
                        <a:spcBef>
                          <a:spcPts val="13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標楷體"/>
                          <a:ea typeface="新細明體"/>
                          <a:cs typeface="標楷體"/>
                        </a:rPr>
                        <a:t>半日制：610</a:t>
                      </a:r>
                      <a:r>
                        <a:rPr lang="en-US" sz="1200" spc="-315">
                          <a:effectLst/>
                          <a:latin typeface="標楷體"/>
                          <a:ea typeface="新細明體"/>
                          <a:cs typeface="標楷體"/>
                        </a:rPr>
                        <a:t> </a:t>
                      </a:r>
                      <a:r>
                        <a:rPr lang="en-US" sz="1200">
                          <a:effectLst/>
                          <a:latin typeface="標楷體"/>
                          <a:ea typeface="新細明體"/>
                          <a:cs typeface="標楷體"/>
                        </a:rPr>
                        <a:t>元、全日制：1,130</a:t>
                      </a:r>
                      <a:r>
                        <a:rPr lang="en-US" sz="1200" spc="-310">
                          <a:effectLst/>
                          <a:latin typeface="標楷體"/>
                          <a:ea typeface="新細明體"/>
                          <a:cs typeface="標楷體"/>
                        </a:rPr>
                        <a:t> </a:t>
                      </a:r>
                      <a:r>
                        <a:rPr lang="en-US" sz="1200">
                          <a:effectLst/>
                          <a:latin typeface="標楷體"/>
                          <a:ea typeface="新細明體"/>
                          <a:cs typeface="標楷體"/>
                        </a:rPr>
                        <a:t>元</a:t>
                      </a:r>
                      <a:endParaRPr lang="zh-TW" sz="1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91135">
                        <a:spcBef>
                          <a:spcPts val="13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標楷體"/>
                          <a:ea typeface="新細明體"/>
                          <a:cs typeface="標楷體"/>
                        </a:rPr>
                        <a:t>1</a:t>
                      </a:r>
                      <a:r>
                        <a:rPr lang="en-US" sz="1200" spc="-315">
                          <a:effectLst/>
                          <a:latin typeface="標楷體"/>
                          <a:ea typeface="新細明體"/>
                          <a:cs typeface="標楷體"/>
                        </a:rPr>
                        <a:t> </a:t>
                      </a:r>
                      <a:r>
                        <a:rPr lang="en-US" sz="1200">
                          <a:effectLst/>
                          <a:latin typeface="標楷體"/>
                          <a:ea typeface="新細明體"/>
                          <a:cs typeface="標楷體"/>
                        </a:rPr>
                        <a:t>個月</a:t>
                      </a:r>
                      <a:endParaRPr lang="zh-TW" sz="1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387928">
                <a:tc rowSpan="3">
                  <a:txBody>
                    <a:bodyPr/>
                    <a:lstStyle/>
                    <a:p>
                      <a:pPr marL="66040" marR="71120" algn="just">
                        <a:lnSpc>
                          <a:spcPts val="1560"/>
                        </a:lnSpc>
                        <a:spcBef>
                          <a:spcPts val="1025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標楷體"/>
                          <a:ea typeface="新細明體"/>
                          <a:cs typeface="標楷體"/>
                        </a:rPr>
                        <a:t>代 收 費</a:t>
                      </a:r>
                      <a:endParaRPr lang="zh-TW" sz="1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67005">
                        <a:spcBef>
                          <a:spcPts val="15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標楷體"/>
                          <a:ea typeface="新細明體"/>
                          <a:cs typeface="標楷體"/>
                        </a:rPr>
                        <a:t>保險費</a:t>
                      </a:r>
                      <a:endParaRPr lang="zh-TW" sz="1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255">
                        <a:spcBef>
                          <a:spcPts val="15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標楷體"/>
                          <a:ea typeface="新細明體"/>
                          <a:cs typeface="標楷體"/>
                        </a:rPr>
                        <a:t>依統一公告金額辦理</a:t>
                      </a:r>
                      <a:endParaRPr lang="zh-TW" sz="1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91135">
                        <a:spcBef>
                          <a:spcPts val="15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標楷體"/>
                          <a:ea typeface="新細明體"/>
                          <a:cs typeface="標楷體"/>
                        </a:rPr>
                        <a:t>1</a:t>
                      </a:r>
                      <a:r>
                        <a:rPr lang="en-US" sz="1200" spc="-315">
                          <a:effectLst/>
                          <a:latin typeface="標楷體"/>
                          <a:ea typeface="新細明體"/>
                          <a:cs typeface="標楷體"/>
                        </a:rPr>
                        <a:t> </a:t>
                      </a:r>
                      <a:r>
                        <a:rPr lang="en-US" sz="1200">
                          <a:effectLst/>
                          <a:latin typeface="標楷體"/>
                          <a:ea typeface="新細明體"/>
                          <a:cs typeface="標楷體"/>
                        </a:rPr>
                        <a:t>學期</a:t>
                      </a:r>
                      <a:endParaRPr lang="zh-TW" sz="1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 </a:t>
                      </a:r>
                      <a:endParaRPr lang="zh-TW" sz="1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951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0805">
                        <a:spcBef>
                          <a:spcPts val="15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標楷體"/>
                          <a:ea typeface="新細明體"/>
                          <a:cs typeface="標楷體"/>
                        </a:rPr>
                        <a:t>家長會費</a:t>
                      </a:r>
                      <a:endParaRPr lang="zh-TW" sz="1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255">
                        <a:spcBef>
                          <a:spcPts val="15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標楷體"/>
                          <a:ea typeface="新細明體"/>
                          <a:cs typeface="標楷體"/>
                        </a:rPr>
                        <a:t>120</a:t>
                      </a:r>
                      <a:r>
                        <a:rPr lang="en-US" sz="1200" spc="-315">
                          <a:effectLst/>
                          <a:latin typeface="標楷體"/>
                          <a:ea typeface="新細明體"/>
                          <a:cs typeface="標楷體"/>
                        </a:rPr>
                        <a:t> </a:t>
                      </a:r>
                      <a:r>
                        <a:rPr lang="zh-TW" sz="1200">
                          <a:effectLst/>
                          <a:latin typeface="Calibri"/>
                          <a:ea typeface="標楷體"/>
                          <a:cs typeface="標楷體"/>
                        </a:rPr>
                        <a:t>元</a:t>
                      </a:r>
                      <a:r>
                        <a:rPr lang="zh-TW" sz="1100">
                          <a:effectLst/>
                          <a:latin typeface="Calibri"/>
                          <a:ea typeface="標楷體"/>
                          <a:cs typeface="標楷體"/>
                        </a:rPr>
                        <a:t>（國民小學附設幼兒園）</a:t>
                      </a:r>
                      <a:endParaRPr lang="zh-TW" sz="1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91135">
                        <a:spcBef>
                          <a:spcPts val="15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標楷體"/>
                          <a:ea typeface="新細明體"/>
                          <a:cs typeface="標楷體"/>
                        </a:rPr>
                        <a:t>1</a:t>
                      </a:r>
                      <a:r>
                        <a:rPr lang="en-US" sz="1200" spc="-315">
                          <a:effectLst/>
                          <a:latin typeface="標楷體"/>
                          <a:ea typeface="新細明體"/>
                          <a:cs typeface="標楷體"/>
                        </a:rPr>
                        <a:t> </a:t>
                      </a:r>
                      <a:r>
                        <a:rPr lang="en-US" sz="1200">
                          <a:effectLst/>
                          <a:latin typeface="標楷體"/>
                          <a:ea typeface="新細明體"/>
                          <a:cs typeface="標楷體"/>
                        </a:rPr>
                        <a:t>學期</a:t>
                      </a:r>
                      <a:endParaRPr lang="zh-TW" sz="1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 </a:t>
                      </a:r>
                      <a:endParaRPr lang="zh-TW" sz="1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25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0805">
                        <a:spcBef>
                          <a:spcPts val="15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FF0000"/>
                          </a:solidFill>
                          <a:effectLst/>
                          <a:latin typeface="標楷體"/>
                          <a:ea typeface="新細明體"/>
                          <a:cs typeface="標楷體"/>
                        </a:rPr>
                        <a:t>其他費用</a:t>
                      </a:r>
                      <a:endParaRPr lang="zh-TW" sz="1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255">
                        <a:spcBef>
                          <a:spcPts val="150"/>
                        </a:spcBef>
                        <a:spcAft>
                          <a:spcPts val="0"/>
                        </a:spcAft>
                      </a:pPr>
                      <a:r>
                        <a:rPr lang="zh-TW" sz="1200">
                          <a:solidFill>
                            <a:srgbClr val="FF0000"/>
                          </a:solidFill>
                          <a:effectLst/>
                          <a:latin typeface="Calibri"/>
                          <a:ea typeface="標楷體"/>
                          <a:cs typeface="標楷體"/>
                        </a:rPr>
                        <a:t>按實際情形與家長商定</a:t>
                      </a:r>
                      <a:endParaRPr lang="zh-TW" sz="1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 </a:t>
                      </a:r>
                      <a:endParaRPr lang="zh-TW" sz="1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 </a:t>
                      </a:r>
                      <a:endParaRPr lang="zh-TW" sz="1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="" xmlns:a16="http://schemas.microsoft.com/office/drawing/2014/main" id="{09298FDE-F8E7-CC22-680A-37078FBC46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12850" y="836613"/>
            <a:ext cx="7480300" cy="380206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sz="5400" dirty="0">
                <a:ea typeface="標楷體" pitchFamily="65" charset="-120"/>
              </a:rPr>
              <a:t/>
            </a:r>
            <a:br>
              <a:rPr lang="zh-TW" altLang="en-US" sz="5400" dirty="0">
                <a:ea typeface="標楷體" pitchFamily="65" charset="-120"/>
              </a:rPr>
            </a:br>
            <a:r>
              <a:rPr lang="zh-TW" altLang="en-US" sz="8000" dirty="0">
                <a:solidFill>
                  <a:srgbClr val="0000FF"/>
                </a:solidFill>
                <a:ea typeface="標楷體" pitchFamily="65" charset="-120"/>
              </a:rPr>
              <a:t>感謝您的欣賞</a:t>
            </a:r>
            <a:r>
              <a:rPr lang="zh-TW" altLang="en-US" sz="8000" dirty="0">
                <a:ea typeface="標楷體" pitchFamily="65" charset="-120"/>
              </a:rPr>
              <a:t/>
            </a:r>
            <a:br>
              <a:rPr lang="zh-TW" altLang="en-US" sz="8000" dirty="0">
                <a:ea typeface="標楷體" pitchFamily="65" charset="-120"/>
              </a:rPr>
            </a:br>
            <a:r>
              <a:rPr lang="zh-TW" altLang="en-US" sz="8000" dirty="0">
                <a:ea typeface="標楷體" pitchFamily="65" charset="-120"/>
              </a:rPr>
              <a:t>        </a:t>
            </a:r>
            <a:r>
              <a:rPr lang="zh-TW" altLang="en-US" sz="5400" dirty="0">
                <a:ea typeface="標楷體" pitchFamily="65" charset="-120"/>
              </a:rPr>
              <a:t/>
            </a:r>
            <a:br>
              <a:rPr lang="zh-TW" altLang="en-US" sz="5400" dirty="0">
                <a:ea typeface="標楷體" pitchFamily="65" charset="-120"/>
              </a:rPr>
            </a:br>
            <a:endParaRPr lang="zh-TW" altLang="en-US" sz="5400" dirty="0">
              <a:ea typeface="標楷體" pitchFamily="65" charset="-120"/>
            </a:endParaRPr>
          </a:p>
        </p:txBody>
      </p:sp>
      <p:pic>
        <p:nvPicPr>
          <p:cNvPr id="45059" name="圖片 2">
            <a:extLst>
              <a:ext uri="{FF2B5EF4-FFF2-40B4-BE49-F238E27FC236}">
                <a16:creationId xmlns="" xmlns:a16="http://schemas.microsoft.com/office/drawing/2014/main" id="{BE737E75-3DFE-F125-0997-E7B5680ED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850" y="2924175"/>
            <a:ext cx="3416300" cy="289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49B28B69-3A36-EC2A-2874-322329AD048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5101" y="548680"/>
            <a:ext cx="7806291" cy="5854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圓角矩形 7">
            <a:extLst>
              <a:ext uri="{FF2B5EF4-FFF2-40B4-BE49-F238E27FC236}">
                <a16:creationId xmlns="" xmlns:a16="http://schemas.microsoft.com/office/drawing/2014/main" id="{F1FC57E8-404D-C28C-CFB7-A74E7DC1A899}"/>
              </a:ext>
            </a:extLst>
          </p:cNvPr>
          <p:cNvSpPr/>
          <p:nvPr/>
        </p:nvSpPr>
        <p:spPr>
          <a:xfrm>
            <a:off x="3081338" y="260350"/>
            <a:ext cx="2232025" cy="792163"/>
          </a:xfrm>
          <a:prstGeom prst="roundRect">
            <a:avLst/>
          </a:prstGeom>
          <a:solidFill>
            <a:schemeClr val="accent6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TW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大活動室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8F8217D3-A17C-71C9-9C60-A377F18239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92796" y="3769316"/>
            <a:ext cx="4085521" cy="30641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圖片 1">
            <a:extLst>
              <a:ext uri="{FF2B5EF4-FFF2-40B4-BE49-F238E27FC236}">
                <a16:creationId xmlns="" xmlns:a16="http://schemas.microsoft.com/office/drawing/2014/main" id="{7B6D9EAB-264D-77BE-AE06-478780B652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9909" y="619594"/>
            <a:ext cx="3886877" cy="29151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48E166C4-9D35-C98B-8E85-B5A1A290754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8456" y="3840250"/>
            <a:ext cx="4315682" cy="29767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5CAF7F32-35A3-ADEF-BCDD-8C25B0AE56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57056" y="580882"/>
            <a:ext cx="4085522" cy="30641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圓角矩形 7">
            <a:extLst>
              <a:ext uri="{FF2B5EF4-FFF2-40B4-BE49-F238E27FC236}">
                <a16:creationId xmlns="" xmlns:a16="http://schemas.microsoft.com/office/drawing/2014/main" id="{63279761-1616-A5C0-F7E4-FDA1EDFB6BF6}"/>
              </a:ext>
            </a:extLst>
          </p:cNvPr>
          <p:cNvSpPr/>
          <p:nvPr/>
        </p:nvSpPr>
        <p:spPr>
          <a:xfrm>
            <a:off x="920750" y="236538"/>
            <a:ext cx="2232025" cy="792162"/>
          </a:xfrm>
          <a:prstGeom prst="roundRect">
            <a:avLst/>
          </a:prstGeom>
          <a:solidFill>
            <a:schemeClr val="accent6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A</a:t>
            </a:r>
            <a:r>
              <a:rPr lang="zh-TW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操場</a:t>
            </a:r>
          </a:p>
        </p:txBody>
      </p:sp>
      <p:sp>
        <p:nvSpPr>
          <p:cNvPr id="9" name="圓角矩形 8">
            <a:extLst>
              <a:ext uri="{FF2B5EF4-FFF2-40B4-BE49-F238E27FC236}">
                <a16:creationId xmlns="" xmlns:a16="http://schemas.microsoft.com/office/drawing/2014/main" id="{F75A79B1-17BC-F2F2-4312-058BE969D624}"/>
              </a:ext>
            </a:extLst>
          </p:cNvPr>
          <p:cNvSpPr/>
          <p:nvPr/>
        </p:nvSpPr>
        <p:spPr>
          <a:xfrm>
            <a:off x="6465888" y="236538"/>
            <a:ext cx="2232025" cy="792162"/>
          </a:xfrm>
          <a:prstGeom prst="roundRect">
            <a:avLst/>
          </a:prstGeom>
          <a:solidFill>
            <a:schemeClr val="accent6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TW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體育館</a:t>
            </a:r>
            <a:endParaRPr lang="en-US" altLang="zh-TW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圓角矩形 9">
            <a:extLst>
              <a:ext uri="{FF2B5EF4-FFF2-40B4-BE49-F238E27FC236}">
                <a16:creationId xmlns="" xmlns:a16="http://schemas.microsoft.com/office/drawing/2014/main" id="{1BB68E04-9E23-2871-069D-08B0BD668F71}"/>
              </a:ext>
            </a:extLst>
          </p:cNvPr>
          <p:cNvSpPr/>
          <p:nvPr/>
        </p:nvSpPr>
        <p:spPr>
          <a:xfrm>
            <a:off x="3762375" y="3573463"/>
            <a:ext cx="2232025" cy="792162"/>
          </a:xfrm>
          <a:prstGeom prst="roundRect">
            <a:avLst/>
          </a:prstGeom>
          <a:solidFill>
            <a:schemeClr val="accent6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B</a:t>
            </a:r>
            <a:r>
              <a:rPr lang="zh-TW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操場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圖片 1">
            <a:extLst>
              <a:ext uri="{FF2B5EF4-FFF2-40B4-BE49-F238E27FC236}">
                <a16:creationId xmlns="" xmlns:a16="http://schemas.microsoft.com/office/drawing/2014/main" id="{88AAB10A-811E-7A5D-7031-C49CC0F817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18539" y="1921521"/>
            <a:ext cx="4742712" cy="3557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4" name="圖片 1">
            <a:extLst>
              <a:ext uri="{FF2B5EF4-FFF2-40B4-BE49-F238E27FC236}">
                <a16:creationId xmlns="" xmlns:a16="http://schemas.microsoft.com/office/drawing/2014/main" id="{A99D0424-1914-87F4-D053-648E769861F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240" y="1916832"/>
            <a:ext cx="4705027" cy="35283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圓角矩形 4">
            <a:extLst>
              <a:ext uri="{FF2B5EF4-FFF2-40B4-BE49-F238E27FC236}">
                <a16:creationId xmlns="" xmlns:a16="http://schemas.microsoft.com/office/drawing/2014/main" id="{D973B635-7AF3-4D63-6E23-3481178E5F7A}"/>
              </a:ext>
            </a:extLst>
          </p:cNvPr>
          <p:cNvSpPr/>
          <p:nvPr/>
        </p:nvSpPr>
        <p:spPr>
          <a:xfrm>
            <a:off x="3368675" y="836613"/>
            <a:ext cx="2663825" cy="936625"/>
          </a:xfrm>
          <a:prstGeom prst="roundRect">
            <a:avLst/>
          </a:prstGeom>
          <a:solidFill>
            <a:schemeClr val="accent6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學校後山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154DF8E8-44AA-CE93-8F19-8B0252BF3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 wrap="square" anchor="ctr">
            <a:norm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幼兒園班級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A40C4A23-AF0B-BB38-A373-83E57731B7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 wrap="square" anchor="t">
            <a:normAutofit/>
          </a:bodyPr>
          <a:lstStyle/>
          <a:p>
            <a:r>
              <a:rPr lang="zh-TW" altLang="en-US" sz="36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園所設置四個班級</a:t>
            </a:r>
            <a:endParaRPr lang="en-US" altLang="zh-TW" sz="3600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歲專班一班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星星班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3-5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歲混齡班有三班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太陽班、月亮班、彩虹班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 descr="一張含有 玩具, 向量圖形 的圖片&#10;&#10;自動產生的描述">
            <a:extLst>
              <a:ext uri="{FF2B5EF4-FFF2-40B4-BE49-F238E27FC236}">
                <a16:creationId xmlns="" xmlns:a16="http://schemas.microsoft.com/office/drawing/2014/main" id="{C6CBDB1F-B77C-6522-D37D-A46D73DB7B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895" y="1600201"/>
            <a:ext cx="4220460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714554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>
            <a:extLst>
              <a:ext uri="{FF2B5EF4-FFF2-40B4-BE49-F238E27FC236}">
                <a16:creationId xmlns="" xmlns:a16="http://schemas.microsoft.com/office/drawing/2014/main" id="{D6B53F0D-18FC-3838-A8EC-0AD273923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228" y="620688"/>
            <a:ext cx="36957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各班教室環境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星星班</a:t>
            </a:r>
          </a:p>
        </p:txBody>
      </p:sp>
      <p:pic>
        <p:nvPicPr>
          <p:cNvPr id="13318" name="圖片 9">
            <a:extLst>
              <a:ext uri="{FF2B5EF4-FFF2-40B4-BE49-F238E27FC236}">
                <a16:creationId xmlns="" xmlns:a16="http://schemas.microsoft.com/office/drawing/2014/main" id="{81808AE8-1371-C109-32A6-2DB5B1ECB8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68890">
            <a:off x="1443430" y="1809820"/>
            <a:ext cx="2306259" cy="1294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671" y="260648"/>
            <a:ext cx="4072235" cy="3054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671" y="3448617"/>
            <a:ext cx="4072235" cy="30541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21" y="3448617"/>
            <a:ext cx="4104456" cy="3078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>
            <a:extLst>
              <a:ext uri="{FF2B5EF4-FFF2-40B4-BE49-F238E27FC236}">
                <a16:creationId xmlns="" xmlns:a16="http://schemas.microsoft.com/office/drawing/2014/main" id="{D6B53F0D-18FC-3838-A8EC-0AD273923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925" y="1052513"/>
            <a:ext cx="36957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各班教室環境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月亮班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="" xmlns:a16="http://schemas.microsoft.com/office/drawing/2014/main" id="{829C063C-6192-F21F-50AA-B5DD51DDF4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802" y="3322546"/>
            <a:ext cx="4537719" cy="34032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圖片 8">
            <a:extLst>
              <a:ext uri="{FF2B5EF4-FFF2-40B4-BE49-F238E27FC236}">
                <a16:creationId xmlns="" xmlns:a16="http://schemas.microsoft.com/office/drawing/2014/main" id="{AD664FEE-2A1C-D405-7386-727423C970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3000" y="120869"/>
            <a:ext cx="4537719" cy="3201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8" name="圖片 9">
            <a:extLst>
              <a:ext uri="{FF2B5EF4-FFF2-40B4-BE49-F238E27FC236}">
                <a16:creationId xmlns="" xmlns:a16="http://schemas.microsoft.com/office/drawing/2014/main" id="{81808AE8-1371-C109-32A6-2DB5B1ECB8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4760">
            <a:off x="1697038" y="2108200"/>
            <a:ext cx="11938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742" y="3429000"/>
            <a:ext cx="4246754" cy="3185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65705113"/>
      </p:ext>
    </p:extLst>
  </p:cSld>
  <p:clrMapOvr>
    <a:masterClrMapping/>
  </p:clrMapOvr>
</p:sld>
</file>

<file path=ppt/theme/theme1.xml><?xml version="1.0" encoding="utf-8"?>
<a:theme xmlns:a="http://schemas.openxmlformats.org/drawingml/2006/main" name="和風織布設計範本">
  <a:themeElements>
    <a:clrScheme name="和風織布設計範本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和風織布設計範本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和風織布設計範本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和風織布設計範本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和風織布設計範本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和風織布設計範本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和風織布設計範本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和風織布設計範本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和風織布設計範本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和風織布設計範本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和風織布設計範本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和風織布設計範本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和風織布設計範本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和風織布設計範本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3861</TotalTime>
  <Words>1606</Words>
  <Application>Microsoft Office PowerPoint</Application>
  <PresentationFormat>A4 紙張 (210x297 公釐)</PresentationFormat>
  <Paragraphs>221</Paragraphs>
  <Slides>35</Slides>
  <Notes>4</Notes>
  <HiddenSlides>0</HiddenSlides>
  <MMClips>0</MMClips>
  <ScaleCrop>false</ScaleCrop>
  <HeadingPairs>
    <vt:vector size="4" baseType="variant">
      <vt:variant>
        <vt:lpstr>佈景主題</vt:lpstr>
      </vt:variant>
      <vt:variant>
        <vt:i4>2</vt:i4>
      </vt:variant>
      <vt:variant>
        <vt:lpstr>投影片標題</vt:lpstr>
      </vt:variant>
      <vt:variant>
        <vt:i4>35</vt:i4>
      </vt:variant>
    </vt:vector>
  </HeadingPairs>
  <TitlesOfParts>
    <vt:vector size="37" baseType="lpstr">
      <vt:lpstr>和風織布設計範本</vt:lpstr>
      <vt:lpstr>Office 佈景主題</vt:lpstr>
      <vt:lpstr>臺北市112學年度 義方附幼招生 </vt:lpstr>
      <vt:lpstr>PowerPoint 簡報</vt:lpstr>
      <vt:lpstr>寬敞 優美的學習環境</vt:lpstr>
      <vt:lpstr>PowerPoint 簡報</vt:lpstr>
      <vt:lpstr>PowerPoint 簡報</vt:lpstr>
      <vt:lpstr>PowerPoint 簡報</vt:lpstr>
      <vt:lpstr>幼兒園班級</vt:lpstr>
      <vt:lpstr>各班教室環境 星星班</vt:lpstr>
      <vt:lpstr>各班教室環境  月亮班</vt:lpstr>
      <vt:lpstr>各班教室環境 彩虹班</vt:lpstr>
      <vt:lpstr>各班教室環境   太陽班</vt:lpstr>
      <vt:lpstr>PowerPoint 簡報</vt:lpstr>
      <vt:lpstr>PowerPoint 簡報</vt:lpstr>
      <vt:lpstr>教學課程</vt:lpstr>
      <vt:lpstr>教學課程-六大核心素養</vt:lpstr>
      <vt:lpstr>教學活動</vt:lpstr>
      <vt:lpstr>教學活動</vt:lpstr>
      <vt:lpstr>教學活動</vt:lpstr>
      <vt:lpstr>教學活動</vt:lpstr>
      <vt:lpstr>教學活動</vt:lpstr>
      <vt:lpstr>多元的教學活動花絮</vt:lpstr>
      <vt:lpstr>多元的教學活動</vt:lpstr>
      <vt:lpstr>多元的教學活動(學習區)</vt:lpstr>
      <vt:lpstr>多元的教學活動(學習區)</vt:lpstr>
      <vt:lpstr>112學年度招生注意事項</vt:lpstr>
      <vt:lpstr>112學年度招生注意事項</vt:lpstr>
      <vt:lpstr>112學年度招生注意事項</vt:lpstr>
      <vt:lpstr>112學年度招生注意事項</vt:lpstr>
      <vt:lpstr>112學年度招生注意事項</vt:lpstr>
      <vt:lpstr>招生登記資格查驗證明一覽表</vt:lpstr>
      <vt:lpstr>公立幼兒園招生資格及錄取順序一覽表</vt:lpstr>
      <vt:lpstr> 線上備取登記階段 </vt:lpstr>
      <vt:lpstr>幼兒園作息表</vt:lpstr>
      <vt:lpstr>臺北市111學年度公立幼兒園收費基準</vt:lpstr>
      <vt:lpstr> 感謝您的欣賞          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幼稚園課程設計</dc:title>
  <dc:creator>USER</dc:creator>
  <cp:lastModifiedBy>english class</cp:lastModifiedBy>
  <cp:revision>208</cp:revision>
  <dcterms:created xsi:type="dcterms:W3CDTF">2005-12-02T03:39:50Z</dcterms:created>
  <dcterms:modified xsi:type="dcterms:W3CDTF">2023-05-12T06:44:45Z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TC011946041028</vt:lpwstr>
  </property>
</Properties>
</file>