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3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B88E6-A4B8-49E7-AB30-571A97382283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8F68E-B553-4EDD-B3BD-AEE4700359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808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7651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7212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6083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7273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8131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25495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0179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9110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2227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7734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9699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8854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1747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1796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3795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0480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5843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9962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7891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9632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9939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7492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987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0610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4035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5393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4B2C-8C2C-400D-8E26-4CE0E182A5E7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6B03-E934-4AF7-AA60-AD9242805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779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4B2C-8C2C-400D-8E26-4CE0E182A5E7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6B03-E934-4AF7-AA60-AD9242805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099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4B2C-8C2C-400D-8E26-4CE0E182A5E7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6B03-E934-4AF7-AA60-AD9242805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9852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8DE8F-9901-4A2E-807B-C34E3031D17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868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602F3-706D-4DC8-B741-A89B93B4CF9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71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FDFE4-86F7-4DC8-AFBA-19C3A41A89D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86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DB9AE-5110-4D42-915A-A5F54C9FB09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236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E36DB-9F78-41C5-ABA4-E668A228CD5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470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B43E6-EC5B-486D-B365-734D5D7DEF6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466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24E08-8C85-496A-AF40-2A83181632F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8537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87637-2D12-44CC-B850-1C7D15833BD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9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4B2C-8C2C-400D-8E26-4CE0E182A5E7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6B03-E934-4AF7-AA60-AD9242805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65330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7CCBF-C370-4B12-AD39-897A39A6DE7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776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8E3E2-BD5D-4FED-A938-51102CA9DD0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68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01F91-1F49-4F92-9BB9-67CD2CDBA75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34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4B2C-8C2C-400D-8E26-4CE0E182A5E7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6B03-E934-4AF7-AA60-AD9242805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37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4B2C-8C2C-400D-8E26-4CE0E182A5E7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6B03-E934-4AF7-AA60-AD9242805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884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4B2C-8C2C-400D-8E26-4CE0E182A5E7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6B03-E934-4AF7-AA60-AD9242805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3449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4B2C-8C2C-400D-8E26-4CE0E182A5E7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6B03-E934-4AF7-AA60-AD9242805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179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4B2C-8C2C-400D-8E26-4CE0E182A5E7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6B03-E934-4AF7-AA60-AD9242805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892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4B2C-8C2C-400D-8E26-4CE0E182A5E7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6B03-E934-4AF7-AA60-AD9242805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034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4B2C-8C2C-400D-8E26-4CE0E182A5E7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6B03-E934-4AF7-AA60-AD9242805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626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34B2C-8C2C-400D-8E26-4CE0E182A5E7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56B03-E934-4AF7-AA60-AD9242805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516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8F5725-F96E-4E18-B7A5-AA24B80F3142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88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6920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4440239" y="260350"/>
            <a:ext cx="4421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fr-CA" sz="4400">
                <a:solidFill>
                  <a:srgbClr val="BC541A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教養與教育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963863" y="1557338"/>
            <a:ext cx="745331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Q6: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怎麼誇獎最有效</a:t>
            </a: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endParaRPr lang="zh-TW" altLang="fr-CA">
              <a:solidFill>
                <a:srgbClr val="0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A: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要用實際的優點去稱讚孩子</a:t>
            </a:r>
            <a:endParaRPr lang="zh-TW" altLang="fr-CA">
              <a:solidFill>
                <a:srgbClr val="008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勿空泛的稱讚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考得很好，你很努力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endParaRPr lang="zh-TW" altLang="fr-CA">
              <a:solidFill>
                <a:srgbClr val="0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考得很好，你很聰明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要挑孩子能改進的項目去稱讚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endParaRPr lang="zh-TW" altLang="fr-CA">
              <a:solidFill>
                <a:srgbClr val="0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3012" name="AutoShape 4"/>
          <p:cNvSpPr>
            <a:spLocks/>
          </p:cNvSpPr>
          <p:nvPr/>
        </p:nvSpPr>
        <p:spPr bwMode="auto">
          <a:xfrm>
            <a:off x="4079875" y="4149726"/>
            <a:ext cx="503238" cy="1368425"/>
          </a:xfrm>
          <a:prstGeom prst="leftBrace">
            <a:avLst>
              <a:gd name="adj1" fmla="val 2266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zh-TW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540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4440239" y="260350"/>
            <a:ext cx="4421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fr-CA" sz="4400">
                <a:solidFill>
                  <a:srgbClr val="BC541A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教養與教育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963863" y="1557338"/>
            <a:ext cx="745331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Q7: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如何進行生活教育</a:t>
            </a: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endParaRPr lang="zh-TW" altLang="fr-CA">
              <a:solidFill>
                <a:srgbClr val="0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A: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激發孩子的內在動機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例如</a:t>
            </a: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做家事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學習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fr-CA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自我激勵才是前進的力量</a:t>
            </a:r>
            <a:endParaRPr lang="zh-TW" altLang="fr-CA">
              <a:solidFill>
                <a:srgbClr val="0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endParaRPr lang="zh-TW" altLang="fr-CA">
              <a:solidFill>
                <a:srgbClr val="0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56179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4440239" y="260350"/>
            <a:ext cx="4421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fr-CA" sz="4400">
                <a:solidFill>
                  <a:srgbClr val="BC541A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教養與教育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963863" y="1557338"/>
            <a:ext cx="745331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Q8: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品德教育的重要</a:t>
            </a: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endParaRPr lang="zh-TW" altLang="fr-CA">
              <a:solidFill>
                <a:srgbClr val="0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A: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選對時間才會事半功倍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fr-CA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透過實做得來的體驗最有效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體驗   感動   內化    品格</a:t>
            </a:r>
            <a:endParaRPr lang="zh-TW" altLang="fr-CA">
              <a:solidFill>
                <a:srgbClr val="0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4800600" y="42211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47109" name="Line 6"/>
          <p:cNvSpPr>
            <a:spLocks noChangeShapeType="1"/>
          </p:cNvSpPr>
          <p:nvPr/>
        </p:nvSpPr>
        <p:spPr bwMode="auto">
          <a:xfrm>
            <a:off x="6311900" y="42211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47110" name="Line 7"/>
          <p:cNvSpPr>
            <a:spLocks noChangeShapeType="1"/>
          </p:cNvSpPr>
          <p:nvPr/>
        </p:nvSpPr>
        <p:spPr bwMode="auto">
          <a:xfrm>
            <a:off x="7751764" y="42211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9224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4440239" y="260350"/>
            <a:ext cx="4421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fr-CA" sz="4400">
                <a:solidFill>
                  <a:srgbClr val="BC541A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教養與教育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640013" y="1557338"/>
            <a:ext cx="777716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Q9: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孩子的脾氣不好怎麼辦</a:t>
            </a: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endParaRPr lang="zh-TW" altLang="fr-CA">
              <a:solidFill>
                <a:srgbClr val="0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A: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讓孩子吃過幾次脾氣不好的虧，他就  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會學乖了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fr-CA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最重要的是「以身作則」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讓他了解「己所不欲、勿施於人」</a:t>
            </a:r>
            <a:endParaRPr lang="zh-TW" altLang="fr-CA">
              <a:solidFill>
                <a:srgbClr val="0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50179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4440239" y="260350"/>
            <a:ext cx="4421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fr-CA" sz="4400">
                <a:solidFill>
                  <a:srgbClr val="BC541A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教養與教育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963863" y="1557338"/>
            <a:ext cx="745331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Q10: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孩子只愛玩，怎麼辦</a:t>
            </a: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endParaRPr lang="zh-TW" altLang="fr-CA">
              <a:solidFill>
                <a:srgbClr val="0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A: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遊戲可提供孩子經驗，幫助他分辨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和歸類外界的刺激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fr-CA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但凡事不能過度，要有紀律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例如</a:t>
            </a:r>
            <a:r>
              <a:rPr lang="fr-CA" altLang="zh-TW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fr-CA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玩電腦</a:t>
            </a:r>
            <a:endParaRPr lang="zh-TW" altLang="fr-CA">
              <a:solidFill>
                <a:srgbClr val="0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65015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3648075" y="620713"/>
            <a:ext cx="5334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600" kern="10">
                <a:ln w="9360">
                  <a:solidFill>
                    <a:srgbClr val="008000"/>
                  </a:solidFill>
                  <a:miter lim="800000"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25" dir="14050136" algn="ctr" rotWithShape="0">
                    <a:srgbClr val="C7DFD3">
                      <a:alpha val="80011"/>
                    </a:srgbClr>
                  </a:outerShdw>
                </a:effectLst>
                <a:latin typeface="新細明體" panose="02020500000000000000" pitchFamily="18" charset="-120"/>
              </a:rPr>
              <a:t>親職講座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816725" y="1989139"/>
            <a:ext cx="3600450" cy="2641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fontAlgn="base">
              <a:spcBef>
                <a:spcPts val="1500"/>
              </a:spcBef>
              <a:spcAft>
                <a:spcPct val="0"/>
              </a:spcAft>
              <a:buNone/>
            </a:pPr>
            <a:r>
              <a:rPr lang="zh-TW" altLang="en-US">
                <a:solidFill>
                  <a:srgbClr val="00000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好書分享</a:t>
            </a:r>
          </a:p>
          <a:p>
            <a:pPr algn="ctr" fontAlgn="base">
              <a:spcBef>
                <a:spcPts val="1500"/>
              </a:spcBef>
              <a:spcAft>
                <a:spcPct val="0"/>
              </a:spcAft>
              <a:buNone/>
            </a:pPr>
            <a:r>
              <a:rPr lang="zh-TW" altLang="en-US">
                <a:solidFill>
                  <a:srgbClr val="00000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＜請問洪蘭老師＞</a:t>
            </a:r>
            <a:endParaRPr lang="zh-TW" altLang="en-US">
              <a:solidFill>
                <a:srgbClr val="000000"/>
              </a:solidFill>
              <a:latin typeface="文鼎勘亭流" panose="02010609010101010101" pitchFamily="49" charset="-120"/>
              <a:ea typeface="文鼎勘亭流" panose="02010609010101010101" pitchFamily="49" charset="-120"/>
            </a:endParaRPr>
          </a:p>
          <a:p>
            <a:pPr algn="ctr" fontAlgn="base">
              <a:spcBef>
                <a:spcPts val="1500"/>
              </a:spcBef>
              <a:spcAft>
                <a:spcPct val="0"/>
              </a:spcAft>
              <a:buNone/>
            </a:pPr>
            <a:endParaRPr lang="en-US" altLang="zh-TW">
              <a:solidFill>
                <a:srgbClr val="000000"/>
              </a:solidFill>
              <a:latin typeface="文鼎勘亭流" panose="02010609010101010101" pitchFamily="49" charset="-120"/>
              <a:ea typeface="文鼎勘亭流" panose="02010609010101010101" pitchFamily="49" charset="-120"/>
            </a:endParaRPr>
          </a:p>
          <a:p>
            <a:pPr algn="ctr" fontAlgn="base">
              <a:spcBef>
                <a:spcPts val="1500"/>
              </a:spcBef>
              <a:spcAft>
                <a:spcPct val="0"/>
              </a:spcAft>
              <a:buNone/>
            </a:pPr>
            <a:r>
              <a:rPr lang="zh-TW" altLang="en-US">
                <a:solidFill>
                  <a:srgbClr val="00000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孩子的心，我懂</a:t>
            </a:r>
            <a:r>
              <a:rPr lang="en-US" altLang="zh-TW">
                <a:solidFill>
                  <a:srgbClr val="00000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!!</a:t>
            </a:r>
          </a:p>
        </p:txBody>
      </p:sp>
      <p:pic>
        <p:nvPicPr>
          <p:cNvPr id="26628" name="Picture 5" descr="st-3293207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64427">
            <a:off x="3143251" y="1557338"/>
            <a:ext cx="340042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9794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881438" y="274638"/>
            <a:ext cx="63293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fr-CA" sz="4400">
                <a:solidFill>
                  <a:srgbClr val="BC541A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作者介紹</a:t>
            </a:r>
            <a:r>
              <a:rPr lang="fr-CA" altLang="zh-TW" sz="4400">
                <a:solidFill>
                  <a:srgbClr val="BC541A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fr-CA" sz="4400">
                <a:solidFill>
                  <a:srgbClr val="BC541A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洪蘭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782889" y="1341438"/>
            <a:ext cx="7704137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洪蘭，台灣作家、科學家，曾志朗（前中華民國教育部部長）的妻子。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研究領域包括：認知心理學、語言心理學、神經心理學與神經語言學。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現任中央大學認知神經科學研究所所長。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近年來有感於教育是國家的根本，而閱讀是教育的根本，更致力於閱讀習慣的推廣，足跡遍及台灣各縣市城鄉及離島近千所的中小學，做推廣閱讀的演講。</a:t>
            </a:r>
            <a:endParaRPr lang="fr-CA">
              <a:solidFill>
                <a:srgbClr val="0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65436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881438" y="274638"/>
            <a:ext cx="63293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fr-CA" sz="4400">
                <a:solidFill>
                  <a:srgbClr val="BC541A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洪蘭的教養觀念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719513" y="1412876"/>
            <a:ext cx="54721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endParaRPr lang="zh-TW" altLang="fr-CA">
              <a:solidFill>
                <a:srgbClr val="0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洪蘭和兒子的好感情，她現在回頭看，覺得是自己「願意花很多時間」陪伴兒子，一路「陪」出來的。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endParaRPr lang="zh-TW" altLang="fr-CA">
              <a:solidFill>
                <a:srgbClr val="0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55748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440239" y="260350"/>
            <a:ext cx="4421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fr-CA" sz="4400">
                <a:solidFill>
                  <a:srgbClr val="BC541A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教養與教育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963864" y="1557338"/>
            <a:ext cx="7704137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Q1: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性情有基因上的關係嗎</a:t>
            </a: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為何孩子的個性會這麼不同</a:t>
            </a: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endParaRPr lang="zh-TW" altLang="fr-CA">
              <a:solidFill>
                <a:srgbClr val="0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A: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雙胞胎的性情相關只有</a:t>
            </a: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0.4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基因只是傾向，而不是命運。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fr-CA">
                <a:solidFill>
                  <a:srgbClr val="8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後天的環境與父母的態度才是關鍵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fr-CA" altLang="zh-TW">
                <a:solidFill>
                  <a:srgbClr val="8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fr-CA">
                <a:solidFill>
                  <a:srgbClr val="8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每個孩子本來就不同，請用欣賞的眼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8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光來看待孩子。</a:t>
            </a:r>
          </a:p>
        </p:txBody>
      </p:sp>
    </p:spTree>
    <p:extLst>
      <p:ext uri="{BB962C8B-B14F-4D97-AF65-F5344CB8AC3E}">
        <p14:creationId xmlns:p14="http://schemas.microsoft.com/office/powerpoint/2010/main" val="3065101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440239" y="260350"/>
            <a:ext cx="4421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fr-CA" sz="4400">
                <a:solidFill>
                  <a:srgbClr val="BC541A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教養與教育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963864" y="1557338"/>
            <a:ext cx="7704137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Q2: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如何管教孩子</a:t>
            </a: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endParaRPr lang="zh-TW" altLang="fr-CA">
              <a:solidFill>
                <a:srgbClr val="0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A: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請給孩子一個溫暖的家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孩子的最大恐懼</a:t>
            </a: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~~~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沒人愛。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安全感是人類第一要滿足的需求。     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家給人的安全感是沒有東西可取代的</a:t>
            </a:r>
          </a:p>
        </p:txBody>
      </p:sp>
    </p:spTree>
    <p:extLst>
      <p:ext uri="{BB962C8B-B14F-4D97-AF65-F5344CB8AC3E}">
        <p14:creationId xmlns:p14="http://schemas.microsoft.com/office/powerpoint/2010/main" val="1839223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440239" y="260350"/>
            <a:ext cx="4421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fr-CA" sz="4400">
                <a:solidFill>
                  <a:srgbClr val="BC541A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教養與教育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566989" y="1557338"/>
            <a:ext cx="7850187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Q3: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把孩子管緊一點比較乖</a:t>
            </a: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endParaRPr lang="zh-TW" altLang="fr-CA">
              <a:solidFill>
                <a:srgbClr val="0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A: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父母不能管太多，因為我們不可能照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顧孩子一輩子；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但必須建立</a:t>
            </a:r>
            <a:r>
              <a:rPr lang="zh-TW" altLang="fr-CA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紀律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，讓孩子學習獨立</a:t>
            </a:r>
          </a:p>
        </p:txBody>
      </p:sp>
    </p:spTree>
    <p:extLst>
      <p:ext uri="{BB962C8B-B14F-4D97-AF65-F5344CB8AC3E}">
        <p14:creationId xmlns:p14="http://schemas.microsoft.com/office/powerpoint/2010/main" val="1179088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440239" y="260350"/>
            <a:ext cx="4421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fr-CA" sz="4400">
                <a:solidFill>
                  <a:srgbClr val="BC541A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教養與教育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963863" y="1557338"/>
            <a:ext cx="745331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Q4: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教養不犯錯的孩子</a:t>
            </a: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?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endParaRPr lang="zh-TW" altLang="fr-CA">
              <a:solidFill>
                <a:srgbClr val="0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A:</a:t>
            </a:r>
            <a:r>
              <a:rPr lang="zh-TW" altLang="fr-CA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犯錯是孩子磨練的機會</a:t>
            </a:r>
            <a:endParaRPr lang="zh-TW" altLang="fr-CA">
              <a:solidFill>
                <a:srgbClr val="0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人不怕犯錯，只要不犯第二次就好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停在港口的船是最安全的，但那不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是造船的目的</a:t>
            </a:r>
          </a:p>
        </p:txBody>
      </p:sp>
    </p:spTree>
    <p:extLst>
      <p:ext uri="{BB962C8B-B14F-4D97-AF65-F5344CB8AC3E}">
        <p14:creationId xmlns:p14="http://schemas.microsoft.com/office/powerpoint/2010/main" val="3951641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440239" y="260350"/>
            <a:ext cx="4421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fr-CA" sz="4400">
                <a:solidFill>
                  <a:srgbClr val="BC541A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教養與教育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963863" y="1557338"/>
            <a:ext cx="745331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Q5:</a:t>
            </a: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怎麼鼓勵孩子最有效</a:t>
            </a: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endParaRPr lang="zh-TW" altLang="fr-CA">
              <a:solidFill>
                <a:srgbClr val="0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</a:pPr>
            <a:r>
              <a:rPr lang="fr-CA" altLang="zh-TW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A:</a:t>
            </a:r>
            <a:r>
              <a:rPr lang="zh-TW" altLang="fr-CA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無形的獎勵最珍貴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獎勵孩子最好的方法不是糖果或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錢，而是精神上的滿足</a:t>
            </a:r>
          </a:p>
          <a:p>
            <a:pPr algn="just" fontAlgn="base">
              <a:spcBef>
                <a:spcPts val="800"/>
              </a:spcBef>
              <a:spcAft>
                <a:spcPct val="0"/>
              </a:spcAft>
              <a:buClr>
                <a:srgbClr val="BC541A"/>
              </a:buClr>
              <a:buNone/>
            </a:pPr>
            <a:r>
              <a:rPr lang="zh-TW" altLang="fr-CA">
                <a:solidFill>
                  <a:srgbClr val="0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有形的獎勵會飽和，而無形的不會</a:t>
            </a:r>
          </a:p>
        </p:txBody>
      </p:sp>
    </p:spTree>
    <p:extLst>
      <p:ext uri="{BB962C8B-B14F-4D97-AF65-F5344CB8AC3E}">
        <p14:creationId xmlns:p14="http://schemas.microsoft.com/office/powerpoint/2010/main" val="33951201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568</Words>
  <Application>Microsoft Office PowerPoint</Application>
  <PresentationFormat>寬螢幕</PresentationFormat>
  <Paragraphs>85</Paragraphs>
  <Slides>14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14</vt:i4>
      </vt:variant>
    </vt:vector>
  </HeadingPairs>
  <TitlesOfParts>
    <vt:vector size="23" baseType="lpstr">
      <vt:lpstr>文鼎勘亭流</vt:lpstr>
      <vt:lpstr>華康少女文字W5</vt:lpstr>
      <vt:lpstr>新細明體</vt:lpstr>
      <vt:lpstr>標楷體</vt:lpstr>
      <vt:lpstr>Arial</vt:lpstr>
      <vt:lpstr>Calibri</vt:lpstr>
      <vt:lpstr>Calibri Light</vt:lpstr>
      <vt:lpstr>Office 佈景主題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2018-10-12T07:06:36Z</dcterms:created>
  <dcterms:modified xsi:type="dcterms:W3CDTF">2018-10-12T07:07:09Z</dcterms:modified>
</cp:coreProperties>
</file>