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62" r:id="rId4"/>
    <p:sldId id="261" r:id="rId5"/>
    <p:sldId id="263" r:id="rId6"/>
    <p:sldId id="265" r:id="rId7"/>
    <p:sldId id="266" r:id="rId8"/>
    <p:sldId id="267" r:id="rId9"/>
    <p:sldId id="258" r:id="rId10"/>
    <p:sldId id="260" r:id="rId11"/>
    <p:sldId id="259" r:id="rId12"/>
    <p:sldId id="268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60A95D-02F4-41E8-83F3-CFD2F1EDD8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8" y="1853967"/>
            <a:ext cx="9068586" cy="2828096"/>
          </a:xfrm>
        </p:spPr>
        <p:txBody>
          <a:bodyPr/>
          <a:lstStyle/>
          <a:p>
            <a:r>
              <a:rPr lang="zh-TW" altLang="en-US" dirty="0"/>
              <a:t>歡迎加入一年乙班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E125097-F7E0-4D47-A027-5C57D028FA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1706" y="4682061"/>
            <a:ext cx="9071242" cy="695281"/>
          </a:xfrm>
        </p:spPr>
        <p:txBody>
          <a:bodyPr>
            <a:noAutofit/>
          </a:bodyPr>
          <a:lstStyle/>
          <a:p>
            <a:r>
              <a:rPr lang="zh-TW" altLang="en-US" sz="3600" dirty="0"/>
              <a:t>老師    廖芷儀</a:t>
            </a:r>
          </a:p>
        </p:txBody>
      </p:sp>
    </p:spTree>
    <p:extLst>
      <p:ext uri="{BB962C8B-B14F-4D97-AF65-F5344CB8AC3E}">
        <p14:creationId xmlns:p14="http://schemas.microsoft.com/office/powerpoint/2010/main" val="3698498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F15501-15E6-4B7C-9B4D-7A86CFE5D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以獎勵來激發孩子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C7DCB08-C0CE-447E-937C-73900EEDB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zh-TW" sz="44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做家事每一件</a:t>
            </a:r>
            <a:r>
              <a:rPr lang="en-US" altLang="zh-TW" sz="44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2</a:t>
            </a:r>
            <a:r>
              <a:rPr lang="zh-TW" altLang="zh-TW" sz="44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分，請家長寫在在聯絡簿</a:t>
            </a:r>
            <a:endParaRPr lang="en-US" altLang="zh-TW" sz="4400" dirty="0"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zh-TW" altLang="zh-TW" sz="44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加分</a:t>
            </a:r>
            <a:r>
              <a:rPr lang="en-US" altLang="zh-TW" sz="44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+2</a:t>
            </a:r>
            <a:r>
              <a:rPr lang="zh-TW" altLang="zh-TW" sz="44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，</a:t>
            </a:r>
            <a:r>
              <a:rPr lang="en-US" altLang="zh-TW" sz="44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1</a:t>
            </a:r>
            <a:r>
              <a:rPr lang="zh-TW" altLang="zh-TW" sz="44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週滿</a:t>
            </a:r>
            <a:r>
              <a:rPr lang="en-US" altLang="zh-TW" sz="44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+10</a:t>
            </a:r>
            <a:r>
              <a:rPr lang="zh-TW" altLang="zh-TW" sz="44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蓋乖寶寶章</a:t>
            </a:r>
            <a:r>
              <a:rPr lang="zh-TW" altLang="en-US" sz="44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。</a:t>
            </a:r>
            <a:endParaRPr lang="en-US" altLang="zh-TW" sz="4400" dirty="0"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zh-TW" altLang="zh-TW" sz="44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一學期</a:t>
            </a:r>
            <a:r>
              <a:rPr lang="en-US" altLang="zh-TW" sz="44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100</a:t>
            </a:r>
            <a:r>
              <a:rPr lang="zh-TW" altLang="zh-TW" sz="44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分打彈珠或抽獎</a:t>
            </a:r>
            <a:r>
              <a:rPr lang="en-US" altLang="zh-TW" sz="44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1</a:t>
            </a:r>
            <a:r>
              <a:rPr lang="zh-TW" altLang="zh-TW" sz="44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次，</a:t>
            </a:r>
            <a:endParaRPr lang="en-US" altLang="zh-TW" sz="4400" dirty="0"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44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150</a:t>
            </a:r>
            <a:r>
              <a:rPr lang="zh-TW" altLang="zh-TW" sz="44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分</a:t>
            </a:r>
            <a:r>
              <a:rPr lang="en-US" altLang="zh-TW" sz="44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2</a:t>
            </a:r>
            <a:r>
              <a:rPr lang="zh-TW" altLang="zh-TW" sz="44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次，</a:t>
            </a:r>
            <a:r>
              <a:rPr lang="en-US" altLang="zh-TW" sz="44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200</a:t>
            </a:r>
            <a:r>
              <a:rPr lang="zh-TW" altLang="zh-TW" sz="44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分</a:t>
            </a:r>
            <a:r>
              <a:rPr lang="en-US" altLang="zh-TW" sz="44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3</a:t>
            </a:r>
            <a:r>
              <a:rPr lang="zh-TW" altLang="zh-TW" sz="44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次，送獎品。</a:t>
            </a:r>
            <a:endParaRPr lang="zh-TW" altLang="en-US" sz="44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43595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C5634AF-8E2D-4C69-95FB-E6C630614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solidFill>
                  <a:prstClr val="black">
                    <a:lumMod val="85000"/>
                    <a:lumOff val="15000"/>
                  </a:prstClr>
                </a:solidFill>
              </a:rPr>
              <a:t>以獎勵來激發孩子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2E2A609-5676-4D14-A87D-F5921D6E8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ts val="3500"/>
              </a:lnSpc>
            </a:pPr>
            <a:endParaRPr lang="en-US" altLang="zh-TW" sz="4800" kern="100" dirty="0">
              <a:latin typeface="+mn-ea"/>
              <a:cs typeface="Times New Roman" panose="02020603050405020304" pitchFamily="18" charset="0"/>
            </a:endParaRPr>
          </a:p>
          <a:p>
            <a:pPr marL="0">
              <a:spcBef>
                <a:spcPts val="600"/>
              </a:spcBef>
            </a:pPr>
            <a:r>
              <a:rPr lang="zh-TW" altLang="zh-TW" sz="4800" kern="100" dirty="0">
                <a:latin typeface="+mn-ea"/>
                <a:cs typeface="Times New Roman" panose="02020603050405020304" pitchFamily="18" charset="0"/>
              </a:rPr>
              <a:t>第</a:t>
            </a:r>
            <a:r>
              <a:rPr lang="en-US" altLang="zh-TW" sz="4800" kern="100" dirty="0">
                <a:latin typeface="+mn-ea"/>
                <a:cs typeface="Times New Roman" panose="02020603050405020304" pitchFamily="18" charset="0"/>
              </a:rPr>
              <a:t>1</a:t>
            </a:r>
            <a:r>
              <a:rPr lang="zh-TW" altLang="zh-TW" sz="4800" kern="100" dirty="0">
                <a:latin typeface="+mn-ea"/>
                <a:cs typeface="Times New Roman" panose="02020603050405020304" pitchFamily="18" charset="0"/>
              </a:rPr>
              <a:t>名綠點</a:t>
            </a:r>
            <a:r>
              <a:rPr lang="en-US" altLang="zh-TW" sz="4800" kern="100" dirty="0">
                <a:latin typeface="+mn-ea"/>
                <a:cs typeface="Times New Roman" panose="02020603050405020304" pitchFamily="18" charset="0"/>
              </a:rPr>
              <a:t>5</a:t>
            </a:r>
            <a:r>
              <a:rPr lang="zh-TW" altLang="zh-TW" sz="4800" kern="100" dirty="0">
                <a:latin typeface="+mn-ea"/>
                <a:cs typeface="Times New Roman" panose="02020603050405020304" pitchFamily="18" charset="0"/>
              </a:rPr>
              <a:t>分，</a:t>
            </a:r>
          </a:p>
          <a:p>
            <a:pPr marL="0">
              <a:spcBef>
                <a:spcPts val="600"/>
              </a:spcBef>
            </a:pPr>
            <a:r>
              <a:rPr lang="zh-TW" altLang="zh-TW" sz="4800" kern="100" dirty="0">
                <a:latin typeface="+mn-ea"/>
                <a:cs typeface="Times New Roman" panose="02020603050405020304" pitchFamily="18" charset="0"/>
              </a:rPr>
              <a:t>第</a:t>
            </a:r>
            <a:r>
              <a:rPr lang="en-US" altLang="zh-TW" sz="4800" kern="100" dirty="0">
                <a:latin typeface="+mn-ea"/>
                <a:cs typeface="Times New Roman" panose="02020603050405020304" pitchFamily="18" charset="0"/>
              </a:rPr>
              <a:t>2.3.4</a:t>
            </a:r>
            <a:r>
              <a:rPr lang="zh-TW" altLang="zh-TW" sz="4800" kern="100" dirty="0">
                <a:latin typeface="+mn-ea"/>
                <a:cs typeface="Times New Roman" panose="02020603050405020304" pitchFamily="18" charset="0"/>
              </a:rPr>
              <a:t>名藍點</a:t>
            </a:r>
            <a:r>
              <a:rPr lang="en-US" altLang="zh-TW" sz="4800" kern="100" dirty="0">
                <a:latin typeface="+mn-ea"/>
                <a:cs typeface="Times New Roman" panose="02020603050405020304" pitchFamily="18" charset="0"/>
              </a:rPr>
              <a:t>3</a:t>
            </a:r>
            <a:r>
              <a:rPr lang="zh-TW" altLang="zh-TW" sz="4800" kern="100" dirty="0">
                <a:latin typeface="+mn-ea"/>
                <a:cs typeface="Times New Roman" panose="02020603050405020304" pitchFamily="18" charset="0"/>
              </a:rPr>
              <a:t>分，</a:t>
            </a:r>
          </a:p>
          <a:p>
            <a:pPr marL="0">
              <a:spcBef>
                <a:spcPts val="600"/>
              </a:spcBef>
            </a:pPr>
            <a:r>
              <a:rPr lang="zh-TW" altLang="zh-TW" sz="4800" kern="100" dirty="0">
                <a:latin typeface="+mn-ea"/>
                <a:cs typeface="Times New Roman" panose="02020603050405020304" pitchFamily="18" charset="0"/>
              </a:rPr>
              <a:t>第</a:t>
            </a:r>
            <a:r>
              <a:rPr lang="en-US" altLang="zh-TW" sz="4800" kern="100" dirty="0">
                <a:latin typeface="+mn-ea"/>
                <a:cs typeface="Times New Roman" panose="02020603050405020304" pitchFamily="18" charset="0"/>
              </a:rPr>
              <a:t>5.6</a:t>
            </a:r>
            <a:r>
              <a:rPr lang="zh-TW" altLang="zh-TW" sz="4800" kern="100" dirty="0">
                <a:latin typeface="+mn-ea"/>
                <a:cs typeface="Times New Roman" panose="02020603050405020304" pitchFamily="18" charset="0"/>
              </a:rPr>
              <a:t>名紅點</a:t>
            </a:r>
            <a:r>
              <a:rPr lang="en-US" altLang="zh-TW" sz="4800" kern="100" dirty="0">
                <a:latin typeface="+mn-ea"/>
                <a:cs typeface="Times New Roman" panose="02020603050405020304" pitchFamily="18" charset="0"/>
              </a:rPr>
              <a:t>1</a:t>
            </a:r>
            <a:r>
              <a:rPr lang="zh-TW" altLang="zh-TW" sz="4800" kern="100" dirty="0">
                <a:latin typeface="+mn-ea"/>
                <a:cs typeface="Times New Roman" panose="02020603050405020304" pitchFamily="18" charset="0"/>
              </a:rPr>
              <a:t>分，</a:t>
            </a:r>
          </a:p>
          <a:p>
            <a:pPr marL="0">
              <a:spcBef>
                <a:spcPts val="600"/>
              </a:spcBef>
            </a:pPr>
            <a:r>
              <a:rPr lang="zh-TW" altLang="zh-TW" sz="4800" dirty="0">
                <a:latin typeface="+mn-ea"/>
                <a:cs typeface="Times New Roman" panose="02020603050405020304" pitchFamily="18" charset="0"/>
              </a:rPr>
              <a:t>加分</a:t>
            </a:r>
            <a:r>
              <a:rPr lang="en-US" altLang="zh-TW" sz="4800" dirty="0">
                <a:latin typeface="+mn-ea"/>
                <a:cs typeface="Times New Roman" panose="02020603050405020304" pitchFamily="18" charset="0"/>
              </a:rPr>
              <a:t>30</a:t>
            </a:r>
            <a:r>
              <a:rPr lang="zh-TW" altLang="zh-TW" sz="4800" dirty="0">
                <a:latin typeface="+mn-ea"/>
                <a:cs typeface="Times New Roman" panose="02020603050405020304" pitchFamily="18" charset="0"/>
              </a:rPr>
              <a:t>加綠點，貼在榮譽榜</a:t>
            </a:r>
            <a:endParaRPr lang="zh-TW" altLang="en-US" sz="4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12056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21F576-F09D-4532-8A49-DC7E8655C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獨立思考是引領孩子一生的金礦</a:t>
            </a:r>
            <a:br>
              <a:rPr lang="en-US" altLang="zh-TW" dirty="0"/>
            </a:br>
            <a:r>
              <a:rPr lang="zh-TW" altLang="en-US" dirty="0"/>
              <a:t>一個領袖的五個好習慣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95BAD59C-60AE-4E9B-9C83-007F6C080CEF}"/>
              </a:ext>
            </a:extLst>
          </p:cNvPr>
          <p:cNvSpPr/>
          <p:nvPr/>
        </p:nvSpPr>
        <p:spPr>
          <a:xfrm>
            <a:off x="1400961" y="2265028"/>
            <a:ext cx="8800053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000" dirty="0"/>
              <a:t>1.</a:t>
            </a:r>
            <a:r>
              <a:rPr lang="zh-TW" altLang="en-US" sz="4000" dirty="0"/>
              <a:t>參與家務培養責任感</a:t>
            </a:r>
            <a:endParaRPr lang="en-US" altLang="zh-TW" sz="4000" dirty="0"/>
          </a:p>
          <a:p>
            <a:r>
              <a:rPr lang="en-US" altLang="zh-TW" sz="4000" dirty="0"/>
              <a:t>2.</a:t>
            </a:r>
            <a:r>
              <a:rPr lang="zh-TW" altLang="en-US" sz="4000" dirty="0"/>
              <a:t>養成閱讀的習慣。</a:t>
            </a:r>
            <a:endParaRPr lang="en-US" altLang="zh-TW" sz="4000" dirty="0"/>
          </a:p>
          <a:p>
            <a:r>
              <a:rPr lang="en-US" altLang="zh-TW" sz="4000" dirty="0"/>
              <a:t>3.</a:t>
            </a:r>
            <a:r>
              <a:rPr lang="zh-TW" altLang="en-US" sz="4000" dirty="0"/>
              <a:t>有規律的生活</a:t>
            </a:r>
            <a:endParaRPr lang="en-US" altLang="zh-TW" sz="4000" dirty="0"/>
          </a:p>
          <a:p>
            <a:r>
              <a:rPr lang="en-US" altLang="zh-TW" sz="4000" dirty="0"/>
              <a:t>4.</a:t>
            </a:r>
            <a:r>
              <a:rPr lang="zh-TW" altLang="en-US" sz="4000" dirty="0"/>
              <a:t>學會選擇懂得取捨</a:t>
            </a:r>
            <a:endParaRPr lang="en-US" altLang="zh-TW" sz="4000" dirty="0"/>
          </a:p>
          <a:p>
            <a:r>
              <a:rPr lang="en-US" altLang="zh-TW" sz="4000" dirty="0"/>
              <a:t>5.</a:t>
            </a:r>
            <a:r>
              <a:rPr lang="zh-TW" altLang="en-US" sz="4000"/>
              <a:t> 有</a:t>
            </a:r>
            <a:r>
              <a:rPr lang="zh-TW" altLang="en-US" sz="4000" dirty="0"/>
              <a:t>錯必改</a:t>
            </a:r>
            <a:endParaRPr lang="en-US" altLang="zh-TW" sz="4000" dirty="0"/>
          </a:p>
          <a:p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760950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DDCD011-00F5-464D-8E3F-281171B0A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冷氣使用冷氣費收費標準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47ED1D-5885-4038-AF00-D245FFCAD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班級根據學校公告</a:t>
            </a:r>
            <a:br>
              <a:rPr lang="zh-TW" altLang="en-US" sz="3600" dirty="0"/>
            </a:br>
            <a:r>
              <a:rPr lang="zh-TW" altLang="en-US" sz="3600" dirty="0"/>
              <a:t>一度電為</a:t>
            </a:r>
            <a:r>
              <a:rPr lang="en-US" altLang="zh-TW" sz="3600" dirty="0"/>
              <a:t>6</a:t>
            </a:r>
            <a:r>
              <a:rPr lang="zh-TW" altLang="en-US" sz="3600" dirty="0"/>
              <a:t>塊錢兩台冷氣一個小時為</a:t>
            </a:r>
            <a:r>
              <a:rPr lang="en-US" altLang="zh-TW" sz="3600" dirty="0"/>
              <a:t>36</a:t>
            </a:r>
            <a:r>
              <a:rPr lang="zh-TW" altLang="en-US" sz="3600" dirty="0"/>
              <a:t>塊，</a:t>
            </a:r>
            <a:endParaRPr lang="en-US" altLang="zh-TW" sz="3600" dirty="0"/>
          </a:p>
          <a:p>
            <a:pPr marL="0" indent="0">
              <a:buNone/>
            </a:pPr>
            <a:r>
              <a:rPr lang="zh-TW" altLang="en-US" sz="3600" dirty="0"/>
              <a:t>一年乙班每天從早上</a:t>
            </a:r>
            <a:r>
              <a:rPr lang="en-US" altLang="zh-TW" sz="3600" dirty="0"/>
              <a:t>9</a:t>
            </a:r>
            <a:r>
              <a:rPr lang="zh-TW" altLang="en-US" sz="3600" dirty="0"/>
              <a:t>點吹到中午</a:t>
            </a:r>
            <a:r>
              <a:rPr lang="en-US" altLang="zh-TW" sz="3600" dirty="0"/>
              <a:t>12</a:t>
            </a:r>
            <a:r>
              <a:rPr lang="zh-TW" altLang="en-US" sz="3600" dirty="0"/>
              <a:t>點</a:t>
            </a:r>
            <a:r>
              <a:rPr lang="en-US" altLang="zh-TW" sz="3600" dirty="0"/>
              <a:t>40</a:t>
            </a:r>
            <a:r>
              <a:rPr lang="zh-TW" altLang="en-US" sz="3600" dirty="0"/>
              <a:t>分</a:t>
            </a:r>
            <a:br>
              <a:rPr lang="zh-TW" altLang="en-US" sz="3600" dirty="0"/>
            </a:br>
            <a:r>
              <a:rPr lang="zh-TW" altLang="en-US" sz="3600" dirty="0"/>
              <a:t>從</a:t>
            </a:r>
            <a:r>
              <a:rPr lang="en-US" altLang="zh-TW" sz="3600" dirty="0"/>
              <a:t>8</a:t>
            </a:r>
            <a:r>
              <a:rPr lang="zh-TW" altLang="en-US" sz="3600" dirty="0"/>
              <a:t>月到</a:t>
            </a:r>
            <a:r>
              <a:rPr lang="en-US" altLang="zh-TW" sz="3600" dirty="0"/>
              <a:t>10</a:t>
            </a:r>
            <a:r>
              <a:rPr lang="zh-TW" altLang="en-US" sz="3600" dirty="0"/>
              <a:t>月的計算標準</a:t>
            </a:r>
            <a:br>
              <a:rPr lang="zh-TW" altLang="en-US" sz="3600" dirty="0"/>
            </a:br>
            <a:r>
              <a:rPr lang="zh-TW" altLang="en-US" sz="3600" dirty="0"/>
              <a:t>每天</a:t>
            </a:r>
            <a:r>
              <a:rPr lang="en-US" altLang="zh-TW" sz="3600" dirty="0"/>
              <a:t>3.6</a:t>
            </a:r>
            <a:r>
              <a:rPr lang="zh-TW" altLang="en-US" sz="3600" dirty="0"/>
              <a:t>小*</a:t>
            </a:r>
            <a:r>
              <a:rPr lang="en-US" altLang="zh-TW" sz="3600" dirty="0"/>
              <a:t>45</a:t>
            </a:r>
            <a:r>
              <a:rPr lang="zh-TW" altLang="en-US" sz="3600" dirty="0"/>
              <a:t>天*</a:t>
            </a:r>
            <a:r>
              <a:rPr lang="en-US" altLang="zh-TW" sz="3600" dirty="0"/>
              <a:t>36</a:t>
            </a:r>
            <a:r>
              <a:rPr lang="zh-TW" altLang="en-US" sz="3600" dirty="0"/>
              <a:t>（</a:t>
            </a:r>
            <a:r>
              <a:rPr lang="en-US" altLang="zh-TW" sz="3600" dirty="0"/>
              <a:t>5238</a:t>
            </a:r>
            <a:r>
              <a:rPr lang="zh-TW" altLang="en-US" sz="3600" dirty="0"/>
              <a:t>）</a:t>
            </a:r>
            <a:r>
              <a:rPr lang="en-US" altLang="zh-TW" sz="3600" dirty="0"/>
              <a:t>/26=224</a:t>
            </a:r>
            <a:r>
              <a:rPr lang="zh-TW" altLang="en-US" sz="3600" dirty="0"/>
              <a:t>（暫定</a:t>
            </a:r>
            <a:r>
              <a:rPr lang="en-US" altLang="zh-TW" sz="3600" dirty="0"/>
              <a:t>200</a:t>
            </a:r>
            <a:r>
              <a:rPr lang="zh-TW" altLang="en-US" sz="3600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829061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107C6D-8450-438F-A26D-A852E44A4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與家長共同努力的目標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9C6CA1F-0243-4378-80D9-3E8D5F22C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02965"/>
            <a:ext cx="10058400" cy="4332075"/>
          </a:xfrm>
        </p:spPr>
        <p:txBody>
          <a:bodyPr>
            <a:noAutofit/>
          </a:bodyPr>
          <a:lstStyle/>
          <a:p>
            <a:r>
              <a:rPr lang="zh-TW" altLang="en-US" sz="4000" dirty="0"/>
              <a:t>結論</a:t>
            </a:r>
          </a:p>
          <a:p>
            <a:r>
              <a:rPr lang="en-US" altLang="zh-TW" sz="4000" dirty="0"/>
              <a:t>1.</a:t>
            </a:r>
            <a:r>
              <a:rPr lang="zh-TW" altLang="en-US" sz="4000" dirty="0"/>
              <a:t>陪孩子聊天</a:t>
            </a:r>
          </a:p>
          <a:p>
            <a:r>
              <a:rPr lang="en-US" altLang="zh-TW" sz="4000" dirty="0"/>
              <a:t>2.</a:t>
            </a:r>
            <a:r>
              <a:rPr lang="zh-TW" altLang="en-US" sz="4000" dirty="0"/>
              <a:t>肯定孩子的進步</a:t>
            </a:r>
          </a:p>
          <a:p>
            <a:r>
              <a:rPr lang="en-US" altLang="zh-TW" sz="4000" dirty="0"/>
              <a:t>3.</a:t>
            </a:r>
            <a:r>
              <a:rPr lang="zh-TW" altLang="en-US" sz="4000" dirty="0"/>
              <a:t>一起玩遊戲</a:t>
            </a:r>
          </a:p>
          <a:p>
            <a:r>
              <a:rPr lang="en-US" altLang="zh-TW" sz="4000" dirty="0"/>
              <a:t>4.</a:t>
            </a:r>
            <a:r>
              <a:rPr lang="zh-TW" altLang="en-US" sz="4000" dirty="0"/>
              <a:t>一起親子共讀</a:t>
            </a:r>
          </a:p>
          <a:p>
            <a:r>
              <a:rPr lang="en-US" altLang="zh-TW" sz="4000" dirty="0"/>
              <a:t>5</a:t>
            </a:r>
            <a:r>
              <a:rPr lang="zh-TW" altLang="en-US" sz="4000" dirty="0"/>
              <a:t>為明天作準備</a:t>
            </a:r>
          </a:p>
        </p:txBody>
      </p:sp>
    </p:spTree>
    <p:extLst>
      <p:ext uri="{BB962C8B-B14F-4D97-AF65-F5344CB8AC3E}">
        <p14:creationId xmlns:p14="http://schemas.microsoft.com/office/powerpoint/2010/main" val="1707410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013BF72-57C9-4D71-A676-AADDD0760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芷儀老師的資料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273CFC2-43E1-4433-8A54-80AF62696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學       歷</a:t>
            </a:r>
            <a:r>
              <a:rPr lang="en-US" altLang="zh-TW" sz="3200" dirty="0"/>
              <a:t>:</a:t>
            </a:r>
            <a:r>
              <a:rPr lang="zh-TW" altLang="en-US" sz="3200" dirty="0"/>
              <a:t>嘉義大學諮商與輔導碩士畢業</a:t>
            </a:r>
            <a:endParaRPr lang="en-US" altLang="zh-TW" sz="3200" dirty="0"/>
          </a:p>
          <a:p>
            <a:r>
              <a:rPr lang="zh-TW" altLang="en-US" sz="3200" dirty="0"/>
              <a:t>教學資歷</a:t>
            </a:r>
            <a:r>
              <a:rPr lang="en-US" altLang="zh-TW" sz="3200" dirty="0"/>
              <a:t>:</a:t>
            </a:r>
            <a:r>
              <a:rPr lang="zh-TW" altLang="en-US" sz="3200" dirty="0"/>
              <a:t>二十幾年</a:t>
            </a:r>
            <a:endParaRPr lang="en-US" altLang="zh-TW" sz="3200" dirty="0"/>
          </a:p>
          <a:p>
            <a:r>
              <a:rPr lang="zh-TW" altLang="en-US" sz="3200" dirty="0"/>
              <a:t>論       文</a:t>
            </a:r>
            <a:r>
              <a:rPr lang="en-US" altLang="zh-TW" sz="3200" dirty="0"/>
              <a:t>:</a:t>
            </a:r>
            <a:r>
              <a:rPr lang="zh-TW" altLang="en-US" sz="3200" dirty="0"/>
              <a:t>父母的教養態度與孩子自我概念挫折容忍力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                 的關係 </a:t>
            </a:r>
            <a:endParaRPr lang="en-US" altLang="zh-TW" sz="3200" dirty="0"/>
          </a:p>
          <a:p>
            <a:pPr marL="0" indent="0">
              <a:buNone/>
            </a:pP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79252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E5689F0-E3B5-4CAE-9B42-0C2888D99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班級經營目標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F5EC3B7-D7AF-4B8E-A494-A7D02A9F23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5305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454B150-89DA-4E0C-AECC-C92B80165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211373"/>
          </a:xfrm>
        </p:spPr>
        <p:txBody>
          <a:bodyPr>
            <a:normAutofit fontScale="90000"/>
          </a:bodyPr>
          <a:lstStyle/>
          <a:p>
            <a:pPr algn="ctr"/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8C84AF7-E9A4-44E4-903D-F5EF7CDFB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520117"/>
            <a:ext cx="10058400" cy="55149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dirty="0"/>
              <a:t> </a:t>
            </a:r>
          </a:p>
          <a:p>
            <a:pPr marL="0" indent="0">
              <a:buNone/>
            </a:pPr>
            <a:r>
              <a:rPr lang="en-US" altLang="zh-TW" dirty="0"/>
              <a:t>(</a:t>
            </a:r>
            <a:r>
              <a:rPr lang="zh-TW" altLang="en-US" sz="3200" dirty="0">
                <a:latin typeface="+mn-ea"/>
              </a:rPr>
              <a:t>一</a:t>
            </a:r>
            <a:r>
              <a:rPr lang="en-US" altLang="zh-TW" sz="3200" dirty="0">
                <a:latin typeface="+mn-ea"/>
              </a:rPr>
              <a:t>)</a:t>
            </a:r>
            <a:r>
              <a:rPr lang="zh-TW" altLang="en-US" sz="3200" dirty="0">
                <a:latin typeface="+mn-ea"/>
              </a:rPr>
              <a:t>身體健康</a:t>
            </a:r>
          </a:p>
          <a:p>
            <a:r>
              <a:rPr lang="zh-TW" altLang="en-US" sz="3200" dirty="0">
                <a:latin typeface="+mn-ea"/>
              </a:rPr>
              <a:t>健康的身體是一切努力之基本，希望小朋友除了了解飲食、運動、適</a:t>
            </a:r>
          </a:p>
          <a:p>
            <a:r>
              <a:rPr lang="zh-TW" altLang="en-US" sz="3200" dirty="0">
                <a:latin typeface="+mn-ea"/>
              </a:rPr>
              <a:t>當休息對身體有益處外，在學校或任何時刻都要注意安全。</a:t>
            </a:r>
          </a:p>
          <a:p>
            <a:r>
              <a:rPr lang="en-US" altLang="zh-TW" sz="3200" dirty="0">
                <a:latin typeface="+mn-ea"/>
              </a:rPr>
              <a:t>(</a:t>
            </a:r>
            <a:r>
              <a:rPr lang="zh-TW" altLang="en-US" sz="3200" dirty="0">
                <a:latin typeface="+mn-ea"/>
              </a:rPr>
              <a:t>二</a:t>
            </a:r>
            <a:r>
              <a:rPr lang="en-US" altLang="zh-TW" sz="3200" dirty="0">
                <a:latin typeface="+mn-ea"/>
              </a:rPr>
              <a:t>)</a:t>
            </a:r>
            <a:r>
              <a:rPr lang="zh-TW" altLang="en-US" sz="3200" dirty="0">
                <a:latin typeface="+mn-ea"/>
              </a:rPr>
              <a:t>個性開朗活潑</a:t>
            </a:r>
          </a:p>
          <a:p>
            <a:r>
              <a:rPr lang="zh-TW" altLang="en-US" sz="3200" dirty="0">
                <a:latin typeface="+mn-ea"/>
              </a:rPr>
              <a:t>能有自信，但不驕傲，且能尊重他人，別人和自己意見不一樣時，也能 以民主方式，勇敢表達自己觀念。</a:t>
            </a:r>
          </a:p>
          <a:p>
            <a:r>
              <a:rPr lang="en-US" altLang="zh-TW" sz="3200" dirty="0">
                <a:latin typeface="+mn-ea"/>
              </a:rPr>
              <a:t>(</a:t>
            </a:r>
            <a:r>
              <a:rPr lang="zh-TW" altLang="en-US" sz="3200" dirty="0">
                <a:latin typeface="+mn-ea"/>
              </a:rPr>
              <a:t>三</a:t>
            </a:r>
            <a:r>
              <a:rPr lang="en-US" altLang="zh-TW" sz="3200" dirty="0">
                <a:latin typeface="+mn-ea"/>
              </a:rPr>
              <a:t>) </a:t>
            </a:r>
            <a:r>
              <a:rPr lang="zh-TW" altLang="en-US" sz="3200" dirty="0">
                <a:latin typeface="+mn-ea"/>
              </a:rPr>
              <a:t>充滿「愛」的班級</a:t>
            </a:r>
          </a:p>
          <a:p>
            <a:r>
              <a:rPr lang="zh-TW" altLang="en-US" sz="3200" dirty="0">
                <a:latin typeface="+mn-ea"/>
              </a:rPr>
              <a:t>利用課餘時間和學生談天了解需求並安排有耐心、愛心的同學協助學習較低落的學生。</a:t>
            </a:r>
          </a:p>
          <a:p>
            <a:endParaRPr lang="zh-TW" altLang="en-US" sz="3200" dirty="0">
              <a:latin typeface="+mn-ea"/>
            </a:endParaRPr>
          </a:p>
          <a:p>
            <a:endParaRPr lang="zh-TW" altLang="en-US" dirty="0"/>
          </a:p>
          <a:p>
            <a:endParaRPr lang="zh-TW" altLang="en-US" dirty="0"/>
          </a:p>
          <a:p>
            <a:endParaRPr lang="zh-TW" altLang="en-US" dirty="0"/>
          </a:p>
          <a:p>
            <a:endParaRPr lang="zh-TW" altLang="en-US" dirty="0"/>
          </a:p>
          <a:p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WordArt 2">
            <a:extLst>
              <a:ext uri="{FF2B5EF4-FFF2-40B4-BE49-F238E27FC236}">
                <a16:creationId xmlns:a16="http://schemas.microsoft.com/office/drawing/2014/main" id="{2C8B2E7E-543B-4A61-98B6-E28D31205F8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050" y="19050"/>
            <a:ext cx="3552825" cy="7429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endParaRPr lang="zh-TW" altLang="en-US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/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3584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240BB603-6454-493F-BC8F-2A65286F20E7}"/>
              </a:ext>
            </a:extLst>
          </p:cNvPr>
          <p:cNvSpPr/>
          <p:nvPr/>
        </p:nvSpPr>
        <p:spPr>
          <a:xfrm>
            <a:off x="964733" y="721453"/>
            <a:ext cx="1052818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(</a:t>
            </a:r>
            <a:r>
              <a:rPr lang="zh-TW" altLang="en-US" sz="3000" dirty="0">
                <a:latin typeface="+mn-ea"/>
              </a:rPr>
              <a:t>四</a:t>
            </a:r>
            <a:r>
              <a:rPr lang="en-US" altLang="zh-TW" sz="3000" dirty="0">
                <a:latin typeface="+mn-ea"/>
              </a:rPr>
              <a:t>) </a:t>
            </a:r>
            <a:r>
              <a:rPr lang="zh-TW" altLang="en-US" sz="3000" dirty="0">
                <a:latin typeface="+mn-ea"/>
              </a:rPr>
              <a:t>快樂的學習</a:t>
            </a:r>
          </a:p>
          <a:p>
            <a:r>
              <a:rPr lang="zh-TW" altLang="en-US" sz="3000" dirty="0">
                <a:latin typeface="+mn-ea"/>
              </a:rPr>
              <a:t>同學就像兄弟姊妹，學校就像自己的家，和樂相處，打造出一個健康、快樂、溫馨的學習國度。</a:t>
            </a:r>
          </a:p>
          <a:p>
            <a:r>
              <a:rPr lang="en-US" altLang="zh-TW" sz="3000" dirty="0">
                <a:latin typeface="+mn-ea"/>
              </a:rPr>
              <a:t>(</a:t>
            </a:r>
            <a:r>
              <a:rPr lang="zh-TW" altLang="en-US" sz="3000" dirty="0">
                <a:latin typeface="+mn-ea"/>
              </a:rPr>
              <a:t>五</a:t>
            </a:r>
            <a:r>
              <a:rPr lang="en-US" altLang="zh-TW" sz="3000" dirty="0">
                <a:latin typeface="+mn-ea"/>
              </a:rPr>
              <a:t>)</a:t>
            </a:r>
            <a:r>
              <a:rPr lang="zh-TW" altLang="en-US" sz="3000" dirty="0">
                <a:latin typeface="+mn-ea"/>
              </a:rPr>
              <a:t>常規建立</a:t>
            </a:r>
          </a:p>
          <a:p>
            <a:r>
              <a:rPr lang="zh-TW" altLang="en-US" sz="3000" dirty="0">
                <a:latin typeface="+mn-ea"/>
              </a:rPr>
              <a:t>建立常規訓練制度，能相互幫忙，遵守生活</a:t>
            </a:r>
          </a:p>
          <a:p>
            <a:r>
              <a:rPr lang="en-US" altLang="zh-TW" sz="3000" dirty="0">
                <a:latin typeface="+mn-ea"/>
              </a:rPr>
              <a:t>(</a:t>
            </a:r>
            <a:r>
              <a:rPr lang="zh-TW" altLang="en-US" sz="3000" dirty="0">
                <a:latin typeface="+mn-ea"/>
              </a:rPr>
              <a:t>六</a:t>
            </a:r>
            <a:r>
              <a:rPr lang="en-US" altLang="zh-TW" sz="3000" dirty="0">
                <a:latin typeface="+mn-ea"/>
              </a:rPr>
              <a:t>)</a:t>
            </a:r>
            <a:r>
              <a:rPr lang="zh-TW" altLang="en-US" sz="3000" dirty="0">
                <a:latin typeface="+mn-ea"/>
              </a:rPr>
              <a:t>生活自理</a:t>
            </a:r>
          </a:p>
          <a:p>
            <a:r>
              <a:rPr lang="zh-TW" altLang="en-US" sz="3000" dirty="0">
                <a:latin typeface="+mn-ea"/>
              </a:rPr>
              <a:t>鼓勵孩子獨立完成自己份內的工作，建立孩子對自我的責任感與自信 心，以養成其日後獨立自主的能力。</a:t>
            </a:r>
          </a:p>
          <a:p>
            <a:r>
              <a:rPr lang="en-US" altLang="zh-TW" sz="3000" dirty="0">
                <a:latin typeface="+mn-ea"/>
              </a:rPr>
              <a:t>(</a:t>
            </a:r>
            <a:r>
              <a:rPr lang="zh-TW" altLang="en-US" sz="3000" dirty="0">
                <a:latin typeface="+mn-ea"/>
              </a:rPr>
              <a:t>七</a:t>
            </a:r>
            <a:r>
              <a:rPr lang="en-US" altLang="zh-TW" sz="3000" dirty="0">
                <a:latin typeface="+mn-ea"/>
              </a:rPr>
              <a:t>)</a:t>
            </a:r>
          </a:p>
          <a:p>
            <a:r>
              <a:rPr lang="zh-TW" altLang="en-US" sz="3000" dirty="0">
                <a:latin typeface="+mn-ea"/>
              </a:rPr>
              <a:t>親師間共同發掘孩子的潛能、提供機會並適時的給予肯定，使孩子們得 以適性去發展。重視個別發展，能夠因材施教，讓學生快樂成長。</a:t>
            </a:r>
          </a:p>
        </p:txBody>
      </p:sp>
    </p:spTree>
    <p:extLst>
      <p:ext uri="{BB962C8B-B14F-4D97-AF65-F5344CB8AC3E}">
        <p14:creationId xmlns:p14="http://schemas.microsoft.com/office/powerpoint/2010/main" val="180238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908C0B11-13BC-4599-8ED7-AC2E9D697C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9333" y="2924238"/>
            <a:ext cx="3933333" cy="1009524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3673F270-4A5B-4CA3-8D2F-549DE24F1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EAFA01B-6E63-4CC7-9B60-093C927144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4733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物件 1">
            <a:extLst>
              <a:ext uri="{FF2B5EF4-FFF2-40B4-BE49-F238E27FC236}">
                <a16:creationId xmlns:a16="http://schemas.microsoft.com/office/drawing/2014/main" id="{53AF7351-3CBA-4BDB-B16D-01BF6CB129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1367445"/>
              </p:ext>
            </p:extLst>
          </p:nvPr>
        </p:nvGraphicFramePr>
        <p:xfrm>
          <a:off x="1199627" y="776288"/>
          <a:ext cx="9848674" cy="530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Document" r:id="rId3" imgW="5261479" imgH="5304407" progId="Word.Document.12">
                  <p:embed/>
                </p:oleObj>
              </mc:Choice>
              <mc:Fallback>
                <p:oleObj name="Document" r:id="rId3" imgW="5261479" imgH="530440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9627" y="776288"/>
                        <a:ext cx="9848674" cy="5303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9753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542F227D-89E6-483D-A2D1-FBF676E5D7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376922"/>
              </p:ext>
            </p:extLst>
          </p:nvPr>
        </p:nvGraphicFramePr>
        <p:xfrm>
          <a:off x="796954" y="570451"/>
          <a:ext cx="10637240" cy="5546424"/>
        </p:xfrm>
        <a:graphic>
          <a:graphicData uri="http://schemas.openxmlformats.org/drawingml/2006/table">
            <a:tbl>
              <a:tblPr firstRow="1" firstCol="1" bandRow="1"/>
              <a:tblGrid>
                <a:gridCol w="10637240">
                  <a:extLst>
                    <a:ext uri="{9D8B030D-6E8A-4147-A177-3AD203B41FA5}">
                      <a16:colId xmlns:a16="http://schemas.microsoft.com/office/drawing/2014/main" val="6140907"/>
                    </a:ext>
                  </a:extLst>
                </a:gridCol>
              </a:tblGrid>
              <a:tr h="4215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b="1" kern="100" dirty="0">
                          <a:solidFill>
                            <a:srgbClr val="365F9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3200" b="1" kern="1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六</a:t>
                      </a:r>
                      <a:r>
                        <a:rPr lang="en-US" sz="3200" b="1" kern="1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sz="3200" b="1" kern="1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引導孩子思考、鼓勵自主學習。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2352" marR="5235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154233"/>
                  </a:ext>
                </a:extLst>
              </a:tr>
              <a:tr h="8431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b="1" kern="100" dirty="0">
                          <a:solidFill>
                            <a:srgbClr val="365F9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3200" b="1" kern="1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七</a:t>
                      </a:r>
                      <a:r>
                        <a:rPr lang="en-US" sz="3200" b="1" kern="1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sz="3200" b="1" kern="1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適時運用不同形式教學，增加學習面向。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2352" marR="523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8261510"/>
                  </a:ext>
                </a:extLst>
              </a:tr>
              <a:tr h="8431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b="1" kern="100" dirty="0">
                          <a:solidFill>
                            <a:srgbClr val="365F9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3200" b="1" kern="1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八</a:t>
                      </a:r>
                      <a:r>
                        <a:rPr lang="en-US" sz="3200" b="1" kern="1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sz="3200" b="1" kern="1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以榮譽榜及獎勵制度鼓勵學生學習。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2352" marR="523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932820"/>
                  </a:ext>
                </a:extLst>
              </a:tr>
              <a:tr h="8431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b="1" kern="100" dirty="0">
                          <a:solidFill>
                            <a:srgbClr val="365F9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3200" b="1" kern="1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九</a:t>
                      </a:r>
                      <a:r>
                        <a:rPr lang="en-US" sz="3200" b="1" kern="1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sz="3200" b="1" kern="1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家長與教師合作，協助孩子有效的快樂學習。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2352" marR="523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9641612"/>
                  </a:ext>
                </a:extLst>
              </a:tr>
              <a:tr h="12646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b="1" kern="100" dirty="0">
                          <a:solidFill>
                            <a:srgbClr val="365F9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3200" b="1" kern="1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十</a:t>
                      </a:r>
                      <a:r>
                        <a:rPr lang="en-US" sz="3200" b="1" kern="1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zh-TW" sz="3200" b="1" kern="1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以紙筆測驗、作業、課堂表現及學習態度等項目來多元評量孩子的學習。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2352" marR="523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947759"/>
                  </a:ext>
                </a:extLst>
              </a:tr>
              <a:tr h="12646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b="1" kern="100" dirty="0">
                          <a:solidFill>
                            <a:srgbClr val="365F9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3200" b="1" kern="1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十一</a:t>
                      </a:r>
                      <a:r>
                        <a:rPr lang="en-US" sz="3200" b="1" kern="1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sz="3200" b="1" kern="1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多元化： 教室內規劃學習區，有圖書角、遊戲角、美勞角、作品展示區，提供學生多元學習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2352" marR="523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4344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901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AFBF818-0F2E-4C70-87C4-32391EA91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/>
          <a:lstStyle/>
          <a:p>
            <a:pPr algn="ctr"/>
            <a:r>
              <a:rPr lang="zh-TW" altLang="en-US" dirty="0"/>
              <a:t>以獎勵來激發孩子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DDF4502-AB16-40F2-8D80-9916526C54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一</a:t>
            </a:r>
            <a:r>
              <a:rPr lang="en-US" altLang="zh-TW" sz="3200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.</a:t>
            </a:r>
            <a:r>
              <a:rPr lang="zh-TW" altLang="en-US" sz="3200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團體分數爬格子</a:t>
            </a:r>
            <a:endParaRPr lang="en-US" altLang="zh-TW" sz="3200" dirty="0">
              <a:solidFill>
                <a:srgbClr val="FF000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342900" lvl="0" indent="-342900">
              <a:lnSpc>
                <a:spcPts val="3500"/>
              </a:lnSpc>
              <a:buFont typeface="+mj-lt"/>
              <a:buAutoNum type="arabicPeriod"/>
            </a:pPr>
            <a:r>
              <a:rPr lang="zh-TW" altLang="zh-TW" sz="3200" kern="1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上課準時進教室</a:t>
            </a:r>
            <a:r>
              <a:rPr lang="en-US" altLang="zh-TW" sz="3200" kern="1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zh-TW" sz="3200" kern="1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班長</a:t>
            </a:r>
            <a:r>
              <a:rPr lang="en-US" altLang="zh-TW" sz="3200" kern="1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zh-TW" altLang="zh-TW" sz="1400" kern="100" dirty="0"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3500"/>
              </a:lnSpc>
              <a:buFont typeface="+mj-lt"/>
              <a:buAutoNum type="arabicPeriod"/>
            </a:pPr>
            <a:r>
              <a:rPr lang="zh-TW" altLang="zh-TW" sz="3200" kern="1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全組作業交齊</a:t>
            </a:r>
            <a:r>
              <a:rPr lang="en-US" altLang="zh-TW" sz="3200" kern="1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zh-TW" sz="3200" kern="1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學藝</a:t>
            </a:r>
            <a:r>
              <a:rPr lang="en-US" altLang="zh-TW" sz="3200" kern="1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1.2.</a:t>
            </a:r>
            <a:r>
              <a:rPr lang="zh-TW" altLang="zh-TW" sz="3200" kern="1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沒交的起立</a:t>
            </a:r>
            <a:r>
              <a:rPr lang="en-US" altLang="zh-TW" sz="3200" kern="1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zh-TW" altLang="zh-TW" sz="1400" kern="100" dirty="0"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3500"/>
              </a:lnSpc>
              <a:buFont typeface="+mj-lt"/>
              <a:buAutoNum type="arabicPeriod"/>
            </a:pPr>
            <a:r>
              <a:rPr lang="zh-TW" altLang="zh-TW" sz="3200" kern="1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上課舉手搶答</a:t>
            </a:r>
            <a:r>
              <a:rPr lang="en-US" altLang="zh-TW" sz="3200" kern="1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(5</a:t>
            </a:r>
            <a:r>
              <a:rPr lang="zh-TW" altLang="zh-TW" sz="3200" kern="1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組平均</a:t>
            </a:r>
            <a:r>
              <a:rPr lang="en-US" altLang="zh-TW" sz="3200" kern="1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zh-TW" altLang="zh-TW" sz="1400" kern="100" dirty="0"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3500"/>
              </a:lnSpc>
              <a:buFont typeface="+mj-lt"/>
              <a:buAutoNum type="arabicPeriod"/>
            </a:pPr>
            <a:r>
              <a:rPr lang="zh-TW" altLang="zh-TW" sz="3200" kern="1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秩序吵</a:t>
            </a:r>
            <a:r>
              <a:rPr lang="en-US" altLang="zh-TW" sz="3200" kern="1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-1</a:t>
            </a:r>
            <a:r>
              <a:rPr lang="zh-TW" altLang="zh-TW" sz="3200" kern="1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，安靜</a:t>
            </a:r>
            <a:r>
              <a:rPr lang="en-US" altLang="zh-TW" sz="3200" kern="1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+1</a:t>
            </a:r>
            <a:endParaRPr lang="zh-TW" altLang="zh-TW" sz="1400" kern="100" dirty="0"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zh-TW" altLang="zh-TW" sz="32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不守規矩</a:t>
            </a:r>
            <a:r>
              <a:rPr lang="en-US" altLang="zh-TW" sz="32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-1</a:t>
            </a:r>
            <a:endParaRPr lang="zh-TW" altLang="en-US" sz="3200" dirty="0">
              <a:solidFill>
                <a:srgbClr val="FF000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252716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肥皂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TM03457510[[fn=肥皂]]</Template>
  <TotalTime>351</TotalTime>
  <Words>618</Words>
  <Application>Microsoft Office PowerPoint</Application>
  <PresentationFormat>寬螢幕</PresentationFormat>
  <Paragraphs>72</Paragraphs>
  <Slides>14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1" baseType="lpstr">
      <vt:lpstr>新細明體</vt:lpstr>
      <vt:lpstr>Calibri</vt:lpstr>
      <vt:lpstr>Century Gothic</vt:lpstr>
      <vt:lpstr>Garamond</vt:lpstr>
      <vt:lpstr>Times New Roman</vt:lpstr>
      <vt:lpstr>肥皂</vt:lpstr>
      <vt:lpstr>Document</vt:lpstr>
      <vt:lpstr>歡迎加入一年乙班</vt:lpstr>
      <vt:lpstr>芷儀老師的資料</vt:lpstr>
      <vt:lpstr>班級經營目標</vt:lpstr>
      <vt:lpstr> </vt:lpstr>
      <vt:lpstr>PowerPoint 簡報</vt:lpstr>
      <vt:lpstr>PowerPoint 簡報</vt:lpstr>
      <vt:lpstr>PowerPoint 簡報</vt:lpstr>
      <vt:lpstr>PowerPoint 簡報</vt:lpstr>
      <vt:lpstr>以獎勵來激發孩子</vt:lpstr>
      <vt:lpstr>以獎勵來激發孩子</vt:lpstr>
      <vt:lpstr>以獎勵來激發孩子</vt:lpstr>
      <vt:lpstr>獨立思考是引領孩子一生的金礦 一個領袖的五個好習慣</vt:lpstr>
      <vt:lpstr>冷氣使用冷氣費收費標準</vt:lpstr>
      <vt:lpstr>與家長共同努力的目標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歡迎加入一年乙班</dc:title>
  <dc:creator>Administrator</dc:creator>
  <cp:lastModifiedBy>Administrator</cp:lastModifiedBy>
  <cp:revision>13</cp:revision>
  <dcterms:created xsi:type="dcterms:W3CDTF">2020-09-07T07:04:46Z</dcterms:created>
  <dcterms:modified xsi:type="dcterms:W3CDTF">2020-09-21T07:02:09Z</dcterms:modified>
</cp:coreProperties>
</file>