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8" r:id="rId6"/>
    <p:sldId id="289" r:id="rId7"/>
    <p:sldId id="290" r:id="rId8"/>
    <p:sldId id="291" r:id="rId9"/>
    <p:sldId id="293" r:id="rId10"/>
    <p:sldId id="292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74" autoAdjust="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4A7886-E69C-4D0A-8675-3A27E2D379DF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2021年9月13日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027572A-0634-4A80-9420-2A9C479FA489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8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967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5719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17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5890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2971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73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2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4257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448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5998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F7EF6-5B78-4C88-BD29-BCC8F9074FCA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128358-86BF-4BE1-AE44-D087FAA2D3C0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1B9076-0067-4F32-B6D1-9C31E42ECC73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3E40E8-A7AC-40A6-B203-C51F50516F94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22E5CE-50DE-4091-87FA-1AC56BE031B7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DC7A5-D8FB-4063-B028-D6E3FB48D178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FB326-09BA-4C4B-85DC-25848ABE508E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2AA930-071B-4D31-942E-248AE87D3587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BFAAA-1205-491F-95F1-844FB0E38A2B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F3C93-EEA5-4646-BDA0-2DCD844B8D7B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3D97914-47BC-412D-AA3F-505857C493CE}" type="datetime2">
              <a:rPr lang="zh-TW" altLang="en-US" smtClean="0"/>
              <a:pPr/>
              <a:t>2021年9月13日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56845" y="415636"/>
            <a:ext cx="9360418" cy="1513878"/>
          </a:xfrm>
        </p:spPr>
        <p:txBody>
          <a:bodyPr rtlCol="0"/>
          <a:lstStyle/>
          <a:p>
            <a:pPr rtl="0"/>
            <a:r>
              <a:rPr lang="en-US" altLang="zh-TW" dirty="0" smtClean="0"/>
              <a:t>110</a:t>
            </a:r>
            <a:r>
              <a:rPr lang="zh-TW" altLang="en-US" dirty="0" smtClean="0"/>
              <a:t>學年度第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學期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678886" y="2127782"/>
            <a:ext cx="6916336" cy="1771600"/>
          </a:xfrm>
        </p:spPr>
        <p:txBody>
          <a:bodyPr rtlCol="0"/>
          <a:lstStyle/>
          <a:p>
            <a:pPr rtl="0"/>
            <a:r>
              <a:rPr lang="zh-TW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四年</a:t>
            </a:r>
            <a:r>
              <a:rPr lang="en-US" altLang="zh-TW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</a:t>
            </a:r>
            <a:r>
              <a:rPr lang="zh-TW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班家長日</a:t>
            </a:r>
            <a:endParaRPr lang="en-US" altLang="zh-TW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rtl="0"/>
            <a:r>
              <a:rPr lang="zh-TW" altLang="en-US" dirty="0" smtClean="0">
                <a:solidFill>
                  <a:srgbClr val="7030A0"/>
                </a:solidFill>
              </a:rPr>
              <a:t>班級經營分享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631084" y="3899382"/>
            <a:ext cx="238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導師</a:t>
            </a:r>
            <a:r>
              <a:rPr lang="en-US" altLang="zh-TW" dirty="0" smtClean="0">
                <a:solidFill>
                  <a:srgbClr val="0070C0"/>
                </a:solidFill>
              </a:rPr>
              <a:t>:</a:t>
            </a:r>
            <a:r>
              <a:rPr lang="zh-TW" altLang="en-US" dirty="0" smtClean="0">
                <a:solidFill>
                  <a:srgbClr val="0070C0"/>
                </a:solidFill>
              </a:rPr>
              <a:t>陳銀進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 smtClean="0">
                <a:solidFill>
                  <a:srgbClr val="0070C0"/>
                </a:solidFill>
              </a:rPr>
              <a:t>110/9/14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0109" y="340820"/>
            <a:ext cx="3108960" cy="80633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000" dirty="0"/>
              <a:t>線</a:t>
            </a:r>
            <a:r>
              <a:rPr lang="zh-TW" altLang="en-US" sz="4000" dirty="0" smtClean="0"/>
              <a:t>上</a:t>
            </a:r>
            <a:r>
              <a:rPr lang="zh-TW" altLang="en-US" sz="4000" dirty="0"/>
              <a:t>教學</a:t>
            </a:r>
            <a:endParaRPr lang="en-US" altLang="zh-TW" sz="400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31767" y="1263532"/>
            <a:ext cx="10324407" cy="4937761"/>
          </a:xfrm>
        </p:spPr>
        <p:txBody>
          <a:bodyPr rtlCol="0">
            <a:normAutofit/>
          </a:bodyPr>
          <a:lstStyle/>
          <a:p>
            <a:r>
              <a:rPr lang="en-US" altLang="zh-TW" sz="3500" dirty="0">
                <a:solidFill>
                  <a:srgbClr val="7030A0"/>
                </a:solidFill>
              </a:rPr>
              <a:t>※</a:t>
            </a:r>
            <a:r>
              <a:rPr lang="zh-TW" altLang="en-US" sz="3500" dirty="0" smtClean="0">
                <a:solidFill>
                  <a:srgbClr val="7030A0"/>
                </a:solidFill>
              </a:rPr>
              <a:t>學習</a:t>
            </a:r>
            <a:r>
              <a:rPr lang="zh-TW" altLang="en-US" sz="3500" dirty="0">
                <a:solidFill>
                  <a:srgbClr val="7030A0"/>
                </a:solidFill>
              </a:rPr>
              <a:t>設備</a:t>
            </a:r>
            <a:r>
              <a:rPr lang="en-US" altLang="zh-TW" sz="3500" dirty="0">
                <a:solidFill>
                  <a:srgbClr val="7030A0"/>
                </a:solidFill>
              </a:rPr>
              <a:t>:</a:t>
            </a:r>
            <a:r>
              <a:rPr lang="zh-TW" altLang="en-US" sz="3500" dirty="0"/>
              <a:t> 電腦</a:t>
            </a:r>
            <a:r>
              <a:rPr lang="en-US" altLang="zh-TW" sz="3500" dirty="0"/>
              <a:t>(</a:t>
            </a:r>
            <a:r>
              <a:rPr lang="zh-TW" altLang="en-US" sz="3500" dirty="0"/>
              <a:t>平板  筆電 </a:t>
            </a:r>
            <a:r>
              <a:rPr lang="en-US" altLang="zh-TW" sz="3500" dirty="0"/>
              <a:t>)</a:t>
            </a:r>
            <a:r>
              <a:rPr lang="zh-TW" altLang="en-US" sz="3500" dirty="0"/>
              <a:t>   網路</a:t>
            </a:r>
            <a:endParaRPr lang="en-US" altLang="zh-TW" sz="3500" dirty="0"/>
          </a:p>
          <a:p>
            <a:r>
              <a:rPr lang="zh-TW" altLang="en-US" sz="3500" dirty="0"/>
              <a:t>            視訊鏡頭  </a:t>
            </a:r>
            <a:r>
              <a:rPr lang="zh-TW" altLang="en-US" sz="3500" dirty="0" smtClean="0"/>
              <a:t>麥克風</a:t>
            </a:r>
            <a:endParaRPr lang="en-US" altLang="zh-TW" sz="3500" dirty="0" smtClean="0"/>
          </a:p>
          <a:p>
            <a:r>
              <a:rPr lang="en-US" altLang="zh-TW" sz="3500" dirty="0" smtClean="0">
                <a:solidFill>
                  <a:srgbClr val="7030A0"/>
                </a:solidFill>
                <a:latin typeface="新細明體"/>
              </a:rPr>
              <a:t>※</a:t>
            </a:r>
            <a:r>
              <a:rPr lang="zh-TW" altLang="en-US" sz="3500" dirty="0">
                <a:solidFill>
                  <a:srgbClr val="7030A0"/>
                </a:solidFill>
                <a:latin typeface="新細明體"/>
              </a:rPr>
              <a:t>教學說明 </a:t>
            </a:r>
            <a:r>
              <a:rPr lang="en-US" altLang="zh-TW" sz="3500" dirty="0" smtClean="0">
                <a:solidFill>
                  <a:srgbClr val="7030A0"/>
                </a:solidFill>
              </a:rPr>
              <a:t>:</a:t>
            </a:r>
          </a:p>
          <a:p>
            <a:r>
              <a:rPr lang="zh-TW" altLang="en-US" sz="3500" dirty="0" smtClean="0">
                <a:solidFill>
                  <a:srgbClr val="7030A0"/>
                </a:solidFill>
              </a:rPr>
              <a:t>  </a:t>
            </a:r>
            <a:r>
              <a:rPr lang="en-US" altLang="zh-TW" sz="3500" dirty="0" smtClean="0"/>
              <a:t>1</a:t>
            </a:r>
            <a:r>
              <a:rPr lang="zh-TW" altLang="en-US" sz="3500" dirty="0"/>
              <a:t>、</a:t>
            </a:r>
            <a:r>
              <a:rPr lang="zh-TW" altLang="en-US" sz="3500" dirty="0" smtClean="0"/>
              <a:t>依課表</a:t>
            </a:r>
            <a:r>
              <a:rPr lang="zh-TW" altLang="en-US" sz="3500" dirty="0"/>
              <a:t>上課</a:t>
            </a:r>
            <a:r>
              <a:rPr lang="en-US" altLang="zh-TW" sz="3500" dirty="0" smtClean="0"/>
              <a:t>(</a:t>
            </a:r>
            <a:r>
              <a:rPr lang="zh-TW" altLang="en-US" sz="3500" dirty="0" smtClean="0"/>
              <a:t>學習平台</a:t>
            </a:r>
            <a:r>
              <a:rPr lang="en-US" altLang="zh-TW" sz="3500" dirty="0" err="1" smtClean="0"/>
              <a:t>googlemeet</a:t>
            </a:r>
            <a:r>
              <a:rPr lang="en-US" altLang="zh-TW" sz="3500" dirty="0"/>
              <a:t>)</a:t>
            </a:r>
          </a:p>
          <a:p>
            <a:r>
              <a:rPr lang="zh-TW" altLang="en-US" sz="3500" dirty="0" smtClean="0"/>
              <a:t>  </a:t>
            </a:r>
            <a:r>
              <a:rPr lang="en-US" altLang="zh-TW" sz="3500" dirty="0" smtClean="0"/>
              <a:t>2</a:t>
            </a:r>
            <a:r>
              <a:rPr lang="zh-TW" altLang="en-US" sz="3500" dirty="0" smtClean="0"/>
              <a:t>、其他學習平台</a:t>
            </a:r>
            <a:r>
              <a:rPr lang="en-US" altLang="zh-TW" sz="3500" dirty="0" smtClean="0"/>
              <a:t>-</a:t>
            </a:r>
            <a:r>
              <a:rPr lang="zh-TW" altLang="en-US" sz="3500" dirty="0" smtClean="0"/>
              <a:t>親師生平台、學習吧</a:t>
            </a:r>
            <a:r>
              <a:rPr lang="en-US" altLang="zh-TW" sz="3500" dirty="0" smtClean="0"/>
              <a:t>…</a:t>
            </a:r>
            <a:r>
              <a:rPr lang="zh-TW" altLang="en-US" sz="3500" dirty="0" smtClean="0"/>
              <a:t>等</a:t>
            </a:r>
            <a:endParaRPr lang="en-US" altLang="zh-TW" sz="3500" dirty="0"/>
          </a:p>
          <a:p>
            <a:r>
              <a:rPr lang="zh-TW" altLang="en-US" sz="3500" dirty="0" smtClean="0"/>
              <a:t>  </a:t>
            </a:r>
            <a:r>
              <a:rPr lang="en-US" altLang="zh-TW" sz="3500" dirty="0" smtClean="0"/>
              <a:t>3</a:t>
            </a:r>
            <a:r>
              <a:rPr lang="zh-TW" altLang="en-US" sz="3500" dirty="0" smtClean="0"/>
              <a:t>、未能上線學習請</a:t>
            </a:r>
            <a:r>
              <a:rPr lang="zh-TW" altLang="en-US" sz="3500" dirty="0"/>
              <a:t>完成請假手續</a:t>
            </a:r>
          </a:p>
          <a:p>
            <a:endParaRPr lang="en-US" altLang="zh-TW" sz="35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3500" dirty="0" smtClean="0">
              <a:solidFill>
                <a:srgbClr val="7030A0"/>
              </a:solidFill>
              <a:latin typeface="新細明體"/>
            </a:endParaRPr>
          </a:p>
          <a:p>
            <a:pPr>
              <a:lnSpc>
                <a:spcPct val="150000"/>
              </a:lnSpc>
            </a:pPr>
            <a:endParaRPr lang="en-US" altLang="zh-TW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98422" y="116376"/>
            <a:ext cx="3108960" cy="806335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4000" dirty="0" smtClean="0"/>
              <a:t>家長配合事</a:t>
            </a:r>
            <a:r>
              <a:rPr lang="zh-TW" altLang="en-US" sz="4000" dirty="0"/>
              <a:t>項</a:t>
            </a:r>
            <a:endParaRPr lang="en-US" altLang="zh-TW" sz="40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90203" y="922711"/>
            <a:ext cx="10382597" cy="5544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2800" dirty="0"/>
              <a:t>1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請</a:t>
            </a:r>
            <a:r>
              <a:rPr lang="zh-TW" altLang="en-US" sz="2800" dirty="0"/>
              <a:t>家長務必於聯絡簿簽名，以關心學生在校學習狀況或讀取相關訊息。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2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孩子</a:t>
            </a:r>
            <a:r>
              <a:rPr lang="zh-TW" altLang="en-US" sz="2800" dirty="0"/>
              <a:t>如需請假務必通知導師或學校</a:t>
            </a:r>
            <a:r>
              <a:rPr lang="zh-TW" altLang="en-US" sz="2800" dirty="0" smtClean="0"/>
              <a:t>。</a:t>
            </a: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</a:rPr>
              <a:t>使用校園</a:t>
            </a:r>
            <a:r>
              <a:rPr lang="en-US" altLang="zh-TW" sz="2800" dirty="0" smtClean="0">
                <a:solidFill>
                  <a:srgbClr val="FF0000"/>
                </a:solidFill>
              </a:rPr>
              <a:t>APP)</a:t>
            </a:r>
            <a:endParaRPr lang="zh-TW" alt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/>
              <a:t>3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注意</a:t>
            </a:r>
            <a:r>
              <a:rPr lang="zh-TW" altLang="en-US" sz="2800" dirty="0"/>
              <a:t>孩子在家的生活作息，培養孩子良好生活習慣；上學準時到校，請</a:t>
            </a:r>
            <a:r>
              <a:rPr lang="zh-TW" altLang="en-US" sz="2800" dirty="0" smtClean="0"/>
              <a:t>於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7</a:t>
            </a:r>
            <a:r>
              <a:rPr lang="zh-TW" altLang="en-US" sz="2800" dirty="0"/>
              <a:t>：</a:t>
            </a:r>
            <a:r>
              <a:rPr lang="en-US" altLang="zh-TW" sz="2800" dirty="0"/>
              <a:t>50</a:t>
            </a:r>
            <a:r>
              <a:rPr lang="zh-TW" altLang="en-US" sz="2800" dirty="0"/>
              <a:t>前進教室。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4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請</a:t>
            </a:r>
            <a:r>
              <a:rPr lang="zh-TW" altLang="en-US" sz="2800" dirty="0"/>
              <a:t>不要讓孩子將貴重物品帶到學校，以防止孩子學習分心或避免遺失或</a:t>
            </a:r>
            <a:r>
              <a:rPr lang="zh-TW" altLang="en-US" sz="2800" dirty="0" smtClean="0"/>
              <a:t>損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壞</a:t>
            </a:r>
            <a:r>
              <a:rPr lang="zh-TW" altLang="en-US" sz="2800" dirty="0"/>
              <a:t>等問題發生。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5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請</a:t>
            </a:r>
            <a:r>
              <a:rPr lang="zh-TW" altLang="en-US" sz="2800" dirty="0"/>
              <a:t>家長協助檢查孩子的作業，確定孩子已完成功課，以培養孩子負責任</a:t>
            </a:r>
            <a:r>
              <a:rPr lang="zh-TW" altLang="en-US" sz="2800" dirty="0" smtClean="0"/>
              <a:t>的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態度</a:t>
            </a:r>
            <a:r>
              <a:rPr lang="zh-TW" altLang="en-US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6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家庭</a:t>
            </a:r>
            <a:r>
              <a:rPr lang="zh-TW" altLang="en-US" sz="2800" dirty="0"/>
              <a:t>，是孩子接受教育的開始、父母，是孩子最初的老師，請家長多</a:t>
            </a:r>
            <a:r>
              <a:rPr lang="zh-TW" altLang="en-US" sz="2800" dirty="0" smtClean="0"/>
              <a:t>陪伴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孩子</a:t>
            </a:r>
            <a:r>
              <a:rPr lang="zh-TW" altLang="en-US" sz="2800" dirty="0"/>
              <a:t>，與孩子分享生活中的喜悅及經驗。</a:t>
            </a:r>
          </a:p>
          <a:p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457201" y="1475448"/>
            <a:ext cx="10208843" cy="1233424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7030A0"/>
                </a:solidFill>
                <a:latin typeface="新細明體"/>
                <a:ea typeface="新細明體"/>
              </a:rPr>
              <a:t>※</a:t>
            </a:r>
            <a:r>
              <a:rPr lang="zh-TW" altLang="en-US" dirty="0">
                <a:solidFill>
                  <a:srgbClr val="7030A0"/>
                </a:solidFill>
                <a:latin typeface="新細明體"/>
                <a:ea typeface="新細明體"/>
              </a:rPr>
              <a:t>班級概況</a:t>
            </a:r>
            <a:r>
              <a:rPr lang="en-US" altLang="zh-TW" dirty="0">
                <a:latin typeface="新細明體"/>
                <a:ea typeface="新細明體"/>
              </a:rPr>
              <a:t/>
            </a:r>
            <a:br>
              <a:rPr lang="en-US" altLang="zh-TW" dirty="0">
                <a:latin typeface="新細明體"/>
                <a:ea typeface="新細明體"/>
              </a:rPr>
            </a:br>
            <a:r>
              <a:rPr lang="zh-TW" altLang="en-US" dirty="0">
                <a:latin typeface="新細明體"/>
                <a:ea typeface="新細明體"/>
              </a:rPr>
              <a:t>   </a:t>
            </a:r>
            <a:r>
              <a:rPr lang="zh-TW" altLang="en-US" sz="3600" dirty="0">
                <a:latin typeface="新細明體"/>
                <a:ea typeface="新細明體"/>
              </a:rPr>
              <a:t>男生</a:t>
            </a:r>
            <a:r>
              <a:rPr lang="en-US" altLang="zh-TW" sz="3600" dirty="0" smtClean="0">
                <a:latin typeface="新細明體"/>
                <a:ea typeface="新細明體"/>
              </a:rPr>
              <a:t>13</a:t>
            </a:r>
            <a:r>
              <a:rPr lang="zh-TW" altLang="en-US" sz="3600" dirty="0" smtClean="0">
                <a:latin typeface="新細明體"/>
                <a:ea typeface="新細明體"/>
              </a:rPr>
              <a:t>人、</a:t>
            </a:r>
            <a:r>
              <a:rPr lang="zh-TW" altLang="en-US" sz="3600" dirty="0">
                <a:latin typeface="新細明體"/>
                <a:ea typeface="新細明體"/>
              </a:rPr>
              <a:t>女</a:t>
            </a:r>
            <a:r>
              <a:rPr lang="zh-TW" altLang="en-US" sz="3600" dirty="0">
                <a:latin typeface="新細明體"/>
              </a:rPr>
              <a:t>生</a:t>
            </a:r>
            <a:r>
              <a:rPr lang="en-US" altLang="zh-TW" sz="3600" dirty="0" smtClean="0">
                <a:latin typeface="新細明體"/>
              </a:rPr>
              <a:t>12</a:t>
            </a:r>
            <a:r>
              <a:rPr lang="zh-TW" altLang="en-US" sz="3600" dirty="0" smtClean="0">
                <a:latin typeface="新細明體"/>
              </a:rPr>
              <a:t>人</a:t>
            </a:r>
            <a:r>
              <a:rPr lang="en-US" altLang="zh-TW" sz="3600" dirty="0">
                <a:latin typeface="新細明體"/>
                <a:ea typeface="新細明體"/>
              </a:rPr>
              <a:t>(</a:t>
            </a:r>
            <a:r>
              <a:rPr lang="zh-TW" altLang="en-US" sz="3600" dirty="0">
                <a:latin typeface="新細明體"/>
                <a:ea typeface="新細明體"/>
              </a:rPr>
              <a:t>含</a:t>
            </a:r>
            <a:r>
              <a:rPr lang="en-US" altLang="zh-TW" sz="3600" dirty="0">
                <a:latin typeface="新細明體"/>
                <a:ea typeface="新細明體"/>
              </a:rPr>
              <a:t>1</a:t>
            </a:r>
            <a:r>
              <a:rPr lang="zh-TW" altLang="en-US" sz="3600" dirty="0">
                <a:latin typeface="新細明體"/>
                <a:ea typeface="新細明體"/>
              </a:rPr>
              <a:t>位學習教室孩子</a:t>
            </a:r>
            <a:r>
              <a:rPr lang="en-US" altLang="zh-TW" sz="3600" dirty="0">
                <a:latin typeface="新細明體"/>
                <a:ea typeface="新細明體"/>
              </a:rPr>
              <a:t>)</a:t>
            </a:r>
            <a:r>
              <a:rPr lang="zh-TW" altLang="en-US" sz="3600" dirty="0" smtClean="0">
                <a:latin typeface="新細明體"/>
              </a:rPr>
              <a:t>，</a:t>
            </a:r>
            <a:r>
              <a:rPr lang="zh-TW" altLang="en-US" sz="3600" dirty="0">
                <a:latin typeface="新細明體"/>
              </a:rPr>
              <a:t>共計</a:t>
            </a:r>
            <a:r>
              <a:rPr lang="en-US" altLang="zh-TW" sz="3600" dirty="0" smtClean="0">
                <a:latin typeface="新細明體"/>
              </a:rPr>
              <a:t>25</a:t>
            </a:r>
            <a:r>
              <a:rPr lang="zh-TW" altLang="en-US" sz="3600" dirty="0" smtClean="0">
                <a:latin typeface="新細明體"/>
              </a:rPr>
              <a:t>人</a:t>
            </a:r>
            <a:r>
              <a:rPr lang="en-US" altLang="zh-TW" sz="3600" dirty="0">
                <a:latin typeface="新細明體"/>
              </a:rPr>
              <a:t/>
            </a:r>
            <a:br>
              <a:rPr lang="en-US" altLang="zh-TW" sz="3600" dirty="0">
                <a:latin typeface="新細明體"/>
              </a:rPr>
            </a:br>
            <a:endParaRPr lang="zh-TW" altLang="en-US" dirty="0"/>
          </a:p>
        </p:txBody>
      </p:sp>
      <p:sp>
        <p:nvSpPr>
          <p:cNvPr id="5" name="標題 12"/>
          <p:cNvSpPr txBox="1">
            <a:spLocks/>
          </p:cNvSpPr>
          <p:nvPr/>
        </p:nvSpPr>
        <p:spPr>
          <a:xfrm>
            <a:off x="543100" y="2375993"/>
            <a:ext cx="10208843" cy="2362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altLang="zh-TW" sz="12800" dirty="0">
                <a:solidFill>
                  <a:srgbClr val="7030A0"/>
                </a:solidFill>
                <a:latin typeface="新細明體"/>
              </a:rPr>
              <a:t>※</a:t>
            </a:r>
            <a:r>
              <a:rPr lang="zh-TW" altLang="en-US" sz="12800" dirty="0">
                <a:solidFill>
                  <a:srgbClr val="7030A0"/>
                </a:solidFill>
                <a:latin typeface="新細明體"/>
              </a:rPr>
              <a:t>榮譽制度</a:t>
            </a:r>
            <a:r>
              <a:rPr lang="en-US" altLang="zh-TW" sz="12800" dirty="0">
                <a:solidFill>
                  <a:srgbClr val="7030A0"/>
                </a:solidFill>
                <a:latin typeface="新細明體"/>
              </a:rPr>
              <a:t>(</a:t>
            </a:r>
            <a:r>
              <a:rPr lang="zh-TW" altLang="en-US" sz="12800" dirty="0">
                <a:solidFill>
                  <a:srgbClr val="7030A0"/>
                </a:solidFill>
                <a:latin typeface="新細明體"/>
              </a:rPr>
              <a:t>配合學校榮譽獎狀制度</a:t>
            </a:r>
            <a:r>
              <a:rPr lang="en-US" altLang="zh-TW" sz="12800" dirty="0">
                <a:solidFill>
                  <a:srgbClr val="7030A0"/>
                </a:solidFill>
                <a:latin typeface="新細明體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zh-TW" altLang="en-US" sz="12800" dirty="0">
                <a:latin typeface="新細明體"/>
              </a:rPr>
              <a:t>   </a:t>
            </a:r>
            <a:r>
              <a:rPr lang="en-US" altLang="zh-TW" sz="12800" dirty="0">
                <a:latin typeface="新細明體"/>
              </a:rPr>
              <a:t>1.</a:t>
            </a:r>
            <a:r>
              <a:rPr lang="zh-TW" altLang="en-US" sz="12800" dirty="0">
                <a:latin typeface="新細明體"/>
              </a:rPr>
              <a:t>個人榮譽：依據個人作業或學習</a:t>
            </a:r>
            <a:r>
              <a:rPr lang="zh-TW" altLang="en-US" sz="12800" dirty="0" smtClean="0">
                <a:latin typeface="新細明體"/>
              </a:rPr>
              <a:t>表現給予獎勵。</a:t>
            </a:r>
            <a:endParaRPr lang="en-US" altLang="zh-TW" sz="12800" dirty="0">
              <a:latin typeface="新細明體"/>
            </a:endParaRPr>
          </a:p>
          <a:p>
            <a:pPr>
              <a:lnSpc>
                <a:spcPct val="170000"/>
              </a:lnSpc>
            </a:pPr>
            <a:r>
              <a:rPr lang="zh-TW" altLang="en-US" sz="12800" dirty="0">
                <a:latin typeface="新細明體"/>
              </a:rPr>
              <a:t>   </a:t>
            </a:r>
            <a:r>
              <a:rPr lang="en-US" altLang="zh-TW" sz="12800" dirty="0" smtClean="0">
                <a:latin typeface="新細明體"/>
              </a:rPr>
              <a:t>2</a:t>
            </a:r>
            <a:r>
              <a:rPr lang="en-US" altLang="zh-TW" sz="12800" dirty="0">
                <a:latin typeface="新細明體"/>
              </a:rPr>
              <a:t>.</a:t>
            </a:r>
            <a:r>
              <a:rPr lang="zh-TW" altLang="en-US" sz="12800" dirty="0">
                <a:latin typeface="新細明體"/>
              </a:rPr>
              <a:t>小組榮譽：依據小組合作學習的</a:t>
            </a:r>
            <a:r>
              <a:rPr lang="zh-TW" altLang="en-US" sz="12800" dirty="0" smtClean="0">
                <a:latin typeface="新細明體"/>
              </a:rPr>
              <a:t>狀況</a:t>
            </a:r>
            <a:r>
              <a:rPr lang="zh-TW" altLang="en-US" sz="12800" dirty="0">
                <a:latin typeface="新細明體"/>
              </a:rPr>
              <a:t>給予獎勵</a:t>
            </a:r>
            <a:r>
              <a:rPr lang="zh-TW" altLang="en-US" sz="12800" dirty="0" smtClean="0">
                <a:latin typeface="新細明體"/>
              </a:rPr>
              <a:t>。</a:t>
            </a:r>
            <a:endParaRPr lang="en-US" altLang="zh-TW" sz="12800" dirty="0">
              <a:latin typeface="新細明體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latin typeface="新細明體"/>
              </a:rPr>
              <a:t/>
            </a:r>
            <a:br>
              <a:rPr lang="en-US" altLang="zh-TW" sz="3600" dirty="0" smtClean="0">
                <a:latin typeface="新細明體"/>
              </a:rPr>
            </a:b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43099" y="4585501"/>
            <a:ext cx="105045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3200" dirty="0">
                <a:solidFill>
                  <a:srgbClr val="7030A0"/>
                </a:solidFill>
                <a:latin typeface="新細明體"/>
              </a:rPr>
              <a:t>※</a:t>
            </a:r>
            <a:r>
              <a:rPr lang="zh-TW" altLang="en-US" sz="3200" dirty="0">
                <a:solidFill>
                  <a:srgbClr val="7030A0"/>
                </a:solidFill>
                <a:latin typeface="新細明體"/>
              </a:rPr>
              <a:t>班級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/>
              </a:rPr>
              <a:t>幹部、打掃工作、抬餐工作</a:t>
            </a:r>
            <a:endParaRPr lang="en-US" altLang="zh-TW" sz="3200" dirty="0" smtClean="0">
              <a:solidFill>
                <a:srgbClr val="7030A0"/>
              </a:solidFill>
              <a:latin typeface="新細明體"/>
            </a:endParaRPr>
          </a:p>
          <a:p>
            <a:pPr>
              <a:buNone/>
            </a:pPr>
            <a:r>
              <a:rPr lang="zh-TW" altLang="en-US" sz="3200" dirty="0" smtClean="0">
                <a:latin typeface="新細明體"/>
              </a:rPr>
              <a:t>    每個月重新分配，每項事物都是一種學習，從中培養</a:t>
            </a:r>
            <a:endParaRPr lang="en-US" altLang="zh-TW" sz="3200" dirty="0" smtClean="0">
              <a:latin typeface="新細明體"/>
            </a:endParaRPr>
          </a:p>
          <a:p>
            <a:pPr>
              <a:buNone/>
            </a:pPr>
            <a:r>
              <a:rPr lang="zh-TW" altLang="en-US" sz="3200" dirty="0">
                <a:latin typeface="新細明體"/>
              </a:rPr>
              <a:t> </a:t>
            </a:r>
            <a:r>
              <a:rPr lang="zh-TW" altLang="en-US" sz="3200" dirty="0" smtClean="0">
                <a:latin typeface="新細明體"/>
              </a:rPr>
              <a:t>   負責任、團隊合作等能力</a:t>
            </a:r>
            <a:endParaRPr lang="en-US" altLang="zh-TW" sz="3200" dirty="0">
              <a:latin typeface="新細明體"/>
            </a:endParaRPr>
          </a:p>
          <a:p>
            <a:pPr>
              <a:buNone/>
            </a:pPr>
            <a:r>
              <a:rPr lang="zh-TW" altLang="en-US" sz="1600" dirty="0">
                <a:latin typeface="新細明體"/>
              </a:rPr>
              <a:t>   </a:t>
            </a:r>
            <a:endParaRPr lang="en-US" altLang="zh-TW" dirty="0">
              <a:latin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3579" y="349135"/>
            <a:ext cx="2407920" cy="647316"/>
          </a:xfrm>
        </p:spPr>
        <p:txBody>
          <a:bodyPr rtlCol="0">
            <a:normAutofit/>
          </a:bodyPr>
          <a:lstStyle/>
          <a:p>
            <a:r>
              <a:rPr lang="zh-TW" altLang="en-US" sz="4000" dirty="0"/>
              <a:t>榮譽制度</a:t>
            </a:r>
            <a:endParaRPr lang="zh-TW" altLang="en-US" sz="4000" dirty="0"/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7946" t="17659" r="19998" b="9461"/>
          <a:stretch/>
        </p:blipFill>
        <p:spPr bwMode="auto">
          <a:xfrm>
            <a:off x="1652066" y="1225695"/>
            <a:ext cx="8065511" cy="4925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462" y="432260"/>
            <a:ext cx="2624051" cy="772007"/>
          </a:xfrm>
        </p:spPr>
        <p:txBody>
          <a:bodyPr rtlCol="0">
            <a:normAutofit/>
          </a:bodyPr>
          <a:lstStyle/>
          <a:p>
            <a:r>
              <a:rPr lang="zh-TW" altLang="en-US" sz="4000" dirty="0"/>
              <a:t>班級經營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1086195" y="1435252"/>
            <a:ext cx="94875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800" dirty="0">
                <a:solidFill>
                  <a:srgbClr val="7030A0"/>
                </a:solidFill>
                <a:latin typeface="新細明體"/>
                <a:ea typeface="新細明體"/>
              </a:rPr>
              <a:t>※</a:t>
            </a:r>
            <a:r>
              <a:rPr lang="zh-TW" altLang="en-US" sz="2800" dirty="0">
                <a:solidFill>
                  <a:srgbClr val="7030A0"/>
                </a:solidFill>
                <a:latin typeface="新細明體"/>
              </a:rPr>
              <a:t>晨光活動（</a:t>
            </a:r>
            <a:r>
              <a:rPr lang="en-US" altLang="zh-TW" sz="2800" dirty="0">
                <a:solidFill>
                  <a:srgbClr val="7030A0"/>
                </a:solidFill>
                <a:latin typeface="新細明體"/>
              </a:rPr>
              <a:t>7:50~8:25</a:t>
            </a:r>
            <a:r>
              <a:rPr lang="zh-TW" altLang="en-US" sz="2800" dirty="0">
                <a:solidFill>
                  <a:srgbClr val="7030A0"/>
                </a:solidFill>
                <a:latin typeface="新細明體"/>
              </a:rPr>
              <a:t>）</a:t>
            </a:r>
            <a:endParaRPr lang="en-US" altLang="zh-TW" sz="2800" dirty="0">
              <a:solidFill>
                <a:srgbClr val="7030A0"/>
              </a:solidFill>
              <a:latin typeface="新細明體"/>
              <a:ea typeface="新細明體"/>
            </a:endParaRPr>
          </a:p>
          <a:p>
            <a:pPr>
              <a:buNone/>
            </a:pPr>
            <a:r>
              <a:rPr lang="zh-TW" altLang="en-US" dirty="0">
                <a:latin typeface="新細明體"/>
                <a:ea typeface="新細明體"/>
              </a:rPr>
              <a:t>   </a:t>
            </a:r>
            <a:endParaRPr lang="en-US" altLang="zh-TW" dirty="0">
              <a:latin typeface="新細明體"/>
            </a:endParaRPr>
          </a:p>
          <a:p>
            <a:pPr>
              <a:buNone/>
            </a:pPr>
            <a:endParaRPr lang="en-US" altLang="zh-TW" dirty="0">
              <a:latin typeface="新細明體"/>
            </a:endParaRPr>
          </a:p>
          <a:p>
            <a:pPr>
              <a:buNone/>
            </a:pPr>
            <a:endParaRPr lang="en-US" altLang="zh-TW" dirty="0">
              <a:latin typeface="新細明體"/>
            </a:endParaRPr>
          </a:p>
          <a:p>
            <a:pPr>
              <a:buNone/>
            </a:pPr>
            <a:endParaRPr lang="en-US" altLang="zh-TW" dirty="0">
              <a:latin typeface="新細明體"/>
            </a:endParaRPr>
          </a:p>
          <a:p>
            <a:pPr>
              <a:buNone/>
            </a:pPr>
            <a:r>
              <a:rPr lang="en-US" altLang="zh-TW" sz="2800" dirty="0">
                <a:solidFill>
                  <a:srgbClr val="7030A0"/>
                </a:solidFill>
                <a:latin typeface="新細明體"/>
              </a:rPr>
              <a:t>※</a:t>
            </a:r>
            <a:r>
              <a:rPr lang="zh-TW" altLang="en-US" sz="2800" dirty="0">
                <a:solidFill>
                  <a:srgbClr val="7030A0"/>
                </a:solidFill>
                <a:latin typeface="新細明體"/>
              </a:rPr>
              <a:t>閱讀護照</a:t>
            </a:r>
            <a:endParaRPr lang="en-US" altLang="zh-TW" sz="2800" dirty="0">
              <a:solidFill>
                <a:srgbClr val="7030A0"/>
              </a:solidFill>
              <a:latin typeface="新細明體"/>
            </a:endParaRPr>
          </a:p>
          <a:p>
            <a:pPr>
              <a:buNone/>
            </a:pPr>
            <a:r>
              <a:rPr lang="zh-TW" altLang="en-US" dirty="0">
                <a:latin typeface="新細明體"/>
              </a:rPr>
              <a:t>   </a:t>
            </a:r>
            <a:r>
              <a:rPr lang="en-US" altLang="zh-TW" sz="2400" dirty="0">
                <a:latin typeface="新細明體"/>
              </a:rPr>
              <a:t>1.</a:t>
            </a:r>
            <a:r>
              <a:rPr lang="zh-TW" altLang="en-US" sz="2400" dirty="0">
                <a:latin typeface="新細明體"/>
              </a:rPr>
              <a:t>個人閱讀：完成閱讀， </a:t>
            </a:r>
            <a:r>
              <a:rPr lang="zh-TW" altLang="en-US" sz="2400" dirty="0" smtClean="0">
                <a:latin typeface="新細明體"/>
              </a:rPr>
              <a:t>由家長</a:t>
            </a:r>
            <a:r>
              <a:rPr lang="zh-TW" altLang="en-US" sz="2400" dirty="0">
                <a:latin typeface="新細明體"/>
              </a:rPr>
              <a:t>認證。</a:t>
            </a:r>
            <a:endParaRPr lang="en-US" altLang="zh-TW" sz="2400" dirty="0">
              <a:latin typeface="新細明體"/>
            </a:endParaRPr>
          </a:p>
          <a:p>
            <a:pPr>
              <a:buNone/>
            </a:pPr>
            <a:r>
              <a:rPr lang="zh-TW" altLang="en-US" sz="2400" dirty="0">
                <a:latin typeface="新細明體"/>
              </a:rPr>
              <a:t>  </a:t>
            </a:r>
            <a:r>
              <a:rPr lang="en-US" altLang="zh-TW" sz="2400" dirty="0" smtClean="0">
                <a:latin typeface="新細明體"/>
              </a:rPr>
              <a:t>2</a:t>
            </a:r>
            <a:r>
              <a:rPr lang="en-US" altLang="zh-TW" sz="2400" dirty="0">
                <a:latin typeface="新細明體"/>
              </a:rPr>
              <a:t>.</a:t>
            </a:r>
            <a:r>
              <a:rPr lang="zh-TW" altLang="en-US" sz="2400" dirty="0">
                <a:latin typeface="新細明體"/>
              </a:rPr>
              <a:t>班級共讀：共讀結束， 由老師認證</a:t>
            </a:r>
            <a:r>
              <a:rPr lang="zh-TW" altLang="en-US" sz="2400" dirty="0" smtClean="0">
                <a:latin typeface="新細明體"/>
              </a:rPr>
              <a:t>。</a:t>
            </a:r>
            <a:endParaRPr lang="en-US" altLang="zh-TW" sz="2400" dirty="0" smtClean="0">
              <a:latin typeface="新細明體"/>
            </a:endParaRPr>
          </a:p>
          <a:p>
            <a:pPr>
              <a:buNone/>
            </a:pPr>
            <a:endParaRPr lang="en-US" altLang="zh-TW" sz="2400" dirty="0">
              <a:latin typeface="新細明體"/>
            </a:endParaRPr>
          </a:p>
          <a:p>
            <a:r>
              <a:rPr lang="en-US" altLang="zh-TW" sz="2400" dirty="0" smtClean="0">
                <a:solidFill>
                  <a:srgbClr val="7030A0"/>
                </a:solidFill>
                <a:latin typeface="新細明體"/>
              </a:rPr>
              <a:t>※</a:t>
            </a:r>
            <a:r>
              <a:rPr lang="zh-TW" altLang="en-US" sz="2400" dirty="0" smtClean="0">
                <a:solidFill>
                  <a:srgbClr val="7030A0"/>
                </a:solidFill>
                <a:latin typeface="新細明體"/>
              </a:rPr>
              <a:t>小小書評</a:t>
            </a:r>
            <a:r>
              <a:rPr lang="zh-TW" altLang="en-US" sz="2400" dirty="0">
                <a:solidFill>
                  <a:srgbClr val="7030A0"/>
                </a:solidFill>
                <a:latin typeface="新細明體"/>
              </a:rPr>
              <a:t>家</a:t>
            </a:r>
            <a:endParaRPr lang="en-US" altLang="zh-TW" sz="2400" dirty="0">
              <a:solidFill>
                <a:srgbClr val="7030A0"/>
              </a:solidFill>
              <a:latin typeface="新細明體"/>
            </a:endParaRPr>
          </a:p>
          <a:p>
            <a:pPr>
              <a:buNone/>
            </a:pPr>
            <a:r>
              <a:rPr lang="zh-TW" altLang="en-US" sz="2400" dirty="0" smtClean="0">
                <a:latin typeface="新細明體"/>
              </a:rPr>
              <a:t>    學校閱讀教師，上下學期、每周進班一次。</a:t>
            </a:r>
            <a:endParaRPr lang="en-US" altLang="zh-TW" sz="2400" dirty="0">
              <a:latin typeface="新細明體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45577"/>
              </p:ext>
            </p:extLst>
          </p:nvPr>
        </p:nvGraphicFramePr>
        <p:xfrm>
          <a:off x="1246911" y="2022302"/>
          <a:ext cx="8613830" cy="741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22766">
                  <a:extLst>
                    <a:ext uri="{9D8B030D-6E8A-4147-A177-3AD203B41FA5}">
                      <a16:colId xmlns:a16="http://schemas.microsoft.com/office/drawing/2014/main" val="3753938009"/>
                    </a:ext>
                  </a:extLst>
                </a:gridCol>
                <a:gridCol w="1722766">
                  <a:extLst>
                    <a:ext uri="{9D8B030D-6E8A-4147-A177-3AD203B41FA5}">
                      <a16:colId xmlns:a16="http://schemas.microsoft.com/office/drawing/2014/main" val="540947081"/>
                    </a:ext>
                  </a:extLst>
                </a:gridCol>
                <a:gridCol w="1722766">
                  <a:extLst>
                    <a:ext uri="{9D8B030D-6E8A-4147-A177-3AD203B41FA5}">
                      <a16:colId xmlns:a16="http://schemas.microsoft.com/office/drawing/2014/main" val="1958315229"/>
                    </a:ext>
                  </a:extLst>
                </a:gridCol>
                <a:gridCol w="1722766">
                  <a:extLst>
                    <a:ext uri="{9D8B030D-6E8A-4147-A177-3AD203B41FA5}">
                      <a16:colId xmlns:a16="http://schemas.microsoft.com/office/drawing/2014/main" val="2694496287"/>
                    </a:ext>
                  </a:extLst>
                </a:gridCol>
                <a:gridCol w="1722766">
                  <a:extLst>
                    <a:ext uri="{9D8B030D-6E8A-4147-A177-3AD203B41FA5}">
                      <a16:colId xmlns:a16="http://schemas.microsoft.com/office/drawing/2014/main" val="846839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星期一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星期二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星期三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星期四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星期五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7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國語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數學練習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閱讀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兒童朝會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班級共讀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運動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閱讀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176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161" y="1043187"/>
            <a:ext cx="2865119" cy="1783140"/>
          </a:xfrm>
        </p:spPr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zh-TW" altLang="en-US" dirty="0" smtClean="0"/>
              <a:t>小校書評家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7030A0"/>
                </a:solidFill>
              </a:rPr>
              <a:t>書</a:t>
            </a:r>
            <a:r>
              <a:rPr lang="zh-TW" altLang="en-US" dirty="0">
                <a:solidFill>
                  <a:srgbClr val="7030A0"/>
                </a:solidFill>
              </a:rPr>
              <a:t>單</a:t>
            </a:r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96" y="224444"/>
            <a:ext cx="4630754" cy="65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6458" y="324195"/>
            <a:ext cx="2507673" cy="83681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000" dirty="0" smtClean="0"/>
              <a:t>班級活</a:t>
            </a:r>
            <a:r>
              <a:rPr lang="zh-TW" altLang="en-US" sz="4000" dirty="0"/>
              <a:t>動</a:t>
            </a:r>
            <a:endParaRPr lang="en-US" altLang="zh-TW" sz="4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84091"/>
              </p:ext>
            </p:extLst>
          </p:nvPr>
        </p:nvGraphicFramePr>
        <p:xfrm>
          <a:off x="1815869" y="1161010"/>
          <a:ext cx="7461135" cy="5303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88601">
                  <a:extLst>
                    <a:ext uri="{9D8B030D-6E8A-4147-A177-3AD203B41FA5}">
                      <a16:colId xmlns:a16="http://schemas.microsoft.com/office/drawing/2014/main" val="2337951302"/>
                    </a:ext>
                  </a:extLst>
                </a:gridCol>
                <a:gridCol w="6472534">
                  <a:extLst>
                    <a:ext uri="{9D8B030D-6E8A-4147-A177-3AD203B41FA5}">
                      <a16:colId xmlns:a16="http://schemas.microsoft.com/office/drawing/2014/main" val="35152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9</a:t>
                      </a:r>
                      <a:r>
                        <a:rPr lang="zh-TW" altLang="en-US" sz="3200" dirty="0" smtClean="0"/>
                        <a:t>月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9/15(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防災演練</a:t>
                      </a: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9/16-17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蟯蟲、尿液檢查</a:t>
                      </a: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9/18-21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中秋連假</a:t>
                      </a: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9/22(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量身高、體重、視力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6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10</a:t>
                      </a:r>
                      <a:r>
                        <a:rPr lang="zh-TW" altLang="en-US" sz="3200" dirty="0" smtClean="0"/>
                        <a:t>月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10/6(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校園學童流感接種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10/9-11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國慶連假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10/14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學生健康檢查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48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11</a:t>
                      </a:r>
                      <a:r>
                        <a:rPr lang="zh-TW" altLang="en-US" sz="3200" dirty="0" smtClean="0"/>
                        <a:t>月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11/4-5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期中評量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12</a:t>
                      </a:r>
                      <a:r>
                        <a:rPr lang="zh-TW" altLang="en-US" sz="3200" dirty="0" smtClean="0"/>
                        <a:t>月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12/10(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語文競賽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靜態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12/17(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語文競賽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動態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12/31-2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元旦連假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60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1</a:t>
                      </a:r>
                      <a:r>
                        <a:rPr lang="zh-TW" altLang="en-US" sz="3200" dirty="0" smtClean="0"/>
                        <a:t>月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1/11-12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期末評量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1/20(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休業式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2/11(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學期開學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998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523999" y="698268"/>
            <a:ext cx="4793673" cy="614065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4000" dirty="0" smtClean="0"/>
              <a:t>教學分享</a:t>
            </a:r>
            <a:r>
              <a:rPr lang="en-US" altLang="zh-TW" sz="4000" dirty="0" smtClean="0"/>
              <a:t>-</a:t>
            </a:r>
            <a:r>
              <a:rPr lang="zh-TW" altLang="en-US" sz="4000" dirty="0" smtClean="0">
                <a:solidFill>
                  <a:srgbClr val="7030A0"/>
                </a:solidFill>
              </a:rPr>
              <a:t>國語</a:t>
            </a:r>
            <a:endParaRPr lang="en-US" altLang="zh-TW" sz="4000" dirty="0">
              <a:solidFill>
                <a:srgbClr val="7030A0"/>
              </a:solidFill>
            </a:endParaRPr>
          </a:p>
        </p:txBody>
      </p:sp>
      <p:sp>
        <p:nvSpPr>
          <p:cNvPr id="7" name="標題 5"/>
          <p:cNvSpPr txBox="1">
            <a:spLocks/>
          </p:cNvSpPr>
          <p:nvPr/>
        </p:nvSpPr>
        <p:spPr>
          <a:xfrm>
            <a:off x="1524000" y="1482436"/>
            <a:ext cx="9997440" cy="4328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dirty="0"/>
              <a:t>1.</a:t>
            </a:r>
            <a:r>
              <a:rPr lang="zh-TW" altLang="en-US" dirty="0"/>
              <a:t>課</a:t>
            </a:r>
            <a:r>
              <a:rPr lang="zh-TW" altLang="en-US" dirty="0" smtClean="0"/>
              <a:t>內 </a:t>
            </a:r>
            <a:r>
              <a:rPr lang="en-US" altLang="zh-TW" dirty="0" smtClean="0"/>
              <a:t>~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1)</a:t>
            </a:r>
            <a:r>
              <a:rPr lang="zh-TW" altLang="en-US" dirty="0"/>
              <a:t>預習</a:t>
            </a:r>
            <a:r>
              <a:rPr lang="en-US" altLang="zh-TW" dirty="0" smtClean="0"/>
              <a:t>~</a:t>
            </a:r>
            <a:r>
              <a:rPr lang="zh-TW" altLang="en-US" dirty="0" smtClean="0"/>
              <a:t>學習</a:t>
            </a:r>
            <a:r>
              <a:rPr lang="zh-TW" altLang="en-US" dirty="0"/>
              <a:t>單</a:t>
            </a:r>
            <a:r>
              <a:rPr lang="zh-TW" altLang="en-US" dirty="0" smtClean="0"/>
              <a:t>      </a:t>
            </a:r>
            <a:endParaRPr lang="en-US" altLang="zh-TW" dirty="0"/>
          </a:p>
          <a:p>
            <a:r>
              <a:rPr lang="zh-TW" altLang="en-US" dirty="0"/>
              <a:t>         </a:t>
            </a:r>
            <a:r>
              <a:rPr lang="en-US" altLang="zh-TW" dirty="0" smtClean="0"/>
              <a:t>(</a:t>
            </a:r>
            <a:r>
              <a:rPr lang="en-US" altLang="zh-TW" dirty="0"/>
              <a:t>2)</a:t>
            </a:r>
            <a:r>
              <a:rPr lang="zh-TW" altLang="en-US" dirty="0"/>
              <a:t>每課</a:t>
            </a:r>
            <a:r>
              <a:rPr lang="en-US" altLang="zh-TW" dirty="0"/>
              <a:t>1</a:t>
            </a:r>
            <a:r>
              <a:rPr lang="zh-TW" altLang="en-US" dirty="0"/>
              <a:t>次</a:t>
            </a:r>
            <a:r>
              <a:rPr lang="zh-TW" altLang="en-US" dirty="0" smtClean="0"/>
              <a:t>小考</a:t>
            </a:r>
            <a:r>
              <a:rPr lang="en-US" altLang="zh-TW" sz="2400" dirty="0" smtClean="0"/>
              <a:t>~</a:t>
            </a:r>
            <a:r>
              <a:rPr lang="zh-TW" altLang="en-US" sz="2400" dirty="0" smtClean="0"/>
              <a:t>語詞、造句 </a:t>
            </a:r>
            <a:endParaRPr lang="en-US" altLang="zh-TW" sz="2400" dirty="0"/>
          </a:p>
          <a:p>
            <a:r>
              <a:rPr lang="zh-TW" altLang="en-US" dirty="0"/>
              <a:t>         </a:t>
            </a:r>
            <a:r>
              <a:rPr lang="en-US" altLang="zh-TW" dirty="0" smtClean="0"/>
              <a:t>(</a:t>
            </a:r>
            <a:r>
              <a:rPr lang="en-US" altLang="zh-TW" dirty="0"/>
              <a:t>3</a:t>
            </a:r>
            <a:r>
              <a:rPr lang="en-US" altLang="zh-TW" dirty="0" smtClean="0"/>
              <a:t>)</a:t>
            </a:r>
            <a:r>
              <a:rPr lang="zh-TW" altLang="en-US" dirty="0" smtClean="0"/>
              <a:t>修辭、短語及句型練習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/>
              <a:t>補充 </a:t>
            </a:r>
            <a:r>
              <a:rPr lang="en-US" altLang="zh-TW" dirty="0" smtClean="0"/>
              <a:t>~</a:t>
            </a:r>
            <a:r>
              <a:rPr lang="zh-TW" altLang="en-US" dirty="0"/>
              <a:t> </a:t>
            </a:r>
            <a:r>
              <a:rPr lang="en-US" altLang="zh-TW" dirty="0" smtClean="0"/>
              <a:t>(1)</a:t>
            </a:r>
            <a:r>
              <a:rPr lang="zh-TW" altLang="en-US" dirty="0"/>
              <a:t>直行本</a:t>
            </a:r>
            <a:r>
              <a:rPr lang="en-US" altLang="zh-TW" dirty="0"/>
              <a:t>~</a:t>
            </a:r>
            <a:r>
              <a:rPr lang="zh-TW" altLang="en-US" dirty="0"/>
              <a:t>國語日報短文章</a:t>
            </a:r>
            <a:r>
              <a:rPr lang="en-US" altLang="zh-TW" dirty="0"/>
              <a:t>/</a:t>
            </a:r>
            <a:r>
              <a:rPr lang="zh-TW" altLang="en-US" dirty="0"/>
              <a:t>週</a:t>
            </a:r>
            <a:endParaRPr lang="en-US" altLang="zh-TW" dirty="0"/>
          </a:p>
          <a:p>
            <a:r>
              <a:rPr lang="zh-TW" altLang="en-US" dirty="0" smtClean="0"/>
              <a:t>         </a:t>
            </a:r>
            <a:r>
              <a:rPr lang="en-US" altLang="zh-TW" dirty="0" smtClean="0"/>
              <a:t>(2)</a:t>
            </a:r>
            <a:r>
              <a:rPr lang="zh-TW" altLang="en-US" dirty="0" smtClean="0"/>
              <a:t>國語作業</a:t>
            </a:r>
            <a:r>
              <a:rPr lang="zh-TW" altLang="en-US" dirty="0"/>
              <a:t>簿</a:t>
            </a:r>
            <a:r>
              <a:rPr lang="en-US" altLang="zh-TW" dirty="0" smtClean="0"/>
              <a:t>(</a:t>
            </a:r>
            <a:r>
              <a:rPr lang="zh-TW" altLang="en-US" dirty="0"/>
              <a:t>題目練習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         </a:t>
            </a:r>
            <a:r>
              <a:rPr lang="en-US" altLang="zh-TW" dirty="0" smtClean="0"/>
              <a:t>(3)</a:t>
            </a:r>
            <a:r>
              <a:rPr lang="zh-TW" altLang="en-US" dirty="0" smtClean="0"/>
              <a:t>聯絡</a:t>
            </a:r>
            <a:r>
              <a:rPr lang="zh-TW" altLang="en-US" dirty="0"/>
              <a:t>簿</a:t>
            </a:r>
            <a:r>
              <a:rPr lang="en-US" altLang="zh-TW" dirty="0" smtClean="0"/>
              <a:t>~(</a:t>
            </a:r>
            <a:r>
              <a:rPr lang="zh-TW" altLang="en-US" dirty="0"/>
              <a:t>每天</a:t>
            </a:r>
            <a:r>
              <a:rPr lang="en-US" altLang="zh-TW" dirty="0"/>
              <a:t>)1</a:t>
            </a:r>
            <a:r>
              <a:rPr lang="zh-TW" altLang="en-US" dirty="0"/>
              <a:t>成語</a:t>
            </a:r>
            <a:r>
              <a:rPr lang="en-US" altLang="zh-TW" dirty="0"/>
              <a:t>+1</a:t>
            </a:r>
            <a:r>
              <a:rPr lang="zh-TW" altLang="en-US" dirty="0"/>
              <a:t>造句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6592" y="388302"/>
            <a:ext cx="6712586" cy="1033175"/>
          </a:xfrm>
        </p:spPr>
        <p:txBody>
          <a:bodyPr rtlCol="0">
            <a:normAutofit/>
          </a:bodyPr>
          <a:lstStyle/>
          <a:p>
            <a:r>
              <a:rPr lang="zh-TW" altLang="en-US" sz="4000" dirty="0"/>
              <a:t>教學分享</a:t>
            </a:r>
            <a:r>
              <a:rPr lang="en-US" altLang="zh-TW" sz="4000" dirty="0" smtClean="0"/>
              <a:t>-</a:t>
            </a:r>
            <a:r>
              <a:rPr lang="zh-TW" altLang="en-US" sz="4000" dirty="0" smtClean="0">
                <a:solidFill>
                  <a:srgbClr val="7030A0"/>
                </a:solidFill>
              </a:rPr>
              <a:t>數</a:t>
            </a:r>
            <a:r>
              <a:rPr lang="zh-TW" altLang="en-US" sz="4000" dirty="0">
                <a:solidFill>
                  <a:srgbClr val="7030A0"/>
                </a:solidFill>
              </a:rPr>
              <a:t>學</a:t>
            </a:r>
            <a:endParaRPr lang="en-US" altLang="zh-TW" sz="4000" dirty="0">
              <a:solidFill>
                <a:srgbClr val="7030A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3317" y="1421477"/>
            <a:ext cx="7376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課內</a:t>
            </a:r>
            <a:r>
              <a:rPr lang="en-US" altLang="zh-TW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~(</a:t>
            </a:r>
            <a:r>
              <a:rPr lang="en-US" altLang="zh-TW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1</a:t>
            </a:r>
            <a:r>
              <a:rPr lang="en-US" altLang="zh-TW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複習</a:t>
            </a:r>
            <a:r>
              <a:rPr lang="zh-TW" altLang="en-US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上堂課所教內容及新進度 </a:t>
            </a:r>
            <a:endParaRPr lang="en-US" altLang="zh-TW" sz="32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  課本觀念題目</a:t>
            </a:r>
            <a:endParaRPr lang="en-US" altLang="zh-TW" sz="32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     </a:t>
            </a:r>
            <a:r>
              <a:rPr lang="en-US" altLang="zh-TW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2</a:t>
            </a:r>
            <a:r>
              <a:rPr lang="en-US" altLang="zh-TW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數</a:t>
            </a:r>
            <a:r>
              <a:rPr lang="en-US" altLang="zh-TW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8</a:t>
            </a:r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格作業</a:t>
            </a:r>
            <a:r>
              <a:rPr lang="zh-TW" altLang="en-US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簿</a:t>
            </a:r>
            <a:r>
              <a:rPr lang="en-US" altLang="zh-TW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題目補充練習</a:t>
            </a:r>
            <a:endParaRPr lang="en-US" altLang="zh-TW" sz="32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</a:t>
            </a:r>
            <a:r>
              <a:rPr lang="en-US" altLang="zh-TW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3</a:t>
            </a:r>
            <a:r>
              <a:rPr lang="en-US" altLang="zh-TW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每個單元進行小考</a:t>
            </a:r>
            <a:endParaRPr lang="en-US" altLang="zh-TW" sz="32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US" altLang="zh-TW" sz="32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   補充</a:t>
            </a:r>
            <a:r>
              <a:rPr lang="en-US" altLang="zh-TW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~ (</a:t>
            </a:r>
            <a:r>
              <a:rPr lang="en-US" altLang="zh-TW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1)</a:t>
            </a:r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數</a:t>
            </a:r>
            <a:r>
              <a:rPr lang="en-US" altLang="zh-TW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8</a:t>
            </a:r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格作業</a:t>
            </a:r>
            <a:endParaRPr lang="en-US" altLang="zh-TW" sz="32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         </a:t>
            </a:r>
            <a:r>
              <a:rPr lang="zh-TW" altLang="en-US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</a:t>
            </a:r>
            <a:r>
              <a:rPr lang="en-US" altLang="zh-TW" sz="3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2)</a:t>
            </a:r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</a:rPr>
              <a:t>數學隨堂練習簿</a:t>
            </a:r>
            <a:endParaRPr lang="zh-TW" altLang="en-US" sz="32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31442" y="469058"/>
            <a:ext cx="3509685" cy="10331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zh-TW" altLang="en-US" sz="4000" dirty="0" smtClean="0"/>
              <a:t>班級事項討</a:t>
            </a:r>
            <a:r>
              <a:rPr lang="zh-TW" altLang="en-US" sz="4000" dirty="0"/>
              <a:t>論</a:t>
            </a:r>
            <a:endParaRPr lang="en-US" altLang="zh-TW" sz="4000" dirty="0">
              <a:solidFill>
                <a:srgbClr val="7030A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54742" y="1211288"/>
            <a:ext cx="10500691" cy="41587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3200" dirty="0"/>
              <a:t>一</a:t>
            </a:r>
            <a:r>
              <a:rPr lang="zh-TW" altLang="en-US" sz="3200" dirty="0" smtClean="0"/>
              <a:t>、班級費用</a:t>
            </a:r>
            <a:r>
              <a:rPr lang="en-US" altLang="zh-TW" sz="3200" dirty="0" smtClean="0">
                <a:solidFill>
                  <a:srgbClr val="FF0000"/>
                </a:solidFill>
              </a:rPr>
              <a:t>~(?</a:t>
            </a:r>
            <a:r>
              <a:rPr lang="zh-TW" altLang="en-US" sz="3200" dirty="0" smtClean="0">
                <a:solidFill>
                  <a:srgbClr val="FF0000"/>
                </a:solidFill>
              </a:rPr>
              <a:t>元</a:t>
            </a:r>
            <a:r>
              <a:rPr lang="en-US" altLang="zh-TW" sz="3200" dirty="0" smtClean="0">
                <a:solidFill>
                  <a:srgbClr val="FF0000"/>
                </a:solidFill>
              </a:rPr>
              <a:t>/1</a:t>
            </a:r>
            <a:r>
              <a:rPr lang="zh-TW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TW" sz="32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zh-TW" altLang="en-US" sz="3200" dirty="0">
                <a:solidFill>
                  <a:srgbClr val="7030A0"/>
                </a:solidFill>
              </a:rPr>
              <a:t> </a:t>
            </a:r>
            <a:r>
              <a:rPr lang="zh-TW" altLang="en-US" sz="3200" dirty="0" smtClean="0">
                <a:solidFill>
                  <a:srgbClr val="7030A0"/>
                </a:solidFill>
              </a:rPr>
              <a:t>  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、購買國語作業簿</a:t>
            </a:r>
            <a:r>
              <a:rPr lang="en-US" altLang="zh-TW" sz="3200" dirty="0" smtClean="0"/>
              <a:t>(35</a:t>
            </a:r>
            <a:r>
              <a:rPr lang="zh-TW" altLang="en-US" sz="3200" dirty="0" smtClean="0"/>
              <a:t>元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及數學練習簿</a:t>
            </a:r>
            <a:r>
              <a:rPr lang="en-US" altLang="zh-TW" sz="3200" dirty="0" smtClean="0"/>
              <a:t>(45</a:t>
            </a:r>
            <a:r>
              <a:rPr lang="zh-TW" altLang="en-US" sz="3200" dirty="0" smtClean="0"/>
              <a:t>元</a:t>
            </a:r>
            <a:r>
              <a:rPr lang="en-US" altLang="zh-TW" sz="32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 </a:t>
            </a:r>
            <a:r>
              <a:rPr lang="en-US" altLang="zh-TW" sz="3200" dirty="0" smtClean="0"/>
              <a:t>-</a:t>
            </a:r>
            <a:r>
              <a:rPr lang="zh-TW" altLang="en-US" sz="3200" dirty="0" smtClean="0">
                <a:solidFill>
                  <a:srgbClr val="FF0000"/>
                </a:solidFill>
              </a:rPr>
              <a:t>上下學期皆購買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、影印練習單</a:t>
            </a:r>
            <a:endParaRPr lang="en-US" altLang="zh-TW" sz="3200" dirty="0" smtClean="0"/>
          </a:p>
          <a:p>
            <a:pPr>
              <a:lnSpc>
                <a:spcPct val="110000"/>
              </a:lnSpc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、校外教學保險費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若有舉辦</a:t>
            </a:r>
            <a:r>
              <a:rPr lang="en-US" altLang="zh-TW" sz="3200" dirty="0" smtClean="0"/>
              <a:t>)</a:t>
            </a:r>
          </a:p>
          <a:p>
            <a:pPr>
              <a:lnSpc>
                <a:spcPct val="110000"/>
              </a:lnSpc>
            </a:pPr>
            <a:endParaRPr lang="en-US" altLang="zh-TW" sz="3200" dirty="0"/>
          </a:p>
          <a:p>
            <a:pPr>
              <a:lnSpc>
                <a:spcPct val="110000"/>
              </a:lnSpc>
            </a:pPr>
            <a:r>
              <a:rPr lang="zh-TW" altLang="en-US" sz="3200" dirty="0" smtClean="0"/>
              <a:t>二、班級家長會代表</a:t>
            </a:r>
            <a:r>
              <a:rPr lang="en-US" altLang="zh-TW" sz="3200" dirty="0" smtClean="0"/>
              <a:t>~1-2</a:t>
            </a:r>
            <a:r>
              <a:rPr lang="zh-TW" altLang="en-US" sz="3200" dirty="0" smtClean="0"/>
              <a:t>位</a:t>
            </a:r>
            <a:endParaRPr lang="en-US" altLang="zh-TW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8" b="12970"/>
          <a:stretch/>
        </p:blipFill>
        <p:spPr>
          <a:xfrm>
            <a:off x="7461638" y="2352500"/>
            <a:ext cx="3373629" cy="45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40262f94-9f35-4ac3-9a90-690165a166b7"/>
    <ds:schemaRef ds:uri="http://schemas.openxmlformats.org/package/2006/metadata/core-properties"/>
    <ds:schemaRef ds:uri="a4f35948-e619-41b3-aa29-22878b09cf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秋季歡樂教育簡報 (寬螢幕)</Template>
  <TotalTime>93</TotalTime>
  <Words>747</Words>
  <Application>Microsoft Office PowerPoint</Application>
  <PresentationFormat>寬螢幕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細明體</vt:lpstr>
      <vt:lpstr>微軟正黑體</vt:lpstr>
      <vt:lpstr>新細明體</vt:lpstr>
      <vt:lpstr>標楷體</vt:lpstr>
      <vt:lpstr>Arial</vt:lpstr>
      <vt:lpstr>Cambria</vt:lpstr>
      <vt:lpstr>返校 16x9</vt:lpstr>
      <vt:lpstr>110學年度第1學期</vt:lpstr>
      <vt:lpstr>※班級概況    男生13人、女生12人(含1位學習教室孩子)，共計25人 </vt:lpstr>
      <vt:lpstr>榮譽制度</vt:lpstr>
      <vt:lpstr>班級經營</vt:lpstr>
      <vt:lpstr>小校書評家-書單</vt:lpstr>
      <vt:lpstr>班級活動</vt:lpstr>
      <vt:lpstr>教學分享-國語</vt:lpstr>
      <vt:lpstr>教學分享-數學</vt:lpstr>
      <vt:lpstr>PowerPoint 簡報</vt:lpstr>
      <vt:lpstr>線上教學</vt:lpstr>
      <vt:lpstr>家長配合事項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110學年度第1學期</dc:title>
  <dc:creator>Windows 使用者</dc:creator>
  <cp:lastModifiedBy>Windows 使用者</cp:lastModifiedBy>
  <cp:revision>16</cp:revision>
  <dcterms:created xsi:type="dcterms:W3CDTF">2021-09-13T06:34:57Z</dcterms:created>
  <dcterms:modified xsi:type="dcterms:W3CDTF">2021-09-13T08:08:14Z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