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76" r:id="rId1"/>
    <p:sldMasterId id="2147485517" r:id="rId2"/>
    <p:sldMasterId id="2147485534" r:id="rId3"/>
    <p:sldMasterId id="2147485551" r:id="rId4"/>
  </p:sldMasterIdLst>
  <p:notesMasterIdLst>
    <p:notesMasterId r:id="rId50"/>
  </p:notesMasterIdLst>
  <p:sldIdLst>
    <p:sldId id="268" r:id="rId5"/>
    <p:sldId id="338" r:id="rId6"/>
    <p:sldId id="331" r:id="rId7"/>
    <p:sldId id="332" r:id="rId8"/>
    <p:sldId id="347" r:id="rId9"/>
    <p:sldId id="348" r:id="rId10"/>
    <p:sldId id="345" r:id="rId11"/>
    <p:sldId id="350" r:id="rId12"/>
    <p:sldId id="349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000066"/>
    <a:srgbClr val="6600CC"/>
    <a:srgbClr val="77E3FF"/>
    <a:srgbClr val="0000FF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1B7A49F7-63EE-4E06-A49A-3F54D4DAD95A}" type="datetimeFigureOut">
              <a:rPr lang="zh-TW" altLang="en-US"/>
              <a:pPr>
                <a:defRPr/>
              </a:pPr>
              <a:t>2020/9/7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6FC21-4458-4D9A-8D4B-302FCA4326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7A3492-0558-4CC0-81C3-105DDCD518D7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1A4AB-5324-435C-B910-80093DF1C0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20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A4847-D72A-4150-ABD9-6BA987BB26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235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EAB8FB-FE4A-43AA-85B7-BAA2E03C87D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07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6E352-6B68-465D-A1D5-F5612994C21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9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8FF2E-10A9-494A-B73C-C1B770D9979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01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9A946-4E6A-4106-ADB0-A2736C02E50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8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1CAC28-C935-485C-BBCD-80FFB6ED06E4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4AB7CF-BC6B-400E-82C6-CE498EBEC367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81724-037B-4D7F-A093-BC8E43DEABBC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81724-037B-4D7F-A093-BC8E43DEABBC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5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81724-037B-4D7F-A093-BC8E43DEABBC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8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8213D-D174-454A-83DD-0782CCEEFD2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8213D-D174-454A-83DD-0782CCEEFD2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3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8213D-D174-454A-83DD-0782CCEEFD2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5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F828-6713-48B8-BD49-23A0DDE6A7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804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69B0-A7DB-4FF6-849E-A2234F04F8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248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 smtClean="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 smtClean="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1C282-464C-4BF2-85A4-824855B55A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3847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2027-7A4F-499E-ACE5-773115E7A7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387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 smtClean="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 smtClean="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783D-C3A6-476D-99A4-0D197DE744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3833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CA3F-0D50-4C98-8605-252F817AFC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533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C8C6-65D8-414F-AC2C-79679E132A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339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0FFA-3B2D-4095-9C0E-24DFA41B8E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085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58188-800A-455B-A3BC-5D34B4EA744C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902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14F97-B7CB-4F26-9C9F-7334FB21685C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50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8C809-0E72-4C14-B52F-961F7A9A5AB3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8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53A7-D87F-4C8B-8EFA-ED05C949D9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9165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25D24-0DD2-4225-88D1-537C0C6D165C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32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00E35-59EF-4E3E-BDB9-79E6A5025CE3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58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1A1E1-9B60-409C-BBDE-0BF752B5BF5E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1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E17E1-A1CB-4E04-8FA2-11B198B25023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95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42A9E-8AC7-41D4-93FA-B7B30B9A12C0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996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40C03-C5DF-4A35-9507-D81B802EC3AA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70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4948E-BED8-4B5A-9532-0573D1E4CD18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907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B3BE8-F39A-45FF-B292-8CE002309E32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929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B37FE-C8DE-4A53-B03D-04B4B4641C2F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7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240-C690-4EA4-BACE-991C53F1079B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2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DE67-1E4A-48A4-827E-6BE44EFB43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3873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34EF0-6D78-45B8-8F64-2DCB4C9E7DA1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880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ACC97-77B2-485C-AA8D-AFF96591E1C8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3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1852E-575B-4931-9D97-B08312CF2E6A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82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58188-800A-455B-A3BC-5D34B4EA744C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650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14F97-B7CB-4F26-9C9F-7334FB21685C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911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8C809-0E72-4C14-B52F-961F7A9A5AB3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5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25D24-0DD2-4225-88D1-537C0C6D165C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42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00E35-59EF-4E3E-BDB9-79E6A5025CE3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781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1A1E1-9B60-409C-BBDE-0BF752B5BF5E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717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E17E1-A1CB-4E04-8FA2-11B198B25023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6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500-5E04-462F-9682-55DAA55213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9305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42A9E-8AC7-41D4-93FA-B7B30B9A12C0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026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40C03-C5DF-4A35-9507-D81B802EC3AA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639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4948E-BED8-4B5A-9532-0573D1E4CD18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627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B3BE8-F39A-45FF-B292-8CE002309E32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09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B37FE-C8DE-4A53-B03D-04B4B4641C2F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079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0" b="0" i="0" u="none" strike="noStrike" kern="1200" cap="none" spc="0" normalizeH="0" baseline="0" noProof="0" smtClean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A6240-C690-4EA4-BACE-991C53F1079B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276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34EF0-6D78-45B8-8F64-2DCB4C9E7DA1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536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ACC97-77B2-485C-AA8D-AFF96591E1C8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127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1852E-575B-4931-9D97-B08312CF2E6A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025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E2049-E44A-40B2-82D0-44CE755E4AB2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2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A232-9122-4EF7-9759-E9B9E07041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752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D4D605-908C-40EA-A2FD-A263BBE29DFC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15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594F46-E290-416D-A8AF-B43C6B5859C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366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DEF03-B105-4842-8367-FDBAE4837EF9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181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5B46B0-D1E1-4BF8-A128-96E73134E4AB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293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9D242-D3F7-4D53-943E-30640365EF49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808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5B1A96-D5FB-40CE-9A87-5D8C51476648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195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487862-1D11-4CF2-9A92-FE11EF3D02FF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37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49FE3B-FA74-4525-9A4B-164168FA345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766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D00C8-8F45-44D6-912A-98F672D2897D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601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F7A57-055E-4E62-BEB7-0B7FBCB8EB07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2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B437-B375-46C4-99D1-56174EDCC7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236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0A32-24B4-4BBF-AE49-0F9D4E7249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96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193D-D696-4CBC-951B-DBE20023DC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944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B8E6-DD26-4C98-9FE6-51015E989E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02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BF9"/>
            </a:gs>
            <a:gs pos="74001">
              <a:srgbClr val="77E3FF"/>
            </a:gs>
            <a:gs pos="83000">
              <a:srgbClr val="77E3FF"/>
            </a:gs>
            <a:gs pos="100000">
              <a:srgbClr val="D2E6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8F68F2EB-3A87-4DE2-B54A-33BEDD6E63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1" r:id="rId1"/>
    <p:sldLayoutId id="2147485502" r:id="rId2"/>
    <p:sldLayoutId id="2147485503" r:id="rId3"/>
    <p:sldLayoutId id="2147485504" r:id="rId4"/>
    <p:sldLayoutId id="2147485505" r:id="rId5"/>
    <p:sldLayoutId id="2147485506" r:id="rId6"/>
    <p:sldLayoutId id="2147485507" r:id="rId7"/>
    <p:sldLayoutId id="2147485508" r:id="rId8"/>
    <p:sldLayoutId id="2147485509" r:id="rId9"/>
    <p:sldLayoutId id="2147485510" r:id="rId10"/>
    <p:sldLayoutId id="2147485511" r:id="rId11"/>
    <p:sldLayoutId id="2147485512" r:id="rId12"/>
    <p:sldLayoutId id="2147485513" r:id="rId13"/>
    <p:sldLayoutId id="2147485514" r:id="rId14"/>
    <p:sldLayoutId id="2147485515" r:id="rId15"/>
    <p:sldLayoutId id="214748551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BF9"/>
            </a:gs>
            <a:gs pos="74001">
              <a:srgbClr val="77E3FF"/>
            </a:gs>
            <a:gs pos="83000">
              <a:srgbClr val="77E3FF"/>
            </a:gs>
            <a:gs pos="100000">
              <a:srgbClr val="D2E6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7C846-9354-46B7-A650-7507581C0906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4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  <p:sldLayoutId id="2147485526" r:id="rId9"/>
    <p:sldLayoutId id="2147485527" r:id="rId10"/>
    <p:sldLayoutId id="2147485528" r:id="rId11"/>
    <p:sldLayoutId id="2147485529" r:id="rId12"/>
    <p:sldLayoutId id="2147485530" r:id="rId13"/>
    <p:sldLayoutId id="2147485531" r:id="rId14"/>
    <p:sldLayoutId id="2147485532" r:id="rId15"/>
    <p:sldLayoutId id="214748553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FBF9"/>
            </a:gs>
            <a:gs pos="74001">
              <a:srgbClr val="77E3FF"/>
            </a:gs>
            <a:gs pos="83000">
              <a:srgbClr val="77E3FF"/>
            </a:gs>
            <a:gs pos="100000">
              <a:srgbClr val="D2E6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7C846-9354-46B7-A650-7507581C0906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97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5" r:id="rId1"/>
    <p:sldLayoutId id="2147485536" r:id="rId2"/>
    <p:sldLayoutId id="2147485537" r:id="rId3"/>
    <p:sldLayoutId id="2147485538" r:id="rId4"/>
    <p:sldLayoutId id="2147485539" r:id="rId5"/>
    <p:sldLayoutId id="2147485540" r:id="rId6"/>
    <p:sldLayoutId id="2147485541" r:id="rId7"/>
    <p:sldLayoutId id="2147485542" r:id="rId8"/>
    <p:sldLayoutId id="2147485543" r:id="rId9"/>
    <p:sldLayoutId id="2147485544" r:id="rId10"/>
    <p:sldLayoutId id="2147485545" r:id="rId11"/>
    <p:sldLayoutId id="2147485546" r:id="rId12"/>
    <p:sldLayoutId id="2147485547" r:id="rId13"/>
    <p:sldLayoutId id="2147485548" r:id="rId14"/>
    <p:sldLayoutId id="2147485549" r:id="rId15"/>
    <p:sldLayoutId id="214748555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9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A6CF37-5F15-4137-AF8B-47119F179C95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18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2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blog.xuite.net/health2729/Dental/11480640?st=c&amp;re=list&amp;p=1&amp;w=694870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joes.ntpc.edu.tw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84675"/>
            <a:ext cx="862806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1179512" y="2296716"/>
            <a:ext cx="691673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</a:t>
            </a:r>
            <a:r>
              <a:rPr lang="zh-TW" altLang="en-US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4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</a:t>
            </a:r>
            <a:r>
              <a:rPr lang="en-US" altLang="zh-TW" sz="4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家長日宣導資料</a:t>
            </a:r>
            <a:endParaRPr lang="zh-TW" altLang="en-US" sz="4400" dirty="0">
              <a:solidFill>
                <a:srgbClr val="0000CC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421482"/>
            <a:ext cx="2268589" cy="14065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8"/>
          <p:cNvSpPr>
            <a:spLocks noChangeShapeType="1"/>
          </p:cNvSpPr>
          <p:nvPr/>
        </p:nvSpPr>
        <p:spPr bwMode="auto">
          <a:xfrm>
            <a:off x="1111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323850" y="1217613"/>
            <a:ext cx="862806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266700" marR="0" lvl="0" indent="-26670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請勿提早到校：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本校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上學時間上午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～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40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，過早或遲到皆對學生的安全有影響，請家長配合，另有觀音山及清水灣的學生免費專車可供搭乘（洽生教組）</a:t>
            </a:r>
          </a:p>
          <a:p>
            <a:pPr marL="266700" marR="0" lvl="0" indent="-26670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請依學校規畫之家長接送區接送孩子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，騎機車接送孩子上放學請勿超載，並記得戴安全帽。下車後如需跨越馬路，請依導護志工指示，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從有志工指揮的路口過馬路比較安全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365125" marR="0" lvl="0" indent="-365125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為維護師生安全，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本校後門的關門時間為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（側門因應武漢肺炎防疫工作暫時關閉）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，家長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如超過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7:50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之後仍有留校需求，請由大門換證進出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79550" y="90488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家長日宣導事項─學務處</a:t>
            </a: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7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551488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358775" y="1484313"/>
            <a:ext cx="842645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266700" marR="0" lvl="0" indent="-26670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4.</a:t>
            </a: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放學排路隊走出校門是學習群體生活的一部分，故放學時請依照導護老師口令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統一放學，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不要先進入校園接走孩子</a:t>
            </a: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zh-TW" altLang="zh-TW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266700" marR="0" lvl="0" indent="-26670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5.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注意學生服裝禮儀：</a:t>
            </a: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請按學校規定及課表穿著制服或運動服上學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名牌請縫在制服及運動服上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，週三可穿便服，但</a:t>
            </a: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請佩戴本校名牌</a:t>
            </a: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266700" marR="0" lvl="0" indent="-26670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6.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隨時和學校及老師保持聯繫</a:t>
            </a: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：學生請假務必告知老師請假事由（例：因為感冒或頭痛請假等），如因法定傳染病請假（如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腸病毒、水痘、流感、諾羅病毒</a:t>
            </a:r>
            <a:r>
              <a:rPr kumimoji="0" lang="zh-TW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等），也請及早告知導師或學校。</a:t>
            </a:r>
          </a:p>
        </p:txBody>
      </p:sp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1331913" y="74613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家長日宣導事項─學務處</a:t>
            </a: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1111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238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副標題 1"/>
          <p:cNvSpPr>
            <a:spLocks noGrp="1"/>
          </p:cNvSpPr>
          <p:nvPr>
            <p:ph type="subTitle" idx="1"/>
          </p:nvPr>
        </p:nvSpPr>
        <p:spPr>
          <a:xfrm>
            <a:off x="468313" y="1611313"/>
            <a:ext cx="8502650" cy="524668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4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請配合學生書包減重活動</a:t>
            </a:r>
            <a:endParaRPr lang="zh-TW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lnSpc>
                <a:spcPts val="4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根據醫學報導，學齡期的學童正處於骨骼生長階段，女孩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歲開始快速成長，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歲左右遲滯下來；男孩在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歲開始快速成長，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左右遲滯下來。這段時間骨骼可塑性大，再加上肌肉承重力、耐力不足，此時若有不正常的外力介入，例如：不良的背書包方式、書包超重…等，都可能會影響脊柱的發展，嚴重的話還會造成脊柱側彎和肌肉、韌帶拉傷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22533" name="Rectangle 13"/>
          <p:cNvSpPr>
            <a:spLocks noChangeArrowheads="1"/>
          </p:cNvSpPr>
          <p:nvPr/>
        </p:nvSpPr>
        <p:spPr bwMode="auto">
          <a:xfrm>
            <a:off x="966788" y="2763838"/>
            <a:ext cx="714692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1331913" y="74613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家長日宣導事項─學務處</a:t>
            </a: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1111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31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副標題 1"/>
          <p:cNvSpPr>
            <a:spLocks noGrp="1"/>
          </p:cNvSpPr>
          <p:nvPr>
            <p:ph type="subTitle" idx="1"/>
          </p:nvPr>
        </p:nvSpPr>
        <p:spPr>
          <a:xfrm>
            <a:off x="611188" y="1558925"/>
            <a:ext cx="8062912" cy="3736975"/>
          </a:xfrm>
        </p:spPr>
        <p:txBody>
          <a:bodyPr/>
          <a:lstStyle/>
          <a:p>
            <a:pPr eaLnBrk="1" hangingPunct="1">
              <a:lnSpc>
                <a:spcPts val="4000"/>
              </a:lnSpc>
              <a:defRPr/>
            </a:pPr>
            <a:r>
              <a:rPr lang="zh-TW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◎背書包及選用書包要注意下列事項：</a:t>
            </a:r>
          </a:p>
          <a:p>
            <a:pPr marL="981075" indent="-981075" eaLnBrk="1" hangingPunct="1">
              <a:lnSpc>
                <a:spcPts val="4000"/>
              </a:lnSpc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(1)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書包重量〈含手提所有物品〉不可超過體重的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1/8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(2)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書包應雙肩背負，肩帶要寬。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(3)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空書包宜量輕，材質佳。</a:t>
            </a:r>
          </a:p>
          <a:p>
            <a:pPr eaLnBrk="1" hangingPunct="1">
              <a:lnSpc>
                <a:spcPts val="4000"/>
              </a:lnSpc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(4)</a:t>
            </a:r>
            <a:r>
              <a:rPr lang="zh-TW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重量接近骨盆、緊貼腰背。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1331913" y="74613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家長日宣導事項─學務處</a:t>
            </a: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3557" name="圖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5503863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1111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015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局八開書包減重DM_頁面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3737" r="3537" b="4388"/>
          <a:stretch>
            <a:fillRect/>
          </a:stretch>
        </p:blipFill>
        <p:spPr bwMode="auto">
          <a:xfrm>
            <a:off x="468313" y="549275"/>
            <a:ext cx="82105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1512888" y="0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9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局八開書包減重DM_頁面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3951" r="5128" b="4369"/>
          <a:stretch>
            <a:fillRect/>
          </a:stretch>
        </p:blipFill>
        <p:spPr bwMode="auto">
          <a:xfrm>
            <a:off x="468313" y="792163"/>
            <a:ext cx="83518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2994025" y="565150"/>
            <a:ext cx="3313113" cy="509588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善待您的靈魂之窗</a:t>
            </a:r>
          </a:p>
        </p:txBody>
      </p:sp>
      <p:pic>
        <p:nvPicPr>
          <p:cNvPr id="26628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825" y="1112838"/>
            <a:ext cx="6729413" cy="5727700"/>
          </a:xfrm>
        </p:spPr>
      </p:pic>
    </p:spTree>
    <p:extLst>
      <p:ext uri="{BB962C8B-B14F-4D97-AF65-F5344CB8AC3E}">
        <p14:creationId xmlns:p14="http://schemas.microsoft.com/office/powerpoint/2010/main" val="9498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8863" y="1447800"/>
            <a:ext cx="7400925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</a:rPr>
              <a:t>換牙期的注意事項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 panose="02020500000000000000" pitchFamily="18" charset="-12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</a:p>
          <a:p>
            <a:pPr marL="0" marR="0" lvl="0" indent="35941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標楷體" panose="03000509000000000000" pitchFamily="65" charset="-120"/>
                <a:cs typeface="Arial Unicode MS"/>
              </a:rPr>
              <a:t> 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標楷體" panose="03000509000000000000" pitchFamily="65" charset="-120"/>
                <a:cs typeface="Arial Unicode MS"/>
              </a:rPr>
              <a:t> </a:t>
            </a:r>
            <a:r>
              <a:rPr kumimoji="0" lang="zh-TW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Arial Unicode MS"/>
              </a:rPr>
              <a:t>六歲到十二歲的換牙期間，學生口腔保健應從乳牙開始，因口腔健康問題不僅會影響咀嚼、發音及美觀，甚至影響未來恆牙的生長、發育。不斷地呼籲家長應重視學生潔牙、含氟潄口水、定期塗氟及建議塗</a:t>
            </a:r>
            <a:r>
              <a:rPr kumimoji="0" lang="en-US" altLang="zh-TW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Arial Unicode MS"/>
                <a:hlinkClick r:id="rId2"/>
              </a:rPr>
              <a:t>溝隙封填劑</a:t>
            </a:r>
            <a:r>
              <a:rPr kumimoji="0" lang="zh-TW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Arial Unicode MS"/>
              </a:rPr>
              <a:t>。</a:t>
            </a:r>
            <a:endParaRPr kumimoji="0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87550" y="609600"/>
            <a:ext cx="554355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</a:t>
            </a:r>
            <a:r>
              <a:rPr kumimoji="0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口腔保健向下札根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27653" name="Picture 5" descr="「窩溝封填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4292600"/>
            <a:ext cx="54213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867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/>
          <a:stretch>
            <a:fillRect/>
          </a:stretch>
        </p:blipFill>
        <p:spPr bwMode="auto">
          <a:xfrm>
            <a:off x="395288" y="765175"/>
            <a:ext cx="81089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9699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8650"/>
            <a:ext cx="8315325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8"/>
          <p:cNvSpPr>
            <a:spLocks noChangeShapeType="1"/>
          </p:cNvSpPr>
          <p:nvPr/>
        </p:nvSpPr>
        <p:spPr bwMode="auto">
          <a:xfrm>
            <a:off x="1111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zh-TW" altLang="en-US"/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1331913" y="74613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</a:t>
            </a:r>
            <a: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 dirty="0">
              <a:solidFill>
                <a:srgbClr val="0000CC"/>
              </a:solidFill>
            </a:endParaRPr>
          </a:p>
        </p:txBody>
      </p:sp>
      <p:sp>
        <p:nvSpPr>
          <p:cNvPr id="12" name="副標題 1"/>
          <p:cNvSpPr>
            <a:spLocks noGrp="1"/>
          </p:cNvSpPr>
          <p:nvPr>
            <p:ph type="subTitle" idx="1"/>
          </p:nvPr>
        </p:nvSpPr>
        <p:spPr>
          <a:xfrm>
            <a:off x="365125" y="1357313"/>
            <a:ext cx="8477250" cy="4414837"/>
          </a:xfrm>
        </p:spPr>
        <p:txBody>
          <a:bodyPr/>
          <a:lstStyle/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zh-TW" sz="2200" dirty="0" smtClean="0"/>
              <a:t>目前</a:t>
            </a:r>
            <a:r>
              <a:rPr lang="zh-TW" altLang="zh-TW" sz="2200" dirty="0"/>
              <a:t>教育部正推行學生學習減壓運動，請家長隨時檢查學生書包，不帶多餘的雜物到校。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zh-TW" sz="2200" dirty="0" smtClean="0"/>
              <a:t>教育局</a:t>
            </a:r>
            <a:r>
              <a:rPr lang="zh-TW" altLang="zh-TW" sz="2200" dirty="0"/>
              <a:t>為提升學生本土語言學習興趣及發展本土語言專長，針對通過本土語言能力認證之學生</a:t>
            </a:r>
            <a:r>
              <a:rPr lang="zh-TW" altLang="en-US" sz="2200" dirty="0"/>
              <a:t>，</a:t>
            </a:r>
            <a:r>
              <a:rPr lang="zh-TW" altLang="zh-TW" sz="2200" dirty="0"/>
              <a:t>可向學校教務處提出頒發獎狀鼓勵。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200" dirty="0" smtClean="0"/>
              <a:t>第</a:t>
            </a:r>
            <a:r>
              <a:rPr lang="en-US" altLang="zh-TW" sz="2200" dirty="0"/>
              <a:t>10</a:t>
            </a:r>
            <a:r>
              <a:rPr lang="zh-TW" altLang="en-US" sz="2200" dirty="0" smtClean="0"/>
              <a:t>週 </a:t>
            </a:r>
            <a:r>
              <a:rPr lang="en-US" altLang="zh-TW" sz="2200" dirty="0" smtClean="0"/>
              <a:t>11/5(</a:t>
            </a:r>
            <a:r>
              <a:rPr lang="zh-TW" altLang="en-US" sz="2200" dirty="0"/>
              <a:t>四</a:t>
            </a:r>
            <a:r>
              <a:rPr lang="en-US" altLang="zh-TW" sz="2200" dirty="0"/>
              <a:t>)</a:t>
            </a:r>
            <a:r>
              <a:rPr lang="zh-TW" altLang="en-US" sz="2200" dirty="0"/>
              <a:t>、</a:t>
            </a:r>
            <a:r>
              <a:rPr lang="en-US" altLang="zh-TW" sz="2200" dirty="0" smtClean="0"/>
              <a:t>11/6</a:t>
            </a:r>
            <a:r>
              <a:rPr lang="zh-TW" altLang="en-US" sz="2200" dirty="0" smtClean="0"/>
              <a:t>（</a:t>
            </a:r>
            <a:r>
              <a:rPr lang="zh-TW" altLang="en-US" sz="2200" dirty="0"/>
              <a:t>五）期中評量舉行 </a:t>
            </a:r>
            <a:r>
              <a:rPr lang="en-US" altLang="zh-TW" sz="2200" dirty="0"/>
              <a:t>2~6</a:t>
            </a:r>
            <a:r>
              <a:rPr lang="zh-TW" altLang="en-US" sz="2200" dirty="0"/>
              <a:t>年級期中評量，</a:t>
            </a:r>
            <a:r>
              <a:rPr lang="en-US" altLang="zh-TW" sz="2200" dirty="0"/>
              <a:t>1</a:t>
            </a:r>
            <a:r>
              <a:rPr lang="zh-TW" altLang="en-US" sz="2200" dirty="0"/>
              <a:t>年級注音符號及數學期中評量。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200" dirty="0" smtClean="0"/>
              <a:t>第</a:t>
            </a:r>
            <a:r>
              <a:rPr lang="en-US" altLang="zh-TW" sz="2200" dirty="0"/>
              <a:t>20</a:t>
            </a:r>
            <a:r>
              <a:rPr lang="zh-TW" altLang="en-US" sz="2200" dirty="0"/>
              <a:t>週 </a:t>
            </a:r>
            <a:r>
              <a:rPr lang="en-US" altLang="zh-TW" sz="2200" dirty="0" smtClean="0"/>
              <a:t>1/12</a:t>
            </a:r>
            <a:r>
              <a:rPr lang="zh-TW" altLang="en-US" sz="2200" dirty="0" smtClean="0"/>
              <a:t>（</a:t>
            </a:r>
            <a:r>
              <a:rPr lang="zh-TW" altLang="en-US" sz="2200" dirty="0"/>
              <a:t>二</a:t>
            </a:r>
            <a:r>
              <a:rPr lang="zh-TW" altLang="en-US" sz="2200" dirty="0" smtClean="0"/>
              <a:t>）、</a:t>
            </a:r>
            <a:r>
              <a:rPr lang="en-US" altLang="zh-TW" sz="2200" dirty="0" smtClean="0"/>
              <a:t>1/13</a:t>
            </a:r>
            <a:r>
              <a:rPr lang="zh-TW" altLang="en-US" sz="2200" dirty="0" smtClean="0"/>
              <a:t>（</a:t>
            </a:r>
            <a:r>
              <a:rPr lang="zh-TW" altLang="en-US" sz="2200" dirty="0"/>
              <a:t>三</a:t>
            </a:r>
            <a:r>
              <a:rPr lang="zh-TW" altLang="en-US" sz="2200" dirty="0" smtClean="0"/>
              <a:t>）</a:t>
            </a:r>
            <a:r>
              <a:rPr lang="zh-TW" altLang="en-US" sz="2200" dirty="0"/>
              <a:t>舉行 全校</a:t>
            </a:r>
            <a:r>
              <a:rPr lang="en-US" altLang="zh-TW" sz="2200" dirty="0"/>
              <a:t>(1~6</a:t>
            </a:r>
            <a:r>
              <a:rPr lang="zh-TW" altLang="en-US" sz="2200" dirty="0"/>
              <a:t>年級</a:t>
            </a:r>
            <a:r>
              <a:rPr lang="en-US" altLang="zh-TW" sz="2200" dirty="0"/>
              <a:t>)</a:t>
            </a:r>
            <a:r>
              <a:rPr lang="zh-TW" altLang="en-US" sz="2200" dirty="0"/>
              <a:t>期末評量。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200" dirty="0" smtClean="0"/>
              <a:t>第</a:t>
            </a:r>
            <a:r>
              <a:rPr lang="en-US" altLang="zh-TW" sz="2200" dirty="0" smtClean="0"/>
              <a:t>212</a:t>
            </a:r>
            <a:r>
              <a:rPr lang="zh-TW" altLang="en-US" sz="2200" dirty="0"/>
              <a:t>週 </a:t>
            </a:r>
            <a:r>
              <a:rPr lang="en-US" altLang="zh-TW" sz="2200" dirty="0"/>
              <a:t>1/20</a:t>
            </a:r>
            <a:r>
              <a:rPr lang="zh-TW" altLang="en-US" sz="2200" dirty="0" smtClean="0"/>
              <a:t>（三）</a:t>
            </a:r>
            <a:r>
              <a:rPr lang="zh-TW" altLang="en-US" sz="2200" dirty="0"/>
              <a:t>全校休業式，</a:t>
            </a:r>
            <a:r>
              <a:rPr lang="en-US" altLang="zh-TW" sz="2200" dirty="0"/>
              <a:t>1/21</a:t>
            </a:r>
            <a:r>
              <a:rPr lang="zh-TW" altLang="en-US" sz="2200" dirty="0" smtClean="0"/>
              <a:t>（四）</a:t>
            </a:r>
            <a:r>
              <a:rPr lang="zh-TW" altLang="en-US" sz="2200" dirty="0"/>
              <a:t>寒假開始。</a:t>
            </a:r>
          </a:p>
          <a:p>
            <a:pPr>
              <a:defRPr/>
            </a:pPr>
            <a:endParaRPr lang="zh-TW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0723" name="Picture 2" descr="http://3.bp.blogspot.com/-j3jCGhlgQX0/UP4h5gCxKKI/AAAAAAAAB2E/tC6hDeEB0SM/s1600/%E4%B8%80%E8%88%AC%E6%84%9F%E5%86%92%E8%88%87%E6%B5%81%E6%84%9F%E7%9A%84%E5%B7%AE%E5%88%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908050"/>
            <a:ext cx="7724775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4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1747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46113"/>
            <a:ext cx="82804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2771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/>
          <a:stretch>
            <a:fillRect/>
          </a:stretch>
        </p:blipFill>
        <p:spPr bwMode="auto">
          <a:xfrm>
            <a:off x="323850" y="1268413"/>
            <a:ext cx="428783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42275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文字方塊 3"/>
          <p:cNvSpPr txBox="1">
            <a:spLocks noChangeArrowheads="1"/>
          </p:cNvSpPr>
          <p:nvPr/>
        </p:nvSpPr>
        <p:spPr bwMode="auto">
          <a:xfrm>
            <a:off x="1439863" y="598488"/>
            <a:ext cx="6264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水域安全宣導</a:t>
            </a:r>
          </a:p>
        </p:txBody>
      </p:sp>
    </p:spTree>
    <p:extLst>
      <p:ext uri="{BB962C8B-B14F-4D97-AF65-F5344CB8AC3E}">
        <p14:creationId xmlns:p14="http://schemas.microsoft.com/office/powerpoint/2010/main" val="6336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379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0"/>
          <a:stretch>
            <a:fillRect/>
          </a:stretch>
        </p:blipFill>
        <p:spPr bwMode="auto">
          <a:xfrm>
            <a:off x="254000" y="1196975"/>
            <a:ext cx="8778875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1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481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/>
          <a:stretch>
            <a:fillRect/>
          </a:stretch>
        </p:blipFill>
        <p:spPr bwMode="auto">
          <a:xfrm>
            <a:off x="971550" y="692150"/>
            <a:ext cx="710247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584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02"/>
          <a:stretch>
            <a:fillRect/>
          </a:stretch>
        </p:blipFill>
        <p:spPr bwMode="auto">
          <a:xfrm>
            <a:off x="1474788" y="608013"/>
            <a:ext cx="63373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0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1582738" y="33338"/>
            <a:ext cx="6121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6867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0"/>
          <a:stretch>
            <a:fillRect/>
          </a:stretch>
        </p:blipFill>
        <p:spPr bwMode="auto">
          <a:xfrm>
            <a:off x="323850" y="2060575"/>
            <a:ext cx="83756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3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 txBox="1">
            <a:spLocks noChangeArrowheads="1"/>
          </p:cNvSpPr>
          <p:nvPr/>
        </p:nvSpPr>
        <p:spPr bwMode="auto">
          <a:xfrm>
            <a:off x="684213" y="404813"/>
            <a:ext cx="7991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789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513"/>
            <a:ext cx="9144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684213" y="404813"/>
            <a:ext cx="7991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8915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738"/>
            <a:ext cx="91440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ChangeArrowheads="1"/>
          </p:cNvSpPr>
          <p:nvPr/>
        </p:nvSpPr>
        <p:spPr bwMode="auto">
          <a:xfrm>
            <a:off x="684213" y="404813"/>
            <a:ext cx="7991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993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095375"/>
            <a:ext cx="65246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8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Line 8"/>
          <p:cNvSpPr>
            <a:spLocks noChangeShapeType="1"/>
          </p:cNvSpPr>
          <p:nvPr/>
        </p:nvSpPr>
        <p:spPr bwMode="auto">
          <a:xfrm>
            <a:off x="1111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zh-TW" altLang="en-US"/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58" name="Rectangle 2"/>
          <p:cNvSpPr txBox="1">
            <a:spLocks noChangeArrowheads="1"/>
          </p:cNvSpPr>
          <p:nvPr/>
        </p:nvSpPr>
        <p:spPr bwMode="auto">
          <a:xfrm>
            <a:off x="1331913" y="74613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</a:t>
            </a:r>
            <a: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 dirty="0">
              <a:solidFill>
                <a:srgbClr val="0000CC"/>
              </a:solidFill>
            </a:endParaRPr>
          </a:p>
        </p:txBody>
      </p:sp>
      <p:sp>
        <p:nvSpPr>
          <p:cNvPr id="10" name="副標題 1"/>
          <p:cNvSpPr>
            <a:spLocks noGrp="1"/>
          </p:cNvSpPr>
          <p:nvPr>
            <p:ph type="subTitle" idx="1"/>
          </p:nvPr>
        </p:nvSpPr>
        <p:spPr>
          <a:xfrm>
            <a:off x="301625" y="1538288"/>
            <a:ext cx="8477250" cy="498633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en-US" altLang="zh-TW" sz="2200" dirty="0" smtClean="0"/>
              <a:t>108</a:t>
            </a:r>
            <a:r>
              <a:rPr lang="zh-TW" altLang="zh-TW" sz="2200" dirty="0" smtClean="0"/>
              <a:t>學年</a:t>
            </a:r>
            <a:r>
              <a:rPr lang="zh-TW" altLang="zh-TW" sz="2200" dirty="0"/>
              <a:t>度上學期本校教科書選用版本已公告於本校網站首頁</a:t>
            </a:r>
            <a:r>
              <a:rPr lang="en-US" altLang="zh-TW" sz="2200" dirty="0"/>
              <a:t>/</a:t>
            </a:r>
            <a:r>
              <a:rPr lang="zh-TW" altLang="zh-TW" sz="2200" dirty="0"/>
              <a:t>最新公告區中搜尋，本校</a:t>
            </a:r>
            <a:r>
              <a:rPr lang="zh-TW" altLang="zh-TW" sz="2200" dirty="0" smtClean="0"/>
              <a:t>網址</a:t>
            </a:r>
            <a:r>
              <a:rPr lang="en-US" altLang="zh-TW" sz="2400" dirty="0">
                <a:hlinkClick r:id="rId4"/>
              </a:rPr>
              <a:t>https://www.cjoes.ntpc.edu.tw/</a:t>
            </a:r>
            <a:r>
              <a:rPr lang="zh-TW" altLang="zh-TW" sz="2200" dirty="0" smtClean="0"/>
              <a:t>。</a:t>
            </a:r>
            <a:endParaRPr lang="zh-TW" altLang="zh-TW" sz="2200" dirty="0"/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zh-TW" altLang="zh-TW" sz="2200" dirty="0"/>
              <a:t>為推廣閱讀教育，徵召圖書館志工及向日葵說故事志工，歡迎對於兒童閱讀推廣有興趣之家長加入，意者請洽教務處設備組。</a:t>
            </a:r>
          </a:p>
          <a:p>
            <a:pPr marL="285750" indent="-285750">
              <a:buFont typeface="Wingdings" panose="05000000000000000000" pitchFamily="2" charset="2"/>
              <a:buChar char="u"/>
              <a:defRPr/>
            </a:pPr>
            <a:r>
              <a:rPr lang="zh-TW" altLang="zh-TW" sz="2200" dirty="0"/>
              <a:t>班級閱讀活動推廣內容：</a:t>
            </a:r>
          </a:p>
          <a:p>
            <a:pPr marL="742950" lvl="1" indent="-285750" algn="l">
              <a:buFont typeface="Wingdings" panose="05000000000000000000" pitchFamily="2" charset="2"/>
              <a:buChar char="u"/>
              <a:defRPr/>
            </a:pPr>
            <a:r>
              <a:rPr lang="zh-TW" altLang="zh-TW" sz="2200" dirty="0" smtClean="0"/>
              <a:t>全</a:t>
            </a:r>
            <a:r>
              <a:rPr lang="zh-TW" altLang="zh-TW" sz="2200" dirty="0"/>
              <a:t>校各班</a:t>
            </a:r>
            <a:r>
              <a:rPr lang="en-US" altLang="zh-TW" sz="2200" dirty="0"/>
              <a:t>1</a:t>
            </a:r>
            <a:r>
              <a:rPr lang="zh-TW" altLang="zh-TW" sz="2200" dirty="0"/>
              <a:t>箱班級圖書、</a:t>
            </a:r>
            <a:r>
              <a:rPr lang="en-US" altLang="zh-TW" sz="2200" dirty="0"/>
              <a:t>1</a:t>
            </a:r>
            <a:r>
              <a:rPr lang="zh-TW" altLang="zh-TW" sz="2200" dirty="0"/>
              <a:t>箱巡迴書箱。</a:t>
            </a:r>
          </a:p>
          <a:p>
            <a:pPr marL="742950" lvl="1" indent="-285750" algn="l">
              <a:buFont typeface="Wingdings" panose="05000000000000000000" pitchFamily="2" charset="2"/>
              <a:buChar char="u"/>
              <a:defRPr/>
            </a:pPr>
            <a:r>
              <a:rPr lang="zh-TW" altLang="zh-TW" sz="2200" dirty="0"/>
              <a:t>低年級各</a:t>
            </a:r>
            <a:r>
              <a:rPr lang="zh-TW" altLang="zh-TW" sz="2200" dirty="0" smtClean="0"/>
              <a:t>班</a:t>
            </a:r>
            <a:r>
              <a:rPr lang="en-US" altLang="zh-TW" sz="2200" dirty="0" smtClean="0"/>
              <a:t>1</a:t>
            </a:r>
            <a:r>
              <a:rPr lang="zh-TW" altLang="zh-TW" sz="2200" dirty="0" smtClean="0"/>
              <a:t>箱</a:t>
            </a:r>
            <a:r>
              <a:rPr lang="zh-TW" altLang="zh-TW" sz="2200" dirty="0"/>
              <a:t>共讀書箱。</a:t>
            </a:r>
          </a:p>
          <a:p>
            <a:pPr marL="742950" lvl="1" indent="-285750" algn="l">
              <a:buFont typeface="Wingdings" panose="05000000000000000000" pitchFamily="2" charset="2"/>
              <a:buChar char="u"/>
              <a:defRPr/>
            </a:pPr>
            <a:r>
              <a:rPr lang="zh-TW" altLang="zh-TW" sz="2200" dirty="0"/>
              <a:t>提供中高年級共讀書箱自由借閱</a:t>
            </a:r>
            <a:r>
              <a:rPr lang="zh-TW" altLang="zh-TW" sz="2200" dirty="0" smtClean="0"/>
              <a:t>。</a:t>
            </a:r>
            <a:endParaRPr lang="zh-TW" altLang="zh-TW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684213" y="404813"/>
            <a:ext cx="7991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096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57313"/>
            <a:ext cx="6667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1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684213" y="404813"/>
            <a:ext cx="7991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198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887413"/>
            <a:ext cx="422592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684213" y="404813"/>
            <a:ext cx="7991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學年度上學期家長日宣導事項─學務處</a:t>
            </a:r>
            <a:endParaRPr kumimoji="0" lang="zh-TW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301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836613"/>
            <a:ext cx="44577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6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8"/>
          <p:cNvSpPr>
            <a:spLocks noChangeShapeType="1"/>
          </p:cNvSpPr>
          <p:nvPr/>
        </p:nvSpPr>
        <p:spPr bwMode="auto">
          <a:xfrm>
            <a:off x="1111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323850" y="1217613"/>
            <a:ext cx="862806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entury Gothic" panose="020B0502020202020204" pitchFamily="34" charset="0"/>
              <a:buAutoNum type="arabicPeriod"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因應武漢肺炎防疫工作，學校前門及後門開啟時間為早上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點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，請各位家長讓小朋友不要太早到學校，以免在校園外等待太久的時間，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成泰路三段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491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巷的側門全天候關閉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，請家長及小朋友利用成泰路三段的前門進出。</a:t>
            </a:r>
            <a:endParaRPr kumimoji="0" lang="en-US" altLang="zh-TW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entury Gothic" panose="020B0502020202020204" pitchFamily="34" charset="0"/>
              <a:buAutoNum type="arabicPeriod"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家長於開學後，請配合協助學生健康自主管理，小朋友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上學前請在家中先行為孩子量完體溫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，如有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發燒、耳溫≧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38°C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、咳嗽、流鼻涕或喉嚨痛的症狀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，請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儘速戴口罩，並且去看醫生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，落實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生病不上學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，並請電話聯繫班級導師請假。</a:t>
            </a:r>
            <a:endParaRPr kumimoji="0" lang="en-US" altLang="zh-TW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9463" name="Rectangle 2"/>
          <p:cNvSpPr txBox="1">
            <a:spLocks noChangeArrowheads="1"/>
          </p:cNvSpPr>
          <p:nvPr/>
        </p:nvSpPr>
        <p:spPr bwMode="auto">
          <a:xfrm>
            <a:off x="323850" y="90488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家長日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武漢肺炎防疫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宣導事項─學務處</a:t>
            </a: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928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8"/>
          <p:cNvSpPr>
            <a:spLocks noChangeShapeType="1"/>
          </p:cNvSpPr>
          <p:nvPr/>
        </p:nvSpPr>
        <p:spPr bwMode="auto">
          <a:xfrm>
            <a:off x="1111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323850" y="1217613"/>
            <a:ext cx="862806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	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入校配合事項：</a:t>
            </a: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circleNumWdWhitePlain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學生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入校門前一律量體溫，因應武漢肺炎防疫工作，學校前門及後門開啟時間為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早上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點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後門的小朋友請進入大鐵門內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，在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幼兒園遊戲區旁屋簷下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等候。</a:t>
            </a: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circleNumWdWhitePlain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前門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測量體溫位置為川堂，後門測量體溫位置為幼兒園旁之彩虹廊道。</a:t>
            </a: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circleNumWdWhitePlain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防疫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期間謝絕家長與民眾入校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，如有需洽公之家長與民眾建議配戴口罩、於警衛室登記資料，並測量體溫後再行入校洽公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1511" name="Rectangle 2"/>
          <p:cNvSpPr txBox="1">
            <a:spLocks noChangeArrowheads="1"/>
          </p:cNvSpPr>
          <p:nvPr/>
        </p:nvSpPr>
        <p:spPr bwMode="auto">
          <a:xfrm>
            <a:off x="323850" y="90488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家長日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武漢肺炎防疫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宣導事項─學務處</a:t>
            </a: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659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Line 8"/>
          <p:cNvSpPr>
            <a:spLocks noChangeShapeType="1"/>
          </p:cNvSpPr>
          <p:nvPr/>
        </p:nvSpPr>
        <p:spPr bwMode="auto">
          <a:xfrm>
            <a:off x="1111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323850" y="1217613"/>
            <a:ext cx="8628063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circleNumWdWhitePlain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幼兒園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上學、放學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接送學童建議利用後門進出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circleNumWdWhitePlain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學生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入校如無發燒、呼吸道症狀之情形，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惟仍請家長協助讓學生每日於書包放置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2-3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個口罩備用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，倘班上有學生出現發燒或呼吸道症狀，則建議班上同學配戴口罩。</a:t>
            </a:r>
          </a:p>
          <a:p>
            <a:pPr marL="0" marR="0" lvl="0" indent="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4.	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疾病紀錄：倘若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有學生入校前或在校期間有發燒或呼吸道症狀（咳嗽、流鼻涕或喉嚨痛）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，一律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請家長帶回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自主管理，其餘病假之學生，請導師確實了解學生的病因並留有紀錄。</a:t>
            </a:r>
          </a:p>
        </p:txBody>
      </p:sp>
      <p:sp>
        <p:nvSpPr>
          <p:cNvPr id="23559" name="Rectangle 2"/>
          <p:cNvSpPr txBox="1">
            <a:spLocks noChangeArrowheads="1"/>
          </p:cNvSpPr>
          <p:nvPr/>
        </p:nvSpPr>
        <p:spPr bwMode="auto">
          <a:xfrm>
            <a:off x="323850" y="90488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家長日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武漢肺炎防疫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宣導事項─學務處</a:t>
            </a: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81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8"/>
          <p:cNvSpPr>
            <a:spLocks noChangeShapeType="1"/>
          </p:cNvSpPr>
          <p:nvPr/>
        </p:nvSpPr>
        <p:spPr bwMode="auto">
          <a:xfrm>
            <a:off x="1111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323850" y="1217613"/>
            <a:ext cx="8628063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entury Gothic" panose="020B0502020202020204" pitchFamily="34" charset="0"/>
              <a:buAutoNum type="arabicPeriod" startAt="5"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請所有小朋友養成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勤洗手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的習慣，尤其是在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吃東西前、進教室前、戴口罩前以及上次廁所後、咳嗽擤鼻涕後、丟棄口罩後（不要亂丟）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更要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用香皂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洗手，本校在每一個洗手臺、每一個水龍頭下方均掛置香皂袋，請家長偕同老師敦促小朋友在校期間勤洗手。</a:t>
            </a: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entury Gothic" panose="020B0502020202020204" pitchFamily="34" charset="0"/>
              <a:buAutoNum type="arabicPeriod" startAt="5"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正確洗手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5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步驟：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濕、搓、沖、捧、擦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TW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entury Gothic" panose="020B0502020202020204" pitchFamily="34" charset="0"/>
              <a:buAutoNum type="arabicPeriod" startAt="5"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完整洗手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字訣竅：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內、外、夾、弓、大、立、腕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TW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entury Gothic" panose="020B0502020202020204" pitchFamily="34" charset="0"/>
              <a:buAutoNum type="arabicPeriod" startAt="5"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體溫量測三級防護（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在家量、入校量、隨時量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</a:t>
            </a:r>
            <a:endParaRPr kumimoji="0" lang="en-US" altLang="zh-TW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entury Gothic" panose="020B0502020202020204" pitchFamily="34" charset="0"/>
              <a:buAutoNum type="arabicPeriod" startAt="5"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健康五原則（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量體溫、勤洗手、正確配戴口罩、保持教室通風、生病不到校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</a:t>
            </a:r>
          </a:p>
        </p:txBody>
      </p:sp>
      <p:sp>
        <p:nvSpPr>
          <p:cNvPr id="25607" name="Rectangle 2"/>
          <p:cNvSpPr txBox="1">
            <a:spLocks noChangeArrowheads="1"/>
          </p:cNvSpPr>
          <p:nvPr/>
        </p:nvSpPr>
        <p:spPr bwMode="auto">
          <a:xfrm>
            <a:off x="323850" y="90488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家長日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武漢肺炎防疫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宣導事項─學務處</a:t>
            </a: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981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1111250" y="1204913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323850" y="1217613"/>
            <a:ext cx="862806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entury Gothic" panose="020B0502020202020204" pitchFamily="34" charset="0"/>
              <a:buAutoNum type="arabicPeriod" startAt="10"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本校重要的防疫訊息公告也將隨時更新於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本校網站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/“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嚴重特殊傳染性肺炎”防疫專區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網址： 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https://www.cjoes.ntpc.edu.tw 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/)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，提供家長們參考，孩子的健康需要你我共同守護，請您與我們攜手合作，誠摯感謝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!</a:t>
            </a:r>
          </a:p>
          <a:p>
            <a:pPr marL="514350" marR="0" lvl="0" indent="-514350" algn="l" defTabSz="457200" rtl="0" eaLnBrk="1" fontAlgn="base" latinLnBrk="0" hangingPunct="1">
              <a:lnSpc>
                <a:spcPts val="3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Century Gothic" panose="020B0502020202020204" pitchFamily="34" charset="0"/>
              <a:buAutoNum type="arabicPeriod" startAt="10"/>
              <a:tabLst/>
              <a:defRPr/>
            </a:pP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因應嚴重特殊傳染性肺炎，教育局擬定防疫工作事項提醒表供家長參考，與學校共同合作執行防疫事項，相關表格已公告在本校網站</a:t>
            </a:r>
            <a:r>
              <a:rPr kumimoji="0" lang="en-US" altLang="zh-TW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/“</a:t>
            </a:r>
            <a:r>
              <a:rPr kumimoji="0" lang="zh-TW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嚴重特殊傳染性肺炎”防疫專區。</a:t>
            </a:r>
          </a:p>
        </p:txBody>
      </p:sp>
      <p:sp>
        <p:nvSpPr>
          <p:cNvPr id="27655" name="Rectangle 2"/>
          <p:cNvSpPr txBox="1">
            <a:spLocks noChangeArrowheads="1"/>
          </p:cNvSpPr>
          <p:nvPr/>
        </p:nvSpPr>
        <p:spPr bwMode="auto">
          <a:xfrm>
            <a:off x="323850" y="90488"/>
            <a:ext cx="86280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成州國小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學年度上學期</a:t>
            </a: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家長日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武漢肺炎防疫</a:t>
            </a:r>
            <a:r>
              <a:rPr kumimoji="0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宣導事項─學務處</a:t>
            </a:r>
            <a:endParaRPr kumimoji="0" lang="zh-TW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182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成州國小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109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學年度上學期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家長日宣導事項─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總務處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(1/2)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1944688" y="1773238"/>
            <a:ext cx="6589712" cy="4283075"/>
          </a:xfrm>
        </p:spPr>
        <p:txBody>
          <a:bodyPr/>
          <a:lstStyle/>
          <a:p>
            <a:pPr eaLnBrk="1" hangingPunct="1"/>
            <a:r>
              <a:rPr lang="en-US" altLang="zh-TW" sz="2200" smtClean="0"/>
              <a:t>1.</a:t>
            </a:r>
            <a:r>
              <a:rPr lang="zh-TW" altLang="en-US" sz="2200" smtClean="0"/>
              <a:t>為了提供更安全舒適的學習環境，校園廣播系統汰換更新及大門整修工程已完工，目前仍有蘭亭樓廁所整修工程在施工，工程期間會影響孩子正常活動，請跟孩子說明並多多包涵</a:t>
            </a:r>
            <a:r>
              <a:rPr lang="zh-TW" altLang="zh-TW" sz="2200" smtClean="0"/>
              <a:t>。</a:t>
            </a:r>
          </a:p>
          <a:p>
            <a:pPr eaLnBrk="1" hangingPunct="1"/>
            <a:r>
              <a:rPr lang="en-US" altLang="zh-TW" sz="2200" smtClean="0"/>
              <a:t>2.</a:t>
            </a:r>
            <a:r>
              <a:rPr lang="zh-TW" altLang="zh-TW" sz="2200" smtClean="0"/>
              <a:t>為維護校園安全，上課期間會進行門禁管制，若需進入校園</a:t>
            </a:r>
            <a:r>
              <a:rPr lang="zh-TW" altLang="en-US" sz="2200" smtClean="0"/>
              <a:t>洽公</a:t>
            </a:r>
            <a:r>
              <a:rPr lang="zh-TW" altLang="zh-TW" sz="2200" smtClean="0"/>
              <a:t>，請務必攜帶證件向警衛登記，以便識別身分。</a:t>
            </a:r>
          </a:p>
          <a:p>
            <a:pPr eaLnBrk="1" hangingPunct="1"/>
            <a:r>
              <a:rPr lang="en-US" altLang="zh-TW" sz="2200" smtClean="0"/>
              <a:t>3.</a:t>
            </a:r>
            <a:r>
              <a:rPr lang="zh-TW" altLang="zh-TW" sz="2200" smtClean="0"/>
              <a:t>為保障學生上放學安全，請家長遵守警衛及導護志工指揮暫停車輛，並配合上學、放學時間家長汽機車不入校園政策，感謝您的幫忙。</a:t>
            </a:r>
          </a:p>
        </p:txBody>
      </p:sp>
      <p:pic>
        <p:nvPicPr>
          <p:cNvPr id="19460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661025"/>
            <a:ext cx="43926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成州國小</a:t>
            </a:r>
            <a:r>
              <a:rPr lang="en-US" altLang="zh-TW" sz="3200" smtClean="0"/>
              <a:t>109</a:t>
            </a:r>
            <a:r>
              <a:rPr lang="zh-TW" altLang="en-US" sz="3200" smtClean="0"/>
              <a:t>學年度上學期</a:t>
            </a:r>
            <a:br>
              <a:rPr lang="zh-TW" altLang="en-US" sz="3200" smtClean="0"/>
            </a:br>
            <a:r>
              <a:rPr lang="zh-TW" altLang="en-US" sz="3200" smtClean="0"/>
              <a:t>家長日宣導事項─總務處</a:t>
            </a:r>
            <a:r>
              <a:rPr lang="en-US" altLang="zh-TW" sz="3200" smtClean="0"/>
              <a:t>(2/2)</a:t>
            </a:r>
            <a:endParaRPr lang="zh-TW" altLang="en-US" sz="320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1943100" y="1773238"/>
            <a:ext cx="6591300" cy="4067175"/>
          </a:xfrm>
        </p:spPr>
        <p:txBody>
          <a:bodyPr/>
          <a:lstStyle/>
          <a:p>
            <a:pPr eaLnBrk="1" hangingPunct="1"/>
            <a:r>
              <a:rPr lang="en-US" altLang="zh-TW" sz="2200" smtClean="0"/>
              <a:t>4.</a:t>
            </a:r>
            <a:r>
              <a:rPr lang="zh-TW" altLang="zh-TW" sz="2200" smtClean="0"/>
              <a:t>學生請假外出時，請先向級任教師填寫外出單，由家長交給警衛後始可外出，以保障學生安全。</a:t>
            </a:r>
            <a:endParaRPr lang="en-US" altLang="zh-TW" sz="2200" smtClean="0"/>
          </a:p>
          <a:p>
            <a:pPr eaLnBrk="1" hangingPunct="1"/>
            <a:r>
              <a:rPr lang="en-US" altLang="zh-TW" sz="2200" smtClean="0"/>
              <a:t>5.</a:t>
            </a:r>
            <a:r>
              <a:rPr lang="zh-TW" altLang="zh-TW" sz="2200" smtClean="0"/>
              <a:t>基於學生安全並培養責任感，若孩子放學後忘記帶作業或物品，請避免單獨返回學校拿取以免發生危險，亦請家長告知孩子與安親班。</a:t>
            </a:r>
          </a:p>
          <a:p>
            <a:pPr eaLnBrk="1" hangingPunct="1"/>
            <a:r>
              <a:rPr lang="en-US" altLang="zh-TW" sz="2200" smtClean="0"/>
              <a:t>6.</a:t>
            </a:r>
            <a:r>
              <a:rPr lang="zh-TW" altLang="zh-TW" sz="2200" smtClean="0"/>
              <a:t>學校飲水機均有定期保養及檢驗，水質均符合標準，請放心飲用，並提醒孩子盡量飲用溫開水。</a:t>
            </a:r>
          </a:p>
          <a:p>
            <a:pPr eaLnBrk="1" hangingPunct="1"/>
            <a:r>
              <a:rPr lang="en-US" altLang="zh-TW" sz="2200" smtClean="0"/>
              <a:t>7.</a:t>
            </a:r>
            <a:r>
              <a:rPr lang="zh-TW" altLang="zh-TW" sz="2200" smtClean="0"/>
              <a:t>每個班級教室皆裝設分機，班級分機號碼即是班級名稱，例如：</a:t>
            </a:r>
            <a:r>
              <a:rPr lang="en-US" altLang="zh-TW" sz="2200" smtClean="0"/>
              <a:t>5</a:t>
            </a:r>
            <a:r>
              <a:rPr lang="zh-TW" altLang="zh-TW" sz="2200" smtClean="0"/>
              <a:t>年</a:t>
            </a:r>
            <a:r>
              <a:rPr lang="en-US" altLang="zh-TW" sz="2200" smtClean="0"/>
              <a:t>3</a:t>
            </a:r>
            <a:r>
              <a:rPr lang="zh-TW" altLang="zh-TW" sz="2200" smtClean="0"/>
              <a:t>班請撥打</a:t>
            </a:r>
            <a:r>
              <a:rPr lang="en-US" altLang="zh-TW" sz="2200" smtClean="0"/>
              <a:t>2293-3613</a:t>
            </a:r>
            <a:r>
              <a:rPr lang="zh-TW" altLang="zh-TW" sz="2200" smtClean="0"/>
              <a:t>，分機號碼為</a:t>
            </a:r>
            <a:r>
              <a:rPr lang="en-US" altLang="zh-TW" sz="2200" smtClean="0"/>
              <a:t>503</a:t>
            </a:r>
            <a:r>
              <a:rPr lang="zh-TW" altLang="zh-TW" sz="2200" smtClean="0"/>
              <a:t>。</a:t>
            </a:r>
            <a:r>
              <a:rPr lang="en-US" altLang="zh-TW" sz="2200" smtClean="0"/>
              <a:t>(</a:t>
            </a:r>
            <a:r>
              <a:rPr lang="zh-TW" altLang="zh-TW" sz="2200" smtClean="0"/>
              <a:t>請盡量在下課時間撥打</a:t>
            </a:r>
            <a:r>
              <a:rPr lang="en-US" altLang="zh-TW" sz="2200" smtClean="0"/>
              <a:t>)</a:t>
            </a:r>
            <a:endParaRPr lang="zh-TW" altLang="zh-TW" sz="2200" smtClean="0"/>
          </a:p>
        </p:txBody>
      </p:sp>
      <p:pic>
        <p:nvPicPr>
          <p:cNvPr id="20484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661025"/>
            <a:ext cx="43926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副標題 1"/>
          <p:cNvSpPr>
            <a:spLocks noGrp="1"/>
          </p:cNvSpPr>
          <p:nvPr>
            <p:ph type="subTitle" idx="1"/>
          </p:nvPr>
        </p:nvSpPr>
        <p:spPr>
          <a:xfrm>
            <a:off x="365125" y="1513470"/>
            <a:ext cx="8477250" cy="4104109"/>
          </a:xfrm>
        </p:spPr>
        <p:txBody>
          <a:bodyPr/>
          <a:lstStyle/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閱讀獎勵辦法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</a:t>
            </a: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小朋友只要閱讀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本書並完成學習單後，就可以在閱讀紀錄卡上請老師認證，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本後就可以到圖書館參加抽抽樂，最大獎可以獲得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7</a:t>
            </a: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吋平版電腦，還有「閱讀紀錄卡」及「閱讀獎勵卡」等相關活動，歡迎各位家長鼓勵小朋友～走進閱讀，看見全世界</a:t>
            </a:r>
            <a:r>
              <a:rPr lang="zh-TW" altLang="zh-TW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。</a:t>
            </a:r>
            <a:r>
              <a:rPr lang="en-US" altLang="zh-TW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US" altLang="zh-TW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zh-TW" altLang="zh-TW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每週五晨間為本校共讀活動，低年級為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8:00~8:30(</a:t>
            </a: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向日葵故事媽媽進班帶領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，中高年級為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8:00~8:20(</a:t>
            </a: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各班寧靜共讀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r>
              <a:rPr lang="zh-TW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，歡迎小朋友可運用班上書箱或自行帶書到校參與共讀活動</a:t>
            </a:r>
            <a:r>
              <a:rPr lang="zh-TW" altLang="zh-TW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。</a:t>
            </a:r>
            <a:endParaRPr lang="en-US" altLang="zh-TW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1543050" y="412248"/>
            <a:ext cx="61214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</a:t>
            </a:r>
            <a:endParaRPr lang="en-US" altLang="zh-TW" sz="32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447"/>
            <a:ext cx="9144000" cy="2468880"/>
          </a:xfrm>
          <a:prstGeom prst="rect">
            <a:avLst/>
          </a:prstGeom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7987" y="1205055"/>
            <a:ext cx="89080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kumimoji="0" lang="zh-TW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本學期輔導處將辦理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場親職專題講座，歡迎各位家長踴躍參加。</a:t>
            </a:r>
            <a:endParaRPr kumimoji="0" lang="zh-TW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7631" y="3997447"/>
            <a:ext cx="568251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親職講座邀請函將於辦理前分發至各班，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歡迎各班家長踴躍參加，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除每場有榮譽卡及贈品發放外，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累計參加場次，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將可另獲贈精美小禮物喔！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93909" y="281199"/>
            <a:ext cx="7819681" cy="961534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成州國小</a:t>
            </a:r>
            <a: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109</a:t>
            </a: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學年度上學期家長日宣導事項</a:t>
            </a:r>
            <a: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─輔導處</a:t>
            </a:r>
            <a:endParaRPr kumimoji="0" lang="zh-TW" altLang="en-US" sz="4000" b="0" i="0" u="none" strike="noStrike" kern="1200" cap="all" spc="0" normalizeH="0" baseline="0" noProof="0" dirty="0" smtClean="0">
              <a:ln>
                <a:noFill/>
              </a:ln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82126" y="1717156"/>
          <a:ext cx="8417745" cy="2280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419">
                  <a:extLst>
                    <a:ext uri="{9D8B030D-6E8A-4147-A177-3AD203B41FA5}">
                      <a16:colId xmlns:a16="http://schemas.microsoft.com/office/drawing/2014/main" val="2953695150"/>
                    </a:ext>
                  </a:extLst>
                </a:gridCol>
                <a:gridCol w="1307842">
                  <a:extLst>
                    <a:ext uri="{9D8B030D-6E8A-4147-A177-3AD203B41FA5}">
                      <a16:colId xmlns:a16="http://schemas.microsoft.com/office/drawing/2014/main" val="2674352764"/>
                    </a:ext>
                  </a:extLst>
                </a:gridCol>
                <a:gridCol w="1752984">
                  <a:extLst>
                    <a:ext uri="{9D8B030D-6E8A-4147-A177-3AD203B41FA5}">
                      <a16:colId xmlns:a16="http://schemas.microsoft.com/office/drawing/2014/main" val="2404028396"/>
                    </a:ext>
                  </a:extLst>
                </a:gridCol>
                <a:gridCol w="1658819">
                  <a:extLst>
                    <a:ext uri="{9D8B030D-6E8A-4147-A177-3AD203B41FA5}">
                      <a16:colId xmlns:a16="http://schemas.microsoft.com/office/drawing/2014/main" val="3358064600"/>
                    </a:ext>
                  </a:extLst>
                </a:gridCol>
                <a:gridCol w="3024681">
                  <a:extLst>
                    <a:ext uri="{9D8B030D-6E8A-4147-A177-3AD203B41FA5}">
                      <a16:colId xmlns:a16="http://schemas.microsoft.com/office/drawing/2014/main" val="107938393"/>
                    </a:ext>
                  </a:extLst>
                </a:gridCol>
              </a:tblGrid>
              <a:tr h="45605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場次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日</a:t>
                      </a:r>
                      <a:r>
                        <a:rPr lang="en-US" sz="1200" kern="100">
                          <a:effectLst/>
                        </a:rPr>
                        <a:t>  </a:t>
                      </a:r>
                      <a:r>
                        <a:rPr lang="zh-TW" sz="1200" kern="100">
                          <a:effectLst/>
                        </a:rPr>
                        <a:t>期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時</a:t>
                      </a:r>
                      <a:r>
                        <a:rPr lang="en-US" sz="1200" kern="100">
                          <a:effectLst/>
                        </a:rPr>
                        <a:t>  </a:t>
                      </a:r>
                      <a:r>
                        <a:rPr lang="zh-TW" sz="1200" kern="100">
                          <a:effectLst/>
                        </a:rPr>
                        <a:t>間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主 講 人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講</a:t>
                      </a:r>
                      <a:r>
                        <a:rPr lang="en-US" sz="1200" kern="100">
                          <a:effectLst/>
                        </a:rPr>
                        <a:t>         </a:t>
                      </a:r>
                      <a:r>
                        <a:rPr lang="zh-TW" sz="1200" kern="100">
                          <a:effectLst/>
                        </a:rPr>
                        <a:t>題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73650907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一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109.09.12 (</a:t>
                      </a:r>
                      <a:r>
                        <a:rPr lang="zh-TW" sz="1200" kern="100">
                          <a:effectLst/>
                        </a:rPr>
                        <a:t>六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上午</a:t>
                      </a:r>
                      <a:r>
                        <a:rPr lang="en-US" sz="1200" kern="100">
                          <a:effectLst/>
                        </a:rPr>
                        <a:t>9:30~11:30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藍白</a:t>
                      </a:r>
                      <a:r>
                        <a:rPr lang="zh-TW" sz="1200" kern="100" dirty="0" smtClean="0">
                          <a:effectLst/>
                        </a:rPr>
                        <a:t>拖</a:t>
                      </a:r>
                      <a:r>
                        <a:rPr lang="zh-TW" altLang="en-US" sz="1200" kern="100" dirty="0" smtClean="0">
                          <a:effectLst/>
                        </a:rPr>
                        <a:t>      </a:t>
                      </a:r>
                      <a:r>
                        <a:rPr lang="zh-TW" sz="1200" kern="100" dirty="0" smtClean="0">
                          <a:effectLst/>
                        </a:rPr>
                        <a:t>網</a:t>
                      </a:r>
                      <a:r>
                        <a:rPr lang="zh-TW" sz="1200" kern="100" dirty="0">
                          <a:effectLst/>
                        </a:rPr>
                        <a:t>紅作家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旅行教會我們的事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485706631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二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109.10.17 (</a:t>
                      </a:r>
                      <a:r>
                        <a:rPr lang="zh-TW" sz="1200" kern="100">
                          <a:effectLst/>
                        </a:rPr>
                        <a:t>六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上午</a:t>
                      </a:r>
                      <a:r>
                        <a:rPr lang="en-US" sz="1200" kern="100">
                          <a:effectLst/>
                        </a:rPr>
                        <a:t>9:30~11:30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彼得</a:t>
                      </a:r>
                      <a:r>
                        <a:rPr lang="zh-TW" sz="1200" kern="100" dirty="0" smtClean="0">
                          <a:effectLst/>
                        </a:rPr>
                        <a:t>爸</a:t>
                      </a:r>
                      <a:r>
                        <a:rPr lang="zh-TW" altLang="en-US" sz="1200" kern="100" dirty="0" smtClean="0">
                          <a:effectLst/>
                        </a:rPr>
                        <a:t>     </a:t>
                      </a:r>
                      <a:r>
                        <a:rPr lang="en-US" sz="1200" kern="100" dirty="0" err="1" smtClean="0">
                          <a:effectLst/>
                        </a:rPr>
                        <a:t>Youtuber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孩子們的新夢幻工作</a:t>
                      </a:r>
                      <a:r>
                        <a:rPr lang="en-US" sz="1200" kern="100">
                          <a:effectLst/>
                        </a:rPr>
                        <a:t>Youtuber</a:t>
                      </a:r>
                      <a:r>
                        <a:rPr lang="zh-TW" sz="1200" kern="100">
                          <a:effectLst/>
                        </a:rPr>
                        <a:t>！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469514201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三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109.11.28 (</a:t>
                      </a:r>
                      <a:r>
                        <a:rPr lang="zh-TW" sz="1200" kern="100">
                          <a:effectLst/>
                        </a:rPr>
                        <a:t>六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上午</a:t>
                      </a:r>
                      <a:r>
                        <a:rPr lang="en-US" sz="1200" kern="100">
                          <a:effectLst/>
                        </a:rPr>
                        <a:t>9:30~11:30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陳品</a:t>
                      </a:r>
                      <a:r>
                        <a:rPr lang="zh-TW" sz="1200" kern="100" dirty="0" smtClean="0">
                          <a:effectLst/>
                        </a:rPr>
                        <a:t>皓</a:t>
                      </a:r>
                      <a:r>
                        <a:rPr lang="zh-TW" altLang="en-US" sz="1200" kern="100" dirty="0" smtClean="0">
                          <a:effectLst/>
                        </a:rPr>
                        <a:t>    </a:t>
                      </a:r>
                      <a:r>
                        <a:rPr lang="zh-TW" sz="1200" kern="100" dirty="0" smtClean="0">
                          <a:effectLst/>
                        </a:rPr>
                        <a:t>心理</a:t>
                      </a:r>
                      <a:r>
                        <a:rPr lang="zh-TW" sz="1200" kern="100" dirty="0">
                          <a:effectLst/>
                        </a:rPr>
                        <a:t>師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ＡＩ世代即戰力，終身學習的家庭養成之術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54933094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四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109.12.19 (</a:t>
                      </a:r>
                      <a:r>
                        <a:rPr lang="zh-TW" sz="1200" kern="100">
                          <a:effectLst/>
                        </a:rPr>
                        <a:t>六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上午</a:t>
                      </a:r>
                      <a:r>
                        <a:rPr lang="en-US" sz="1200" kern="100">
                          <a:effectLst/>
                        </a:rPr>
                        <a:t>9:30~11:30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</a:rPr>
                        <a:t>   </a:t>
                      </a:r>
                      <a:r>
                        <a:rPr lang="zh-TW" sz="1200" kern="100" dirty="0" smtClean="0">
                          <a:effectLst/>
                        </a:rPr>
                        <a:t>陳毓文</a:t>
                      </a:r>
                      <a:r>
                        <a:rPr lang="zh-TW" altLang="en-US" sz="1200" kern="100" dirty="0" smtClean="0">
                          <a:effectLst/>
                        </a:rPr>
                        <a:t>   </a:t>
                      </a:r>
                      <a:r>
                        <a:rPr lang="zh-TW" sz="1200" kern="100" dirty="0" smtClean="0">
                          <a:effectLst/>
                        </a:rPr>
                        <a:t>臺大</a:t>
                      </a:r>
                      <a:r>
                        <a:rPr lang="zh-TW" sz="1200" kern="100" dirty="0">
                          <a:effectLst/>
                        </a:rPr>
                        <a:t>教授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如何教出一個心理健康的小孩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37591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663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447"/>
            <a:ext cx="9144000" cy="2468880"/>
          </a:xfrm>
          <a:prstGeom prst="rect">
            <a:avLst/>
          </a:prstGeom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0061" y="1288773"/>
            <a:ext cx="87839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kumimoji="0" lang="zh-TW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本學期輔導處</a:t>
            </a: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家長成長課程如下，歡迎各位家長踴躍參加。</a:t>
            </a:r>
            <a:endParaRPr kumimoji="0" lang="zh-TW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5538" y="4400890"/>
            <a:ext cx="56825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各課程將於辦理前分發至各班，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歡迎大家一起來加入學習的行列喔！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93909" y="281199"/>
            <a:ext cx="7819681" cy="961534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成州國小</a:t>
            </a:r>
            <a: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109</a:t>
            </a: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學年度上學期家長日宣導事項</a:t>
            </a:r>
            <a: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─輔導處</a:t>
            </a:r>
            <a:endParaRPr kumimoji="0" lang="zh-TW" altLang="en-US" sz="4000" b="0" i="0" u="none" strike="noStrike" kern="1200" cap="all" spc="0" normalizeH="0" baseline="0" noProof="0" dirty="0" smtClean="0">
              <a:ln>
                <a:noFill/>
              </a:ln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465538" y="1783682"/>
          <a:ext cx="8048052" cy="2278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710">
                  <a:extLst>
                    <a:ext uri="{9D8B030D-6E8A-4147-A177-3AD203B41FA5}">
                      <a16:colId xmlns:a16="http://schemas.microsoft.com/office/drawing/2014/main" val="472438292"/>
                    </a:ext>
                  </a:extLst>
                </a:gridCol>
                <a:gridCol w="3222115">
                  <a:extLst>
                    <a:ext uri="{9D8B030D-6E8A-4147-A177-3AD203B41FA5}">
                      <a16:colId xmlns:a16="http://schemas.microsoft.com/office/drawing/2014/main" val="1642413919"/>
                    </a:ext>
                  </a:extLst>
                </a:gridCol>
                <a:gridCol w="1568068">
                  <a:extLst>
                    <a:ext uri="{9D8B030D-6E8A-4147-A177-3AD203B41FA5}">
                      <a16:colId xmlns:a16="http://schemas.microsoft.com/office/drawing/2014/main" val="2015361378"/>
                    </a:ext>
                  </a:extLst>
                </a:gridCol>
                <a:gridCol w="2655159">
                  <a:extLst>
                    <a:ext uri="{9D8B030D-6E8A-4147-A177-3AD203B41FA5}">
                      <a16:colId xmlns:a16="http://schemas.microsoft.com/office/drawing/2014/main" val="2018226896"/>
                    </a:ext>
                  </a:extLst>
                </a:gridCol>
              </a:tblGrid>
              <a:tr h="43817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6600CC"/>
                          </a:solidFill>
                          <a:effectLst/>
                        </a:rPr>
                        <a:t>項次</a:t>
                      </a:r>
                      <a:endParaRPr lang="zh-TW" sz="1200" kern="100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6600CC"/>
                          </a:solidFill>
                          <a:effectLst/>
                        </a:rPr>
                        <a:t>課程名稱</a:t>
                      </a:r>
                      <a:endParaRPr lang="zh-TW" sz="1200" kern="100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6600CC"/>
                          </a:solidFill>
                          <a:effectLst/>
                        </a:rPr>
                        <a:t>開課日期</a:t>
                      </a:r>
                      <a:endParaRPr lang="zh-TW" sz="1200" kern="100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6600CC"/>
                          </a:solidFill>
                          <a:effectLst/>
                        </a:rPr>
                        <a:t>上課時間</a:t>
                      </a:r>
                      <a:endParaRPr lang="zh-TW" sz="1200" kern="100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89443"/>
                  </a:ext>
                </a:extLst>
              </a:tr>
              <a:tr h="43817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6600CC"/>
                          </a:solidFill>
                          <a:effectLst/>
                        </a:rPr>
                        <a:t>一</a:t>
                      </a:r>
                      <a:endParaRPr lang="zh-TW" sz="1200" kern="100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社區家長暨志工毛線編織班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r>
                        <a:rPr lang="zh-TW" sz="1200" kern="100">
                          <a:effectLst/>
                        </a:rPr>
                        <a:t>月</a:t>
                      </a:r>
                      <a:r>
                        <a:rPr lang="en-US" sz="1200" kern="100">
                          <a:effectLst/>
                        </a:rPr>
                        <a:t>16</a:t>
                      </a:r>
                      <a:r>
                        <a:rPr lang="zh-TW" sz="1200" kern="100">
                          <a:effectLst/>
                        </a:rPr>
                        <a:t>日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三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每週三上午</a:t>
                      </a:r>
                      <a:r>
                        <a:rPr lang="en-US" sz="1200" kern="100">
                          <a:effectLst/>
                        </a:rPr>
                        <a:t>9</a:t>
                      </a:r>
                      <a:r>
                        <a:rPr lang="zh-TW" sz="1200" kern="100">
                          <a:effectLst/>
                        </a:rPr>
                        <a:t>時</a:t>
                      </a:r>
                      <a:r>
                        <a:rPr lang="en-US" sz="1200" kern="100">
                          <a:effectLst/>
                        </a:rPr>
                        <a:t>30</a:t>
                      </a:r>
                      <a:r>
                        <a:rPr lang="zh-TW" sz="1200" kern="100">
                          <a:effectLst/>
                        </a:rPr>
                        <a:t>至</a:t>
                      </a:r>
                      <a:r>
                        <a:rPr lang="en-US" sz="1200" kern="100">
                          <a:effectLst/>
                        </a:rPr>
                        <a:t>11</a:t>
                      </a:r>
                      <a:r>
                        <a:rPr lang="zh-TW" sz="1200" kern="100">
                          <a:effectLst/>
                        </a:rPr>
                        <a:t>時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409532"/>
                  </a:ext>
                </a:extLst>
              </a:tr>
              <a:tr h="43817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6600CC"/>
                          </a:solidFill>
                          <a:effectLst/>
                        </a:rPr>
                        <a:t>二</a:t>
                      </a:r>
                      <a:endParaRPr lang="zh-TW" sz="1200" kern="100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新住民識字專班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r>
                        <a:rPr lang="zh-TW" sz="1200" kern="100">
                          <a:effectLst/>
                        </a:rPr>
                        <a:t>月</a:t>
                      </a:r>
                      <a:r>
                        <a:rPr lang="en-US" sz="1200" kern="100">
                          <a:effectLst/>
                        </a:rPr>
                        <a:t>8</a:t>
                      </a:r>
                      <a:r>
                        <a:rPr lang="zh-TW" sz="1200" kern="100">
                          <a:effectLst/>
                        </a:rPr>
                        <a:t>日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二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每週二</a:t>
                      </a:r>
                      <a:r>
                        <a:rPr lang="en-US" sz="1200" kern="100">
                          <a:effectLst/>
                        </a:rPr>
                        <a:t>.</a:t>
                      </a:r>
                      <a:r>
                        <a:rPr lang="zh-TW" sz="1200" kern="100">
                          <a:effectLst/>
                        </a:rPr>
                        <a:t>四</a:t>
                      </a:r>
                      <a:r>
                        <a:rPr lang="en-US" sz="1200" kern="100">
                          <a:effectLst/>
                        </a:rPr>
                        <a:t>.</a:t>
                      </a:r>
                      <a:r>
                        <a:rPr lang="zh-TW" sz="1200" kern="100">
                          <a:effectLst/>
                        </a:rPr>
                        <a:t>五晚上</a:t>
                      </a:r>
                      <a:r>
                        <a:rPr lang="en-US" sz="1200" kern="100">
                          <a:effectLst/>
                        </a:rPr>
                        <a:t>6:30~9:00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61653"/>
                  </a:ext>
                </a:extLst>
              </a:tr>
              <a:tr h="43817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6600CC"/>
                          </a:solidFill>
                          <a:effectLst/>
                        </a:rPr>
                        <a:t>三</a:t>
                      </a:r>
                      <a:endParaRPr lang="zh-TW" sz="1200" kern="100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新住民技職輔導班</a:t>
                      </a: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zh-TW" sz="1200" kern="100" dirty="0">
                          <a:effectLst/>
                        </a:rPr>
                        <a:t>彩妝保養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r>
                        <a:rPr lang="zh-TW" sz="1200" kern="100">
                          <a:effectLst/>
                        </a:rPr>
                        <a:t>月</a:t>
                      </a:r>
                      <a:r>
                        <a:rPr lang="en-US" sz="1200" kern="100">
                          <a:effectLst/>
                        </a:rPr>
                        <a:t>17</a:t>
                      </a:r>
                      <a:r>
                        <a:rPr lang="zh-TW" sz="1200" kern="100">
                          <a:effectLst/>
                        </a:rPr>
                        <a:t>日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二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每週二</a:t>
                      </a:r>
                      <a:r>
                        <a:rPr lang="en-US" sz="1200" kern="100">
                          <a:effectLst/>
                        </a:rPr>
                        <a:t>.</a:t>
                      </a:r>
                      <a:r>
                        <a:rPr lang="zh-TW" sz="1200" kern="100">
                          <a:effectLst/>
                        </a:rPr>
                        <a:t>四</a:t>
                      </a:r>
                      <a:r>
                        <a:rPr lang="en-US" sz="1200" kern="100">
                          <a:effectLst/>
                        </a:rPr>
                        <a:t>.</a:t>
                      </a:r>
                      <a:r>
                        <a:rPr lang="zh-TW" sz="1200" kern="100">
                          <a:effectLst/>
                        </a:rPr>
                        <a:t>五晚上</a:t>
                      </a:r>
                      <a:r>
                        <a:rPr lang="en-US" sz="1200" kern="100">
                          <a:effectLst/>
                        </a:rPr>
                        <a:t>6:30~9:00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34548"/>
                  </a:ext>
                </a:extLst>
              </a:tr>
              <a:tr h="52590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6600CC"/>
                          </a:solidFill>
                          <a:effectLst/>
                        </a:rPr>
                        <a:t>四</a:t>
                      </a:r>
                      <a:endParaRPr lang="zh-TW" sz="1200" kern="100" dirty="0"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社區家長成長課程</a:t>
                      </a:r>
                      <a:r>
                        <a:rPr lang="en-US" sz="1200" kern="100" dirty="0">
                          <a:effectLst/>
                        </a:rPr>
                        <a:t>~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光寶基金會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</a:t>
                      </a:r>
                      <a:r>
                        <a:rPr lang="zh-TW" sz="1200" kern="100" dirty="0">
                          <a:effectLst/>
                        </a:rPr>
                        <a:t>月</a:t>
                      </a:r>
                      <a:r>
                        <a:rPr lang="en-US" sz="1200" kern="100" dirty="0">
                          <a:effectLst/>
                        </a:rPr>
                        <a:t>30</a:t>
                      </a:r>
                      <a:r>
                        <a:rPr lang="zh-TW" sz="1200" kern="100" dirty="0">
                          <a:effectLst/>
                        </a:rPr>
                        <a:t>日</a:t>
                      </a: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zh-TW" sz="1200" kern="100" dirty="0">
                          <a:effectLst/>
                        </a:rPr>
                        <a:t>三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上午</a:t>
                      </a:r>
                      <a:r>
                        <a:rPr lang="en-US" sz="1200" kern="100" dirty="0">
                          <a:effectLst/>
                        </a:rPr>
                        <a:t>9:00~11:30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每週三上午</a:t>
                      </a:r>
                      <a:r>
                        <a:rPr lang="en-US" sz="1200" kern="100" dirty="0">
                          <a:effectLst/>
                        </a:rPr>
                        <a:t>9:30~11:30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共計八次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6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81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120"/>
            <a:ext cx="9144000" cy="2468880"/>
          </a:xfrm>
          <a:prstGeom prst="rect">
            <a:avLst/>
          </a:prstGeom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586408" y="1632996"/>
            <a:ext cx="82527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三、</a:t>
            </a:r>
            <a:r>
              <a:rPr kumimoji="1" lang="en-US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 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孩子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成長需要家庭、學校、社會共同關心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，</a:t>
            </a:r>
            <a:endParaRPr kumimoji="1" lang="en-US" altLang="zh-TW" sz="2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 </a:t>
            </a:r>
            <a:r>
              <a:rPr kumimoji="1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        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請響應新家庭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生活運動－幸福家庭</a:t>
            </a:r>
            <a:r>
              <a:rPr kumimoji="1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123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：</a:t>
            </a:r>
            <a:endParaRPr kumimoji="1" lang="en-US" altLang="zh-TW" sz="2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每</a:t>
            </a:r>
            <a:r>
              <a:rPr kumimoji="1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1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天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陪孩子</a:t>
            </a:r>
            <a:r>
              <a:rPr kumimoji="1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20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分鐘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，做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閱讀、分享、遊戲</a:t>
            </a:r>
            <a:r>
              <a:rPr kumimoji="1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3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件事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。</a:t>
            </a:r>
            <a:endParaRPr kumimoji="1" lang="en-US" altLang="zh-TW" sz="2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陪伴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孩子應重質不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重量，鼓勵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家長每天抽出幾分鐘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和孩子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聊天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。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2159" y="239182"/>
            <a:ext cx="7819681" cy="116541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成州國小</a:t>
            </a:r>
            <a:r>
              <a:rPr kumimoji="0" lang="en-US" altLang="zh-TW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109</a:t>
            </a:r>
            <a:r>
              <a:rPr kumimoji="0" lang="zh-TW" alt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學年度上學期家長日宣導事項</a:t>
            </a:r>
            <a:r>
              <a:rPr kumimoji="0" lang="en-US" altLang="zh-TW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─輔導處</a:t>
            </a:r>
            <a:endParaRPr kumimoji="0" lang="zh-TW" altLang="en-US" sz="3000" b="0" i="0" u="none" strike="noStrike" kern="1200" cap="all" spc="0" normalizeH="0" baseline="0" noProof="0" dirty="0" smtClean="0">
              <a:ln>
                <a:noFill/>
              </a:ln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5889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120"/>
            <a:ext cx="9144000" cy="2468880"/>
          </a:xfrm>
          <a:prstGeom prst="rect">
            <a:avLst/>
          </a:prstGeom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120894" y="1543544"/>
            <a:ext cx="8718306" cy="3248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四、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家長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在家裡是小孩的生活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楷模</a:t>
            </a:r>
            <a:endParaRPr kumimoji="1" lang="en-US" altLang="zh-TW" sz="2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</a:t>
            </a:r>
            <a:r>
              <a:rPr kumimoji="1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希望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能選擇優質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電視節目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陪伴孩子共同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觀賞</a:t>
            </a:r>
            <a:endParaRPr kumimoji="1" lang="en-US" altLang="zh-TW" sz="2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</a:t>
            </a:r>
            <a:r>
              <a:rPr kumimoji="1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請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家長注意不要讓孩子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沉迷電腦網路世界</a:t>
            </a:r>
            <a:endParaRPr kumimoji="1" lang="en-US" altLang="zh-TW" sz="2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</a:t>
            </a:r>
            <a:r>
              <a:rPr kumimoji="1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多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注意孩子交友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狀況及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在校與同學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人際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互動情形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。</a:t>
            </a:r>
            <a:r>
              <a:rPr kumimoji="1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</a:t>
            </a:r>
            <a:endParaRPr kumimoji="1" lang="en-US" altLang="zh-TW" sz="2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</a:t>
            </a:r>
            <a:r>
              <a:rPr kumimoji="1" lang="zh-TW" altLang="en-US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   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提醒家長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遠離情色污染建立</a:t>
            </a:r>
            <a:r>
              <a:rPr kumimoji="1" lang="zh-TW" altLang="zh-TW" sz="2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孩子正確性觀念</a:t>
            </a:r>
            <a:r>
              <a:rPr kumimoji="1" lang="zh-TW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細明體" panose="02020509000000000000" pitchFamily="49" charset="-120"/>
                <a:ea typeface="標楷體" panose="03000509000000000000" pitchFamily="65" charset="-120"/>
                <a:cs typeface="細明體" panose="02020509000000000000" pitchFamily="49" charset="-120"/>
              </a:rPr>
              <a:t>。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Courier New" panose="02070309020205020404" pitchFamily="49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2159" y="239182"/>
            <a:ext cx="7819681" cy="116541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成州國小</a:t>
            </a:r>
            <a:r>
              <a:rPr kumimoji="0" lang="en-US" altLang="zh-TW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109</a:t>
            </a:r>
            <a:r>
              <a:rPr kumimoji="0" lang="zh-TW" alt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學年度上學期家長日宣導事項</a:t>
            </a:r>
            <a:r>
              <a:rPr kumimoji="0" lang="en-US" altLang="zh-TW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─輔導處</a:t>
            </a:r>
            <a:endParaRPr kumimoji="0" lang="zh-TW" altLang="en-US" sz="3000" b="0" i="0" u="none" strike="noStrike" kern="1200" cap="all" spc="0" normalizeH="0" baseline="0" noProof="0" dirty="0" smtClean="0">
              <a:ln>
                <a:noFill/>
              </a:ln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7848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120"/>
            <a:ext cx="9144000" cy="2468880"/>
          </a:xfrm>
          <a:prstGeom prst="rect">
            <a:avLst/>
          </a:prstGeom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218407" y="1827574"/>
            <a:ext cx="8643685" cy="195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五、</a:t>
            </a:r>
            <a:r>
              <a:rPr kumimoji="1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輔導處</a:t>
            </a:r>
            <a:r>
              <a:rPr kumimoji="1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有擔任專任及兼任的輔導老師可</a:t>
            </a:r>
            <a:r>
              <a:rPr kumimoji="1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供家長、</a:t>
            </a:r>
            <a:endParaRPr kumimoji="1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1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老師</a:t>
            </a:r>
            <a:r>
              <a:rPr kumimoji="1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、學生做心理和教養問題</a:t>
            </a:r>
            <a:r>
              <a:rPr kumimoji="1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諮商服務</a:t>
            </a:r>
            <a:r>
              <a:rPr kumimoji="1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，家長</a:t>
            </a:r>
            <a:r>
              <a:rPr kumimoji="1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</a:t>
            </a:r>
            <a:endParaRPr kumimoji="1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1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</a:t>
            </a:r>
            <a:r>
              <a:rPr kumimoji="1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多</a:t>
            </a:r>
            <a:r>
              <a:rPr kumimoji="1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加</a:t>
            </a:r>
            <a:r>
              <a:rPr kumimoji="1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利用。</a:t>
            </a:r>
            <a:endParaRPr kumimoji="1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93909" y="281199"/>
            <a:ext cx="7819681" cy="961534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成州國小</a:t>
            </a:r>
            <a: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109</a:t>
            </a: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學年度上學期家長日宣導事項</a:t>
            </a:r>
            <a: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─輔導處</a:t>
            </a:r>
            <a:endParaRPr kumimoji="0" lang="zh-TW" altLang="en-US" sz="4000" b="0" i="0" u="none" strike="noStrike" kern="1200" cap="all" spc="0" normalizeH="0" baseline="0" noProof="0" dirty="0" smtClean="0">
              <a:ln>
                <a:noFill/>
              </a:ln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7661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447"/>
            <a:ext cx="9144000" cy="2468880"/>
          </a:xfrm>
          <a:prstGeom prst="rect">
            <a:avLst/>
          </a:prstGeom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/>
            </a:pPr>
            <a:r>
              <a:rPr kumimoji="1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 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93909" y="281199"/>
            <a:ext cx="7819681" cy="961534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成州國小</a:t>
            </a:r>
            <a: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109</a:t>
            </a: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學年度上學期家長日宣導事項</a:t>
            </a:r>
            <a: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3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─輔導處</a:t>
            </a:r>
            <a:endParaRPr kumimoji="0" lang="zh-TW" altLang="en-US" sz="4000" b="0" i="0" u="none" strike="noStrike" kern="1200" cap="all" spc="0" normalizeH="0" baseline="0" noProof="0" dirty="0" smtClean="0">
              <a:ln>
                <a:noFill/>
              </a:ln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414" y="1385908"/>
            <a:ext cx="7032397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各位親愛的家長，您好：</a:t>
            </a:r>
            <a:endParaRPr kumimoji="0" lang="zh-TW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以下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家庭教育資訊和資源要與您分享，請撥一點時間詳閱下列訊息，也鼓勵大家善加運用家庭教育中心資源，踴躍參與相關課程及活動，讓您的家庭因學習而更相愛！</a:t>
            </a:r>
            <a:endParaRPr kumimoji="0" lang="zh-TW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412-8185</a:t>
            </a:r>
            <a:r>
              <a:rPr kumimoji="0" lang="zh-TW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（幫一幫我）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家庭教育諮詢專線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區碼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02)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049" name="圖片 2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42" y="1545278"/>
            <a:ext cx="2062306" cy="206230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0511" y="3774786"/>
            <a:ext cx="52695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服務內容：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夫妻相處、親子溝通、子女教養、婚前交往、情緒調適、家庭資源、生活適應、人際關係等問題，歡迎撥打諮詢。</a:t>
            </a:r>
            <a:endParaRPr kumimoji="0" lang="zh-TW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服務時段：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周一至周五 早上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9:00-12:00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、下午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2:00-5:00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、晚上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6:00-9:00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周六  早上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9:00-12:00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、下午 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2:00-5:00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面談諮詢服務：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請撥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412 – 8185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專線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預約面談時間。</a:t>
            </a:r>
            <a:endParaRPr kumimoji="0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1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副標題 1"/>
          <p:cNvSpPr>
            <a:spLocks noGrp="1"/>
          </p:cNvSpPr>
          <p:nvPr>
            <p:ph type="subTitle" idx="1"/>
          </p:nvPr>
        </p:nvSpPr>
        <p:spPr>
          <a:xfrm>
            <a:off x="365125" y="2057310"/>
            <a:ext cx="8477250" cy="2955866"/>
          </a:xfrm>
        </p:spPr>
        <p:txBody>
          <a:bodyPr/>
          <a:lstStyle/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低收入戶、原住民、身心障礙人士子女及身障學生，可申請教科書減免</a:t>
            </a:r>
            <a:r>
              <a:rPr lang="zh-TW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，</a:t>
            </a:r>
            <a:endParaRPr lang="en-US" altLang="zh-TW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2.	</a:t>
            </a: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低收入戶、中低收入戶、社會福利補助者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原中低弱勢兒少、中低身障、中低老人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、身障學生及家庭突發因素致無力支付午餐費之學生，可申請午餐補助</a:t>
            </a:r>
            <a:r>
              <a:rPr lang="zh-TW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。</a:t>
            </a:r>
            <a:endParaRPr lang="en-US" altLang="zh-TW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相關</a:t>
            </a: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補助申請及獎助學金申請事宜，請洽詢教務處註冊組，電話：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2239-3613</a:t>
            </a: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分機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22</a:t>
            </a:r>
            <a:r>
              <a:rPr lang="zh-TW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。</a:t>
            </a:r>
            <a:endParaRPr lang="en-US" altLang="zh-TW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endParaRPr lang="zh-TW" alt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1543050" y="412248"/>
            <a:ext cx="6121400" cy="113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</a:t>
            </a:r>
            <a:endParaRPr lang="en-US" altLang="zh-TW" sz="32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16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900113" y="2054225"/>
            <a:ext cx="41036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副標題 1"/>
          <p:cNvSpPr>
            <a:spLocks noGrp="1"/>
          </p:cNvSpPr>
          <p:nvPr>
            <p:ph type="subTitle" idx="1"/>
          </p:nvPr>
        </p:nvSpPr>
        <p:spPr>
          <a:xfrm>
            <a:off x="474663" y="1052032"/>
            <a:ext cx="8273801" cy="5026985"/>
          </a:xfrm>
        </p:spPr>
        <p:txBody>
          <a:bodyPr/>
          <a:lstStyle/>
          <a:p>
            <a:pPr>
              <a:buClr>
                <a:srgbClr val="A53010"/>
              </a:buClr>
              <a:defRPr/>
            </a:pPr>
            <a:r>
              <a:rPr lang="zh-TW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轉</a:t>
            </a: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知新北市國小「假期前不發成績」政策說明。</a:t>
            </a:r>
          </a:p>
          <a:p>
            <a:pPr marL="342900" indent="-34290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甲</a:t>
            </a:r>
            <a:r>
              <a:rPr lang="zh-TW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、依據</a:t>
            </a: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新北教國字第</a:t>
            </a:r>
            <a:r>
              <a:rPr lang="en-US" altLang="zh-TW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1081652788</a:t>
            </a: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號函示：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為避免少數孩子因成績不佳遭受不當對待，於連續假期後傷痕消失，使學校錯失發覺及協助機會，並使孩子能擁有愉快假期，獲得更好的課後學習，爰推動旨揭政策。</a:t>
            </a: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乙、	政策內容：避免於假期前一日發放成績。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「</a:t>
            </a:r>
            <a:r>
              <a:rPr lang="zh-TW" alt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假期」係指「週休假日」、「國定假期」及「寒暑假」。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「</a:t>
            </a:r>
            <a:r>
              <a:rPr lang="zh-TW" alt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成績」係指「定期評量」考卷成績及「學期成績單」。</a:t>
            </a: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丙、	本校因應做法：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</a:t>
            </a:r>
            <a:r>
              <a:rPr lang="zh-TW" alt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週五或假期前一日，不發期中考、期末考考卷成績。</a:t>
            </a:r>
          </a:p>
          <a:p>
            <a:pPr marL="800100" lvl="1" indent="-342900" algn="l">
              <a:buClr>
                <a:srgbClr val="A5301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「學期成績單」提前於休業式前一天發放。</a:t>
            </a:r>
          </a:p>
          <a:p>
            <a:pPr marL="285750" indent="-285750">
              <a:buClr>
                <a:srgbClr val="A53010"/>
              </a:buClr>
              <a:buFont typeface="Wingdings" panose="05000000000000000000" pitchFamily="2" charset="2"/>
              <a:buChar char="u"/>
              <a:defRPr/>
            </a:pPr>
            <a:endParaRPr lang="zh-TW" alt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1543050" y="296681"/>
            <a:ext cx="61214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成州國小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</a:t>
            </a:r>
            <a:endParaRPr lang="en-US" altLang="zh-TW" sz="32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38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1111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zh-TW" altLang="en-US"/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2711673" y="219684"/>
            <a:ext cx="5257577" cy="84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2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</a:t>
            </a:r>
            <a:r>
              <a:rPr lang="en-US" altLang="zh-TW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12" name="副標題 1"/>
          <p:cNvSpPr>
            <a:spLocks noGrp="1"/>
          </p:cNvSpPr>
          <p:nvPr>
            <p:ph type="subTitle" idx="1"/>
          </p:nvPr>
        </p:nvSpPr>
        <p:spPr>
          <a:xfrm>
            <a:off x="179512" y="642031"/>
            <a:ext cx="5472608" cy="4951412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sz="2200" dirty="0" smtClean="0"/>
              <a:t>新</a:t>
            </a:r>
            <a:r>
              <a:rPr lang="zh-TW" altLang="en-US" sz="2200" dirty="0"/>
              <a:t>北校園通</a:t>
            </a:r>
            <a:r>
              <a:rPr lang="en-US" altLang="zh-TW" sz="2200" dirty="0"/>
              <a:t>App</a:t>
            </a:r>
            <a:r>
              <a:rPr lang="zh-TW" altLang="en-US" sz="2200" dirty="0"/>
              <a:t>推廣</a:t>
            </a:r>
          </a:p>
          <a:p>
            <a:pPr>
              <a:lnSpc>
                <a:spcPts val="28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dirty="0"/>
              <a:t>一、為拉近親師生與學校距離，新北市教育局於</a:t>
            </a:r>
            <a:r>
              <a:rPr lang="en-US" altLang="zh-TW" dirty="0"/>
              <a:t>105</a:t>
            </a:r>
            <a:r>
              <a:rPr lang="zh-TW" altLang="en-US" dirty="0"/>
              <a:t>年特別開發「新北校園通</a:t>
            </a:r>
            <a:r>
              <a:rPr lang="en-US" altLang="zh-TW" dirty="0"/>
              <a:t>App</a:t>
            </a:r>
            <a:r>
              <a:rPr lang="zh-TW" altLang="en-US" dirty="0"/>
              <a:t>」（下稱本</a:t>
            </a:r>
            <a:r>
              <a:rPr lang="en-US" altLang="zh-TW" dirty="0"/>
              <a:t>App</a:t>
            </a:r>
            <a:r>
              <a:rPr lang="zh-TW" altLang="en-US" dirty="0"/>
              <a:t>），期望透過簡單及方便傳遞訊息方式，讓教育局與校園資訊能夠快速地傳達到教師、學生及家長。</a:t>
            </a:r>
          </a:p>
          <a:p>
            <a:pPr>
              <a:lnSpc>
                <a:spcPts val="28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dirty="0"/>
              <a:t>二、</a:t>
            </a:r>
            <a:r>
              <a:rPr lang="en-US" altLang="zh-TW" dirty="0"/>
              <a:t>App</a:t>
            </a:r>
            <a:r>
              <a:rPr lang="zh-TW" altLang="en-US" dirty="0"/>
              <a:t>宣導影片與使用說明均置於專</a:t>
            </a:r>
            <a:r>
              <a:rPr lang="zh-TW" altLang="en-US" dirty="0" smtClean="0"/>
              <a:t>網（</a:t>
            </a:r>
            <a:r>
              <a:rPr lang="zh-TW" altLang="en-US" dirty="0"/>
              <a:t>網址</a:t>
            </a:r>
            <a:r>
              <a:rPr lang="en-US" altLang="zh-TW" dirty="0">
                <a:solidFill>
                  <a:srgbClr val="FF0000"/>
                </a:solidFill>
              </a:rPr>
              <a:t>http://pts.ntpc.edu.tw/app/</a:t>
            </a:r>
            <a:r>
              <a:rPr lang="zh-TW" altLang="en-US" dirty="0"/>
              <a:t>），請鼓勵全校教師、學生及家長下載使用。新北市教育局亦透過本</a:t>
            </a:r>
            <a:r>
              <a:rPr lang="en-US" altLang="zh-TW" dirty="0"/>
              <a:t>App</a:t>
            </a:r>
            <a:r>
              <a:rPr lang="zh-TW" altLang="en-US" dirty="0"/>
              <a:t>宣導一系列贈獎、競賽推廣及敬師月優惠等活動，並將透過本</a:t>
            </a:r>
            <a:r>
              <a:rPr lang="en-US" altLang="zh-TW" dirty="0"/>
              <a:t>App</a:t>
            </a:r>
            <a:r>
              <a:rPr lang="zh-TW" altLang="en-US" dirty="0"/>
              <a:t>同步傳達停課停班等緊急訊息。</a:t>
            </a:r>
          </a:p>
          <a:p>
            <a:pPr>
              <a:lnSpc>
                <a:spcPts val="28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dirty="0"/>
              <a:t>三、另本市所屬教師與學生已有校務行政系統帳號可直接登入使用，家長則須先行申請帳號並開通後始能登入</a:t>
            </a:r>
            <a:r>
              <a:rPr lang="en-US" altLang="zh-TW" dirty="0"/>
              <a:t>(</a:t>
            </a:r>
            <a:r>
              <a:rPr lang="zh-TW" altLang="en-US" dirty="0"/>
              <a:t>透過學生帳號申請或向導師申請建立帳號並由導師審核通過，即可使用</a:t>
            </a:r>
            <a:r>
              <a:rPr lang="en-US" altLang="zh-TW" dirty="0"/>
              <a:t>)</a:t>
            </a:r>
            <a:r>
              <a:rPr lang="zh-TW" altLang="en-US" dirty="0"/>
              <a:t>，家長帳號申請宣導亦可參閱專網說明與影片。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lang="zh-TW" altLang="en-US" sz="2200" dirty="0"/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lang="zh-TW" altLang="en-US" sz="2200" dirty="0"/>
          </a:p>
        </p:txBody>
      </p:sp>
      <p:pic>
        <p:nvPicPr>
          <p:cNvPr id="9" name="圖片 8" descr="C:\Users\user\Desktop\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13531"/>
            <a:ext cx="3167908" cy="44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40375"/>
            <a:ext cx="45958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1111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zh-TW" altLang="en-US"/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1331913" y="74613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</a:t>
            </a:r>
            <a: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 dirty="0">
              <a:solidFill>
                <a:srgbClr val="0000CC"/>
              </a:solidFill>
            </a:endParaRPr>
          </a:p>
        </p:txBody>
      </p:sp>
      <p:sp>
        <p:nvSpPr>
          <p:cNvPr id="12" name="副標題 1"/>
          <p:cNvSpPr>
            <a:spLocks noGrp="1"/>
          </p:cNvSpPr>
          <p:nvPr>
            <p:ph type="subTitle" idx="1"/>
          </p:nvPr>
        </p:nvSpPr>
        <p:spPr>
          <a:xfrm>
            <a:off x="128213" y="1438524"/>
            <a:ext cx="4175125" cy="4951412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b="1" dirty="0" smtClean="0"/>
              <a:t>四</a:t>
            </a:r>
            <a:r>
              <a:rPr lang="zh-TW" altLang="en-US" b="1" dirty="0"/>
              <a:t>、本</a:t>
            </a:r>
            <a:r>
              <a:rPr lang="en-US" altLang="zh-TW" b="1" dirty="0"/>
              <a:t>App</a:t>
            </a:r>
            <a:r>
              <a:rPr lang="zh-TW" altLang="en-US" b="1" dirty="0"/>
              <a:t>功能</a:t>
            </a:r>
            <a:r>
              <a:rPr lang="zh-TW" altLang="en-US" b="1" dirty="0" smtClean="0"/>
              <a:t>簡述</a:t>
            </a:r>
            <a:endParaRPr lang="zh-TW" altLang="en-US" b="1" dirty="0"/>
          </a:p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b="1" u="sng" dirty="0"/>
              <a:t>我的訊息：</a:t>
            </a:r>
            <a:r>
              <a:rPr lang="zh-TW" altLang="en-US" dirty="0"/>
              <a:t>接收班級或個人專屬訊息，如學生回家作業、教師請假簽核等。</a:t>
            </a:r>
          </a:p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b="1" u="sng" dirty="0"/>
              <a:t>校園公告：</a:t>
            </a:r>
            <a:r>
              <a:rPr lang="zh-TW" altLang="en-US" dirty="0"/>
              <a:t>接收校園網站、教育局及教師研習訊息。</a:t>
            </a:r>
          </a:p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b="1" u="sng" dirty="0"/>
              <a:t>成績查詢：</a:t>
            </a:r>
            <a:r>
              <a:rPr lang="zh-TW" altLang="en-US" dirty="0"/>
              <a:t>查詢學生歷年成績。</a:t>
            </a:r>
          </a:p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b="1" u="sng" dirty="0"/>
              <a:t>學校清單：</a:t>
            </a:r>
            <a:r>
              <a:rPr lang="zh-TW" altLang="en-US" dirty="0"/>
              <a:t>查詢學校通訊錄，包含電話、地址及網站。</a:t>
            </a:r>
          </a:p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b="1" u="sng" dirty="0"/>
              <a:t>精選影片：</a:t>
            </a:r>
            <a:r>
              <a:rPr lang="zh-TW" altLang="en-US" dirty="0"/>
              <a:t>瀏覽千部線上影片。</a:t>
            </a:r>
          </a:p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b="1" u="sng" dirty="0"/>
              <a:t>親師生平台：</a:t>
            </a:r>
            <a:r>
              <a:rPr lang="zh-TW" altLang="en-US" dirty="0"/>
              <a:t>連結使用多種學習資源。</a:t>
            </a:r>
          </a:p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r>
              <a:rPr lang="zh-TW" altLang="en-US" b="1" u="sng" dirty="0"/>
              <a:t>我的證件：</a:t>
            </a:r>
            <a:r>
              <a:rPr lang="zh-TW" altLang="en-US" dirty="0"/>
              <a:t>校內借閱書籍及身分證明。</a:t>
            </a:r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lang="zh-TW" altLang="en-US" sz="2200" dirty="0"/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lang="zh-TW" altLang="en-US" sz="2200" dirty="0"/>
          </a:p>
        </p:txBody>
      </p:sp>
      <p:pic>
        <p:nvPicPr>
          <p:cNvPr id="8" name="圖片 7" descr="C:\Users\user\Desktop\期初宣導資料\新北教育局-新北校園通APP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58" y="1340768"/>
            <a:ext cx="3331295" cy="46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108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3" y="5577638"/>
            <a:ext cx="4104000" cy="11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1111250" y="1189038"/>
            <a:ext cx="6858000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zh-TW" altLang="en-US"/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4540250" y="3290888"/>
            <a:ext cx="6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</a:tabLst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 </a:t>
            </a: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1331913" y="74613"/>
            <a:ext cx="6121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成州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2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度上學期</a:t>
            </a:r>
            <a: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家長日宣導事項─教務處</a:t>
            </a:r>
            <a:endParaRPr lang="zh-TW" altLang="en-US" sz="3200" dirty="0">
              <a:solidFill>
                <a:srgbClr val="0000CC"/>
              </a:solidFill>
            </a:endParaRPr>
          </a:p>
        </p:txBody>
      </p:sp>
      <p:sp>
        <p:nvSpPr>
          <p:cNvPr id="12" name="副標題 1"/>
          <p:cNvSpPr>
            <a:spLocks noGrp="1"/>
          </p:cNvSpPr>
          <p:nvPr>
            <p:ph type="subTitle" idx="1"/>
          </p:nvPr>
        </p:nvSpPr>
        <p:spPr>
          <a:xfrm>
            <a:off x="649597" y="1528502"/>
            <a:ext cx="7908305" cy="3672408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endParaRPr lang="zh-TW" altLang="en-US" sz="2400" dirty="0"/>
          </a:p>
          <a:p>
            <a:pPr>
              <a:lnSpc>
                <a:spcPts val="2400"/>
              </a:lnSpc>
              <a:spcAft>
                <a:spcPts val="0"/>
              </a:spcAft>
              <a:buClrTx/>
              <a:buSzPct val="100000"/>
              <a:defRPr/>
            </a:pPr>
            <a:endParaRPr lang="zh-TW" altLang="en-US" dirty="0"/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lang="zh-TW" altLang="en-US" sz="2200" dirty="0"/>
          </a:p>
          <a:p>
            <a:pPr marL="342900" indent="-342900">
              <a:lnSpc>
                <a:spcPts val="2800"/>
              </a:lnSpc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lang="zh-TW" altLang="en-US" sz="2200" dirty="0"/>
          </a:p>
        </p:txBody>
      </p:sp>
      <p:sp>
        <p:nvSpPr>
          <p:cNvPr id="2" name="矩形 1"/>
          <p:cNvSpPr/>
          <p:nvPr/>
        </p:nvSpPr>
        <p:spPr>
          <a:xfrm>
            <a:off x="6156176" y="1528501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kern="100" dirty="0">
                <a:solidFill>
                  <a:srgbClr val="555555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新北</a:t>
            </a:r>
            <a:r>
              <a:rPr lang="zh-TW" altLang="zh-TW" kern="100" dirty="0" smtClean="0">
                <a:solidFill>
                  <a:srgbClr val="555555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防疫</a:t>
            </a:r>
            <a:r>
              <a:rPr lang="en-US" altLang="zh-TW" kern="100" dirty="0" smtClean="0">
                <a:solidFill>
                  <a:srgbClr val="555555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/>
            </a:r>
            <a:br>
              <a:rPr lang="en-US" altLang="zh-TW" kern="100" dirty="0" smtClean="0">
                <a:solidFill>
                  <a:srgbClr val="555555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lang="zh-TW" altLang="zh-TW" kern="100" dirty="0" smtClean="0">
                <a:solidFill>
                  <a:srgbClr val="555555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線</a:t>
            </a:r>
            <a:r>
              <a:rPr lang="zh-TW" altLang="zh-TW" kern="100" dirty="0">
                <a:solidFill>
                  <a:srgbClr val="555555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上學習推廣</a:t>
            </a:r>
            <a:endParaRPr lang="zh-TW" altLang="zh-TW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 descr="C:\Users\user\Desktop\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" r="-1" b="35358"/>
          <a:stretch/>
        </p:blipFill>
        <p:spPr bwMode="auto">
          <a:xfrm>
            <a:off x="67749" y="1351788"/>
            <a:ext cx="4536000" cy="415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C:\Users\user\Desktop\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63666"/>
          <a:stretch/>
        </p:blipFill>
        <p:spPr bwMode="auto">
          <a:xfrm>
            <a:off x="4662032" y="3463870"/>
            <a:ext cx="4428000" cy="2377247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10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77E3FF"/>
              </a:clrFrom>
              <a:clrTo>
                <a:srgbClr val="77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44444"/>
            <a:ext cx="4032000" cy="115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 descr="C:\Users\user\Desktop\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32" y="5841117"/>
            <a:ext cx="4428000" cy="913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19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998</TotalTime>
  <Words>3029</Words>
  <Application>Microsoft Office PowerPoint</Application>
  <PresentationFormat>如螢幕大小 (4:3)</PresentationFormat>
  <Paragraphs>312</Paragraphs>
  <Slides>45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45</vt:i4>
      </vt:variant>
    </vt:vector>
  </HeadingPairs>
  <TitlesOfParts>
    <vt:vector size="65" baseType="lpstr">
      <vt:lpstr>Arial Unicode MS</vt:lpstr>
      <vt:lpstr>細明體</vt:lpstr>
      <vt:lpstr>微軟正黑體</vt:lpstr>
      <vt:lpstr>新細明體</vt:lpstr>
      <vt:lpstr>標楷體</vt:lpstr>
      <vt:lpstr>Arial</vt:lpstr>
      <vt:lpstr>Arial Rounded MT Bold</vt:lpstr>
      <vt:lpstr>Calibri</vt:lpstr>
      <vt:lpstr>Century Gothic</vt:lpstr>
      <vt:lpstr>Courier New</vt:lpstr>
      <vt:lpstr>Franklin Gothic Book</vt:lpstr>
      <vt:lpstr>Franklin Gothic Medium</vt:lpstr>
      <vt:lpstr>Times New Roman</vt:lpstr>
      <vt:lpstr>Wingdings</vt:lpstr>
      <vt:lpstr>Wingdings 2</vt:lpstr>
      <vt:lpstr>Wingdings 3</vt:lpstr>
      <vt:lpstr>絲縷</vt:lpstr>
      <vt:lpstr>1_絲縷</vt:lpstr>
      <vt:lpstr>2_絲縷</vt:lpstr>
      <vt:lpstr>旅程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善待您的靈魂之窗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成州國小109學年度上學期 家長日宣導事項─總務處(1/2) </vt:lpstr>
      <vt:lpstr>成州國小109學年度上學期 家長日宣導事項─總務處(2/2)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My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成州國小家長日宣導</dc:title>
  <dc:creator>godwill</dc:creator>
  <cp:lastModifiedBy>user</cp:lastModifiedBy>
  <cp:revision>120</cp:revision>
  <dcterms:created xsi:type="dcterms:W3CDTF">2012-09-10T15:30:04Z</dcterms:created>
  <dcterms:modified xsi:type="dcterms:W3CDTF">2020-09-07T00:45:44Z</dcterms:modified>
</cp:coreProperties>
</file>