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</p:sldIdLst>
  <p:sldSz cx="6858000" cy="9906000" type="A4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 showGuides="1">
      <p:cViewPr>
        <p:scale>
          <a:sx n="84" d="100"/>
          <a:sy n="84" d="100"/>
        </p:scale>
        <p:origin x="1364" y="-204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CCC98106-2BA7-45D2-AACD-767031470857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F9FB94A8-E7FB-4EF4-B365-8F884E5638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383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94A8-E7FB-4EF4-B365-8F884E56385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092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94A8-E7FB-4EF4-B365-8F884E56385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122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94A8-E7FB-4EF4-B365-8F884E56385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0216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94A8-E7FB-4EF4-B365-8F884E56385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12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94A8-E7FB-4EF4-B365-8F884E56385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955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94A8-E7FB-4EF4-B365-8F884E56385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336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94A8-E7FB-4EF4-B365-8F884E56385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399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94A8-E7FB-4EF4-B365-8F884E56385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47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319-F279-443B-982A-646B73F39682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A78-BF60-4E67-AE67-8BDB23CCA2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79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319-F279-443B-982A-646B73F39682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A78-BF60-4E67-AE67-8BDB23CCA2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33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319-F279-443B-982A-646B73F39682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A78-BF60-4E67-AE67-8BDB23CCA2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055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319-F279-443B-982A-646B73F39682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A78-BF60-4E67-AE67-8BDB23CCA2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73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319-F279-443B-982A-646B73F39682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A78-BF60-4E67-AE67-8BDB23CCA2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8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319-F279-443B-982A-646B73F39682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A78-BF60-4E67-AE67-8BDB23CCA2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25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319-F279-443B-982A-646B73F39682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A78-BF60-4E67-AE67-8BDB23CCA2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35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319-F279-443B-982A-646B73F39682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A78-BF60-4E67-AE67-8BDB23CCA2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913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319-F279-443B-982A-646B73F39682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A78-BF60-4E67-AE67-8BDB23CCA2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5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319-F279-443B-982A-646B73F39682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A78-BF60-4E67-AE67-8BDB23CCA2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40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319-F279-443B-982A-646B73F39682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A78-BF60-4E67-AE67-8BDB23CCA2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255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D5319-F279-443B-982A-646B73F39682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35A78-BF60-4E67-AE67-8BDB23CCA2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36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hyperlink" Target="https://twsf.ntsec.gov.tw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land.idv.tw/teaching/exhi.htm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doctorx9000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sf.ntsec.gov.tw/" TargetMode="External"/><Relationship Id="rId5" Type="http://schemas.openxmlformats.org/officeDocument/2006/relationships/hyperlink" Target="https://class.tn.edu.tw/modules/tad_web/index.php?WebID=8968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ntsec.gov.tw/User/Publications.aspx?a=317&amp;lang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ãç§å­¸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29" y="134303"/>
            <a:ext cx="2868519" cy="101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129832"/>
            <a:ext cx="6858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景興國小</a:t>
            </a:r>
            <a:endParaRPr lang="en-US" altLang="zh-TW" sz="5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algn="r"/>
            <a:r>
              <a:rPr lang="zh-TW" alt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科展實驗紀錄本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9611"/>
            <a:ext cx="1489280" cy="1749623"/>
          </a:xfrm>
          <a:prstGeom prst="rect">
            <a:avLst/>
          </a:prstGeom>
        </p:spPr>
      </p:pic>
      <p:cxnSp>
        <p:nvCxnSpPr>
          <p:cNvPr id="8" name="直線接點 7"/>
          <p:cNvCxnSpPr/>
          <p:nvPr/>
        </p:nvCxnSpPr>
        <p:spPr>
          <a:xfrm>
            <a:off x="0" y="2233497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-1" y="2062807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341492" y="6643568"/>
            <a:ext cx="602457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>
              <a:spcBef>
                <a:spcPts val="600"/>
              </a:spcBef>
            </a:pPr>
            <a:r>
              <a:rPr lang="zh-TW" altLang="en-US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實驗參與同學：（最多</a:t>
            </a: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6</a:t>
            </a:r>
            <a:r>
              <a:rPr lang="zh-TW" altLang="en-US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人，最少</a:t>
            </a: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1</a:t>
            </a:r>
            <a:r>
              <a:rPr lang="zh-TW" altLang="en-US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人）</a:t>
            </a:r>
            <a:endParaRPr lang="en-US" altLang="zh-TW" sz="2000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marL="108000">
              <a:spcBef>
                <a:spcPts val="600"/>
              </a:spcBef>
            </a:pP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1.___</a:t>
            </a:r>
            <a:r>
              <a:rPr lang="zh-TW" altLang="en-US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年</a:t>
            </a: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___</a:t>
            </a:r>
            <a:r>
              <a:rPr lang="zh-TW" altLang="en-US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班</a:t>
            </a: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___</a:t>
            </a:r>
            <a:r>
              <a:rPr lang="zh-TW" altLang="en-US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號   姓名：</a:t>
            </a: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____________</a:t>
            </a:r>
          </a:p>
          <a:p>
            <a:pPr marL="108000">
              <a:spcBef>
                <a:spcPts val="600"/>
              </a:spcBef>
            </a:pPr>
            <a:r>
              <a:rPr lang="en-US" altLang="zh-TW" sz="2000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2</a:t>
            </a: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.___</a:t>
            </a:r>
            <a:r>
              <a:rPr lang="zh-TW" altLang="en-US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年</a:t>
            </a: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___</a:t>
            </a:r>
            <a:r>
              <a:rPr lang="zh-TW" altLang="en-US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班</a:t>
            </a: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___</a:t>
            </a:r>
            <a:r>
              <a:rPr lang="zh-TW" altLang="en-US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號   姓名：</a:t>
            </a: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____________</a:t>
            </a:r>
            <a:endParaRPr lang="zh-TW" altLang="en-US" sz="2000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marL="108000">
              <a:spcBef>
                <a:spcPts val="600"/>
              </a:spcBef>
            </a:pPr>
            <a:r>
              <a:rPr lang="en-US" altLang="zh-TW" sz="2000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3</a:t>
            </a: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.___</a:t>
            </a:r>
            <a:r>
              <a:rPr lang="zh-TW" altLang="en-US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年</a:t>
            </a: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___</a:t>
            </a:r>
            <a:r>
              <a:rPr lang="zh-TW" altLang="en-US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班</a:t>
            </a: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___</a:t>
            </a:r>
            <a:r>
              <a:rPr lang="zh-TW" altLang="en-US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號   姓名：</a:t>
            </a: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____________</a:t>
            </a:r>
            <a:endParaRPr lang="zh-TW" altLang="en-US" sz="2000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marL="108000">
              <a:spcBef>
                <a:spcPts val="600"/>
              </a:spcBef>
            </a:pP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4.___</a:t>
            </a:r>
            <a:r>
              <a:rPr lang="zh-TW" altLang="en-US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年</a:t>
            </a: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___</a:t>
            </a:r>
            <a:r>
              <a:rPr lang="zh-TW" altLang="en-US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班</a:t>
            </a: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___</a:t>
            </a:r>
            <a:r>
              <a:rPr lang="zh-TW" altLang="en-US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號   姓名：</a:t>
            </a: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____________</a:t>
            </a:r>
            <a:endParaRPr lang="zh-TW" altLang="en-US" sz="2000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marL="108000">
              <a:spcBef>
                <a:spcPts val="600"/>
              </a:spcBef>
            </a:pPr>
            <a:r>
              <a:rPr lang="en-US" altLang="zh-TW" sz="2000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5</a:t>
            </a: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.___</a:t>
            </a:r>
            <a:r>
              <a:rPr lang="zh-TW" altLang="en-US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年</a:t>
            </a: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___</a:t>
            </a:r>
            <a:r>
              <a:rPr lang="zh-TW" altLang="en-US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班</a:t>
            </a: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___</a:t>
            </a:r>
            <a:r>
              <a:rPr lang="zh-TW" altLang="en-US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號   姓名：</a:t>
            </a: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____________</a:t>
            </a:r>
          </a:p>
          <a:p>
            <a:pPr marL="108000">
              <a:spcBef>
                <a:spcPts val="600"/>
              </a:spcBef>
            </a:pP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6.___</a:t>
            </a:r>
            <a:r>
              <a:rPr lang="zh-TW" altLang="en-US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年</a:t>
            </a: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___</a:t>
            </a:r>
            <a:r>
              <a:rPr lang="zh-TW" altLang="en-US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班</a:t>
            </a: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___</a:t>
            </a:r>
            <a:r>
              <a:rPr lang="zh-TW" altLang="en-US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號   姓名：</a:t>
            </a:r>
            <a:r>
              <a:rPr lang="en-US" altLang="zh-TW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____________</a:t>
            </a:r>
            <a:endParaRPr lang="zh-TW" altLang="en-US" sz="2000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endParaRPr lang="zh-TW" altLang="en-US" dirty="0" smtClean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endParaRPr lang="en-US" altLang="zh-TW" dirty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350" y="1048305"/>
            <a:ext cx="796435" cy="807149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0" y="2429268"/>
            <a:ext cx="584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科展主題（請翻面看完第一頁再填寫喔）：</a:t>
            </a:r>
            <a:endParaRPr lang="zh-TW" altLang="en-US" sz="2400" dirty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89248" y="3041634"/>
            <a:ext cx="6279501" cy="2215611"/>
          </a:xfrm>
          <a:prstGeom prst="roundRect">
            <a:avLst>
              <a:gd name="adj" fmla="val 7108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0963" y="2429268"/>
            <a:ext cx="4445105" cy="450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3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ãç§å­¸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91" y="9489129"/>
            <a:ext cx="580509" cy="2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429000" y="9407509"/>
            <a:ext cx="76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-1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914400" y="357778"/>
            <a:ext cx="579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　</a:t>
            </a:r>
            <a:r>
              <a:rPr lang="en-US" altLang="zh-TW" sz="3600" dirty="0" smtClean="0"/>
              <a:t>1.</a:t>
            </a:r>
            <a:r>
              <a:rPr lang="zh-TW" altLang="en-US" sz="3600" dirty="0" smtClean="0"/>
              <a:t>重要</a:t>
            </a:r>
            <a:r>
              <a:rPr lang="zh-TW" altLang="en-US" sz="3600" dirty="0"/>
              <a:t>～</a:t>
            </a:r>
            <a:r>
              <a:rPr lang="zh-TW" altLang="en-US" sz="3600" dirty="0" smtClean="0"/>
              <a:t>該如何決定主題？</a:t>
            </a:r>
            <a:endParaRPr lang="zh-TW" altLang="en-US" sz="36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26440" y="1156895"/>
            <a:ext cx="63112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　　對於想參加科展的你們來說，最重要的便是決定主題。至於該如何找到研究的題目呢？可以參考以下的方法。不過最重要的是：</a:t>
            </a:r>
            <a:r>
              <a:rPr lang="zh-TW" altLang="en-US" sz="1400" b="1" u="sng" dirty="0" smtClean="0"/>
              <a:t>應該問問自己最有興趣想知道的事情是什麼，最喜歡那一方面的科學研究。這樣決定出來的題目才是自己有興趣的，比較能夠堅持下去。</a:t>
            </a:r>
            <a:endParaRPr lang="en-US" altLang="zh-TW" sz="1400" b="1" u="sng" dirty="0" smtClean="0"/>
          </a:p>
          <a:p>
            <a:pPr fontAlgn="base"/>
            <a:endParaRPr lang="en-US" altLang="zh-TW" sz="1400" i="1" u="sng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zh-TW" altLang="en-US" sz="1400" dirty="0" smtClean="0"/>
              <a:t>作法一：從過去的研究中，找出新的題目</a:t>
            </a:r>
            <a:endParaRPr lang="en-US" altLang="zh-TW" sz="1400" dirty="0" smtClean="0"/>
          </a:p>
          <a:p>
            <a:pPr fontAlgn="base"/>
            <a:r>
              <a:rPr lang="zh-TW" altLang="en-US" sz="1400" dirty="0"/>
              <a:t>　　</a:t>
            </a:r>
            <a:r>
              <a:rPr lang="zh-TW" altLang="en-US" sz="1400" dirty="0" smtClean="0"/>
              <a:t>這個方法適合完全沒有想法的同學們～如果你們沒有任何相關的概念，最好的作法就是上網看看其它人研究過的題目，</a:t>
            </a:r>
            <a:r>
              <a:rPr lang="zh-TW" altLang="en-US" sz="1400" dirty="0"/>
              <a:t>在參考</a:t>
            </a:r>
            <a:r>
              <a:rPr lang="zh-TW" altLang="en-US" sz="1400" dirty="0" smtClean="0"/>
              <a:t>以前的</a:t>
            </a:r>
            <a:r>
              <a:rPr lang="zh-TW" altLang="en-US" sz="1400" dirty="0"/>
              <a:t>研究作品時</a:t>
            </a:r>
            <a:r>
              <a:rPr lang="zh-TW" altLang="en-US" sz="1400" dirty="0" smtClean="0"/>
              <a:t>，也會</a:t>
            </a:r>
            <a:r>
              <a:rPr lang="zh-TW" altLang="en-US" sz="1400" dirty="0"/>
              <a:t>有一種</a:t>
            </a:r>
            <a:r>
              <a:rPr lang="zh-TW" altLang="en-US" sz="1400" dirty="0" smtClean="0"/>
              <a:t>感覺出現，</a:t>
            </a:r>
            <a:r>
              <a:rPr lang="zh-TW" altLang="en-US" sz="1400" dirty="0"/>
              <a:t>就是「那如果把這個</a:t>
            </a:r>
            <a:r>
              <a:rPr lang="zh-TW" altLang="en-US" sz="1400" dirty="0" smtClean="0"/>
              <a:t>實驗改成○○○的做法，</a:t>
            </a:r>
            <a:r>
              <a:rPr lang="zh-TW" altLang="en-US" sz="1400" dirty="0"/>
              <a:t>說不定就</a:t>
            </a:r>
            <a:r>
              <a:rPr lang="zh-TW" altLang="en-US" sz="1400" dirty="0" smtClean="0"/>
              <a:t>可以</a:t>
            </a:r>
            <a:r>
              <a:rPr lang="en-US" altLang="zh-TW" sz="1400" dirty="0" smtClean="0"/>
              <a:t>……</a:t>
            </a:r>
            <a:r>
              <a:rPr lang="zh-TW" altLang="en-US" sz="1400" dirty="0" smtClean="0"/>
              <a:t>。</a:t>
            </a:r>
            <a:r>
              <a:rPr lang="zh-TW" altLang="en-US" sz="1400" dirty="0"/>
              <a:t>」從以往成功的研究題目當中，加入自己熟悉的元素、或是自己比較有興趣的變數，再把研究做</a:t>
            </a:r>
            <a:r>
              <a:rPr lang="zh-TW" altLang="en-US" sz="1400" dirty="0" smtClean="0"/>
              <a:t>延伸。另外一種是相反過來，把過去實驗結果完成推翻，證明自己的理論才是對的</a:t>
            </a:r>
            <a:r>
              <a:rPr lang="zh-TW" altLang="en-US" sz="1400" b="1" u="sng" dirty="0" smtClean="0"/>
              <a:t>（這是很高明的作法，等於間接說明你的研究比以前得獎的作品還要厲害，通常這類的作品都可以在評審中留下深刻的印象）</a:t>
            </a:r>
            <a:endParaRPr lang="zh-TW" altLang="en-US" sz="1400" b="1" u="sng" dirty="0"/>
          </a:p>
          <a:p>
            <a:pPr fontAlgn="base"/>
            <a:endParaRPr lang="en-US" altLang="zh-TW" sz="1400" b="1" u="sng" dirty="0" smtClean="0"/>
          </a:p>
          <a:p>
            <a:pPr fontAlgn="base"/>
            <a:r>
              <a:rPr lang="zh-TW" altLang="en-US" sz="1400" dirty="0" smtClean="0"/>
              <a:t>　　可以參考以下網址找過去得獎的作品來看，看你們能不能找出更好研究方法：</a:t>
            </a:r>
            <a:r>
              <a:rPr lang="en-US" altLang="zh-TW" sz="1400" dirty="0" smtClean="0">
                <a:hlinkClick r:id="rId4"/>
              </a:rPr>
              <a:t>https://</a:t>
            </a:r>
            <a:r>
              <a:rPr lang="en-US" altLang="zh-TW" sz="1400" dirty="0" err="1" smtClean="0">
                <a:hlinkClick r:id="rId4"/>
              </a:rPr>
              <a:t>twsf.ntsec.gov.tw</a:t>
            </a:r>
            <a:r>
              <a:rPr lang="zh-TW" altLang="en-US" sz="1400" dirty="0" smtClean="0"/>
              <a:t>（這是國立科學教育館－科展資訊管理系統的網站）。你可以在裡面找全國中小學科學展覽會的「屆歷優勝作品」，從裡面找出你有興趣的題目再深入延伸或推翻他們的研究！</a:t>
            </a:r>
            <a:endParaRPr lang="zh-TW" altLang="en-US" sz="1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741237" y="5084758"/>
            <a:ext cx="2511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【</a:t>
            </a:r>
            <a:r>
              <a:rPr lang="zh-TW" altLang="en-US" sz="1400" dirty="0" smtClean="0"/>
              <a:t>點此進入－歷屆優勝作品</a:t>
            </a:r>
            <a:r>
              <a:rPr lang="en-US" altLang="zh-TW" sz="1400" dirty="0" smtClean="0"/>
              <a:t>】</a:t>
            </a:r>
            <a:endParaRPr lang="zh-TW" altLang="en-US" sz="1400" dirty="0"/>
          </a:p>
        </p:txBody>
      </p:sp>
      <p:pic>
        <p:nvPicPr>
          <p:cNvPr id="16" name="圖片 15"/>
          <p:cNvPicPr/>
          <p:nvPr/>
        </p:nvPicPr>
        <p:blipFill>
          <a:blip r:embed="rId5"/>
          <a:stretch>
            <a:fillRect/>
          </a:stretch>
        </p:blipFill>
        <p:spPr>
          <a:xfrm>
            <a:off x="490313" y="5168621"/>
            <a:ext cx="3133627" cy="1978933"/>
          </a:xfrm>
          <a:prstGeom prst="rect">
            <a:avLst/>
          </a:prstGeom>
        </p:spPr>
      </p:pic>
      <p:sp>
        <p:nvSpPr>
          <p:cNvPr id="32" name="文字方塊 31"/>
          <p:cNvSpPr txBox="1"/>
          <p:nvPr/>
        </p:nvSpPr>
        <p:spPr>
          <a:xfrm>
            <a:off x="426439" y="7147554"/>
            <a:ext cx="62871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zh-TW" altLang="en-US" sz="1400" dirty="0" smtClean="0"/>
              <a:t>作法二：從自己有興趣的課外活動中，找出題目</a:t>
            </a:r>
            <a:endParaRPr lang="en-US" altLang="zh-TW" sz="1400" dirty="0" smtClean="0"/>
          </a:p>
          <a:p>
            <a:pPr fontAlgn="base"/>
            <a:r>
              <a:rPr lang="zh-TW" altLang="en-US" sz="1400" dirty="0" smtClean="0"/>
              <a:t>　　除了課本的知識學習外，你一定有許多有趣的課外活動，從這些活動當中，找出可以研究的題目是最棒的！舉</a:t>
            </a:r>
            <a:r>
              <a:rPr lang="zh-TW" altLang="en-US" sz="1400" dirty="0"/>
              <a:t>個例子來說，大部分男同學</a:t>
            </a:r>
            <a:r>
              <a:rPr lang="zh-TW" altLang="en-US" sz="1400" dirty="0" smtClean="0"/>
              <a:t>都對甲蟲都很有興趣</a:t>
            </a:r>
            <a:r>
              <a:rPr lang="zh-TW" altLang="en-US" sz="1400" dirty="0"/>
              <a:t>，如果一個</a:t>
            </a:r>
            <a:r>
              <a:rPr lang="zh-TW" altLang="en-US" sz="1400" dirty="0" smtClean="0"/>
              <a:t>喜歡甲蟲的同學來</a:t>
            </a:r>
            <a:r>
              <a:rPr lang="zh-TW" altLang="en-US" sz="1400" dirty="0"/>
              <a:t>研究</a:t>
            </a:r>
            <a:r>
              <a:rPr lang="zh-TW" altLang="en-US" sz="1400" dirty="0" smtClean="0"/>
              <a:t>「甲蟲的飼料與成蟲尺寸的關系」，</a:t>
            </a:r>
            <a:r>
              <a:rPr lang="zh-TW" altLang="en-US" sz="1400" dirty="0"/>
              <a:t>因為是真心</a:t>
            </a:r>
            <a:r>
              <a:rPr lang="zh-TW" altLang="en-US" sz="1400" dirty="0" smtClean="0"/>
              <a:t>喜歡甲蟲，為了想要怎樣才能養出最大的甲蟲，一定會</a:t>
            </a:r>
            <a:r>
              <a:rPr lang="zh-TW" altLang="en-US" sz="1400" dirty="0"/>
              <a:t>心甘情願的</a:t>
            </a:r>
            <a:r>
              <a:rPr lang="zh-TW" altLang="en-US" sz="1400" dirty="0" smtClean="0"/>
              <a:t>主動解決問題，進行各種研究</a:t>
            </a:r>
            <a:r>
              <a:rPr lang="zh-TW" altLang="en-US" sz="1400" dirty="0"/>
              <a:t>。而這樣的動力，往往是決定一個科展</a:t>
            </a:r>
            <a:r>
              <a:rPr lang="zh-TW" altLang="en-US" sz="1400" dirty="0" smtClean="0"/>
              <a:t>作品品質的</a:t>
            </a:r>
            <a:r>
              <a:rPr lang="zh-TW" altLang="en-US" sz="1400" dirty="0"/>
              <a:t>重要</a:t>
            </a:r>
            <a:r>
              <a:rPr lang="zh-TW" altLang="en-US" sz="1400" dirty="0" smtClean="0"/>
              <a:t>因素。所以同學們不妨想想，你最愛的課外活動是什麼，有沒有可以拿來研究的問題呢？趕快動作來研究吧！</a:t>
            </a:r>
            <a:endParaRPr lang="en-US" altLang="zh-TW" sz="1400" dirty="0" smtClean="0"/>
          </a:p>
          <a:p>
            <a:pPr fontAlgn="base"/>
            <a:endParaRPr lang="en-US" altLang="zh-TW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zh-TW" altLang="en-US" sz="1400" dirty="0" smtClean="0"/>
              <a:t>作法三：如果上面兩種作法你都不行，請參考老師給的題目來進行囉！</a:t>
            </a:r>
            <a:endParaRPr lang="en-US" altLang="zh-TW" sz="1400" dirty="0" smtClean="0"/>
          </a:p>
          <a:p>
            <a:pPr fontAlgn="base"/>
            <a:endParaRPr lang="en-US" altLang="zh-TW" sz="1400" b="1" u="sng" dirty="0"/>
          </a:p>
          <a:p>
            <a:pPr fontAlgn="base"/>
            <a:endParaRPr lang="en-US" altLang="zh-TW" sz="1400" b="1" u="sng" dirty="0" smtClean="0"/>
          </a:p>
        </p:txBody>
      </p:sp>
      <p:grpSp>
        <p:nvGrpSpPr>
          <p:cNvPr id="15" name="群組 14"/>
          <p:cNvGrpSpPr/>
          <p:nvPr/>
        </p:nvGrpSpPr>
        <p:grpSpPr>
          <a:xfrm>
            <a:off x="426441" y="43703"/>
            <a:ext cx="6440890" cy="897749"/>
            <a:chOff x="426441" y="43703"/>
            <a:chExt cx="6440890" cy="897749"/>
          </a:xfrm>
        </p:grpSpPr>
        <p:sp>
          <p:nvSpPr>
            <p:cNvPr id="17" name="矩形 16"/>
            <p:cNvSpPr/>
            <p:nvPr/>
          </p:nvSpPr>
          <p:spPr>
            <a:xfrm>
              <a:off x="1156774" y="43703"/>
              <a:ext cx="553046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TW" altLang="en-US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景興國小科展實驗紀錄本</a:t>
              </a:r>
              <a:endParaRPr lang="zh-TW" altLang="en-US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  <p:cxnSp>
          <p:nvCxnSpPr>
            <p:cNvPr id="18" name="直線接點 17"/>
            <p:cNvCxnSpPr/>
            <p:nvPr/>
          </p:nvCxnSpPr>
          <p:spPr>
            <a:xfrm>
              <a:off x="914400" y="413035"/>
              <a:ext cx="595293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6441" y="134303"/>
              <a:ext cx="796435" cy="807149"/>
            </a:xfrm>
            <a:prstGeom prst="rect">
              <a:avLst/>
            </a:prstGeom>
          </p:spPr>
        </p:pic>
      </p:grpSp>
      <p:sp>
        <p:nvSpPr>
          <p:cNvPr id="21" name="圓角矩形 20"/>
          <p:cNvSpPr/>
          <p:nvPr/>
        </p:nvSpPr>
        <p:spPr>
          <a:xfrm>
            <a:off x="576262" y="5433711"/>
            <a:ext cx="676275" cy="323850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/>
          <p:cNvCxnSpPr/>
          <p:nvPr/>
        </p:nvCxnSpPr>
        <p:spPr>
          <a:xfrm flipV="1">
            <a:off x="1273492" y="5254568"/>
            <a:ext cx="2592014" cy="404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237" y="5486299"/>
            <a:ext cx="2946004" cy="161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ãç§å­¸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91" y="9489129"/>
            <a:ext cx="580509" cy="2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429000" y="9407509"/>
            <a:ext cx="76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-2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383282" y="402842"/>
            <a:ext cx="628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　</a:t>
            </a:r>
            <a:r>
              <a:rPr lang="en-US" altLang="zh-TW" sz="3600" dirty="0" smtClean="0"/>
              <a:t>2.</a:t>
            </a:r>
            <a:r>
              <a:rPr lang="zh-TW" altLang="en-US" sz="3600" dirty="0" smtClean="0"/>
              <a:t>決定你的研究目的！</a:t>
            </a:r>
            <a:endParaRPr lang="zh-TW" altLang="en-US" sz="36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26440" y="1156895"/>
            <a:ext cx="63112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　　「研究目的」就是「從這個實驗中你們想知道的結果」。通常一個好的科學實驗研究目的不會少於三個，以</a:t>
            </a:r>
            <a:r>
              <a:rPr lang="en-US" altLang="zh-TW" sz="1400" dirty="0" smtClean="0"/>
              <a:t>3-4</a:t>
            </a:r>
            <a:r>
              <a:rPr lang="zh-TW" altLang="en-US" sz="1400" dirty="0" smtClean="0"/>
              <a:t>個研究目的最常見。我們以</a:t>
            </a:r>
            <a:r>
              <a:rPr lang="zh-TW" altLang="en-US" sz="1400" dirty="0" smtClean="0"/>
              <a:t>學校</a:t>
            </a:r>
            <a:r>
              <a:rPr lang="zh-TW" altLang="en-US" sz="1400" dirty="0"/>
              <a:t>曾經</a:t>
            </a:r>
            <a:r>
              <a:rPr lang="zh-TW" altLang="en-US" sz="1400" dirty="0" smtClean="0"/>
              <a:t>拿</a:t>
            </a:r>
            <a:r>
              <a:rPr lang="zh-TW" altLang="en-US" sz="1400" dirty="0" smtClean="0"/>
              <a:t>優等的「魚菜共生</a:t>
            </a:r>
            <a:r>
              <a:rPr lang="en-US" altLang="zh-TW" sz="1400" dirty="0" smtClean="0"/>
              <a:t>-</a:t>
            </a:r>
            <a:r>
              <a:rPr lang="zh-TW" altLang="en-US" sz="1400" dirty="0" smtClean="0"/>
              <a:t>必勝種植法」科展研究為例：他們的研究目的為：</a:t>
            </a:r>
            <a:endParaRPr lang="en-US" altLang="zh-TW" sz="1400" dirty="0" smtClean="0"/>
          </a:p>
          <a:p>
            <a:endParaRPr lang="en-US" altLang="zh-TW" sz="1400" b="1" dirty="0" smtClean="0"/>
          </a:p>
          <a:p>
            <a:r>
              <a:rPr lang="zh-TW" altLang="zh-TW" sz="1400" b="1" dirty="0"/>
              <a:t>一、解決魚菜共生現有設備問題，將收成機率提高，並減低發泡煉石藻類滋生問題。</a:t>
            </a:r>
          </a:p>
          <a:p>
            <a:r>
              <a:rPr lang="zh-TW" altLang="zh-TW" sz="1400" b="1" dirty="0"/>
              <a:t>二、結合魚菜共生與自然農法達成簡易維護的系統。</a:t>
            </a:r>
          </a:p>
          <a:p>
            <a:r>
              <a:rPr lang="zh-TW" altLang="zh-TW" sz="1400" b="1" dirty="0"/>
              <a:t>三、研究『有加入肥料』與「無加入肥料」之植物成長之差別。</a:t>
            </a:r>
          </a:p>
          <a:p>
            <a:r>
              <a:rPr lang="zh-TW" altLang="zh-TW" sz="1400" b="1" dirty="0"/>
              <a:t>四、能使用魚菜共生系統種植葉菜類以外之蔬菜（根莖類、瓜果類）</a:t>
            </a:r>
            <a:r>
              <a:rPr lang="zh-TW" altLang="zh-TW" sz="1400" b="1" dirty="0" smtClean="0"/>
              <a:t>。</a:t>
            </a:r>
            <a:endParaRPr lang="en-US" altLang="zh-TW" sz="1400" b="1" dirty="0" smtClean="0"/>
          </a:p>
          <a:p>
            <a:endParaRPr lang="en-US" altLang="zh-TW" sz="1400" b="1" dirty="0" smtClean="0"/>
          </a:p>
          <a:p>
            <a:r>
              <a:rPr lang="zh-TW" altLang="en-US" sz="1400" b="1" dirty="0"/>
              <a:t>　</a:t>
            </a:r>
            <a:r>
              <a:rPr lang="zh-TW" altLang="en-US" sz="1400" dirty="0"/>
              <a:t>　</a:t>
            </a:r>
            <a:r>
              <a:rPr lang="zh-TW" altLang="en-US" sz="1400" dirty="0" smtClean="0"/>
              <a:t>從這個例子可以知道，這些「研究目的」會和「後續研究實驗」互相對應。所以</a:t>
            </a:r>
            <a:r>
              <a:rPr lang="zh-TW" altLang="en-US" sz="1400" b="1" u="sng" dirty="0" smtClean="0"/>
              <a:t>決定了研究目的，就是決定後面要做什麼實驗</a:t>
            </a:r>
            <a:r>
              <a:rPr lang="zh-TW" altLang="en-US" sz="1400" dirty="0" smtClean="0"/>
              <a:t>。另外最重要的一點是：</a:t>
            </a:r>
            <a:r>
              <a:rPr lang="zh-TW" altLang="en-US" sz="1400" b="1" u="sng" dirty="0" smtClean="0"/>
              <a:t>研究目的不能是網路或書籍中就已經有解答的，</a:t>
            </a:r>
            <a:r>
              <a:rPr lang="zh-TW" altLang="en-US" sz="1400" dirty="0" smtClean="0"/>
              <a:t>這樣作科展實驗就沒有意義了。例如有人的研究目的是寫「蛋會不會水中浮起來」，像這種網路上就找得到答案的研究是沒有意義的。科展的目的是研究一些看似簡單，但書本、網路上都找不到答案的研究，這樣才有意義，例如</a:t>
            </a:r>
            <a:r>
              <a:rPr lang="en-US" altLang="zh-TW" sz="1400" dirty="0" smtClean="0"/>
              <a:t>2017</a:t>
            </a:r>
            <a:r>
              <a:rPr lang="zh-TW" altLang="en-US" sz="1400" dirty="0" smtClean="0"/>
              <a:t>年景興得獎的作品是是「藻不到」，他們是研究水族箱怎麼樣才能預防藻類生長。看似簡單，但卻沒有資料可以查，這就很值得我們去探討。</a:t>
            </a:r>
            <a:endParaRPr lang="en-US" altLang="zh-TW" sz="1400" dirty="0" smtClean="0"/>
          </a:p>
          <a:p>
            <a:r>
              <a:rPr lang="zh-TW" altLang="en-US" sz="1400" dirty="0" smtClean="0"/>
              <a:t>　　所以在決定研究目的後，也可以先上網找一下資料，看看是不是你的研究是不是已經有人做過了，有人做過就不用再浪費時間了喔！（除非你想證明別人的研究是錯誤的）請在下面的空格中寫下你們的科展研究目的吧！</a:t>
            </a:r>
            <a:endParaRPr lang="zh-TW" altLang="zh-TW" sz="1400" dirty="0"/>
          </a:p>
          <a:p>
            <a:endParaRPr lang="en-US" altLang="zh-TW" sz="1400" i="1" u="sng" dirty="0" smtClean="0"/>
          </a:p>
        </p:txBody>
      </p:sp>
      <p:sp>
        <p:nvSpPr>
          <p:cNvPr id="3" name="圓角矩形 2"/>
          <p:cNvSpPr/>
          <p:nvPr/>
        </p:nvSpPr>
        <p:spPr>
          <a:xfrm>
            <a:off x="517792" y="5798964"/>
            <a:ext cx="6151039" cy="3608543"/>
          </a:xfrm>
          <a:prstGeom prst="roundRect">
            <a:avLst>
              <a:gd name="adj" fmla="val 54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29942" y="5798962"/>
            <a:ext cx="590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注意：研究目的要考量自身的能力和是否有足夠的實驗器材。實驗器材可以向自然老師詢問及借用。</a:t>
            </a:r>
            <a:endParaRPr lang="zh-TW" altLang="en-US" sz="1200" dirty="0"/>
          </a:p>
        </p:txBody>
      </p:sp>
      <p:grpSp>
        <p:nvGrpSpPr>
          <p:cNvPr id="11" name="群組 10"/>
          <p:cNvGrpSpPr/>
          <p:nvPr/>
        </p:nvGrpSpPr>
        <p:grpSpPr>
          <a:xfrm>
            <a:off x="426441" y="43703"/>
            <a:ext cx="6440890" cy="897749"/>
            <a:chOff x="426441" y="43703"/>
            <a:chExt cx="6440890" cy="897749"/>
          </a:xfrm>
        </p:grpSpPr>
        <p:sp>
          <p:nvSpPr>
            <p:cNvPr id="12" name="矩形 11"/>
            <p:cNvSpPr/>
            <p:nvPr/>
          </p:nvSpPr>
          <p:spPr>
            <a:xfrm>
              <a:off x="1156774" y="43703"/>
              <a:ext cx="553046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TW" altLang="en-US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景興國小科展實驗紀錄本</a:t>
              </a:r>
              <a:endParaRPr lang="zh-TW" altLang="en-US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914400" y="413035"/>
              <a:ext cx="595293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441" y="134303"/>
              <a:ext cx="796435" cy="807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81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ãç§å­¸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91" y="9489129"/>
            <a:ext cx="580509" cy="2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426441" y="43703"/>
            <a:ext cx="6440890" cy="897749"/>
            <a:chOff x="426441" y="43703"/>
            <a:chExt cx="6440890" cy="897749"/>
          </a:xfrm>
        </p:grpSpPr>
        <p:sp>
          <p:nvSpPr>
            <p:cNvPr id="4" name="矩形 3"/>
            <p:cNvSpPr/>
            <p:nvPr/>
          </p:nvSpPr>
          <p:spPr>
            <a:xfrm>
              <a:off x="1156774" y="43703"/>
              <a:ext cx="553046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TW" altLang="en-US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景興國小科展實驗紀錄本</a:t>
              </a:r>
              <a:endParaRPr lang="zh-TW" altLang="en-US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  <p:cxnSp>
          <p:nvCxnSpPr>
            <p:cNvPr id="8" name="直線接點 7"/>
            <p:cNvCxnSpPr/>
            <p:nvPr/>
          </p:nvCxnSpPr>
          <p:spPr>
            <a:xfrm>
              <a:off x="914400" y="413035"/>
              <a:ext cx="595293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441" y="134303"/>
              <a:ext cx="796435" cy="807149"/>
            </a:xfrm>
            <a:prstGeom prst="rect">
              <a:avLst/>
            </a:prstGeom>
          </p:spPr>
        </p:pic>
      </p:grpSp>
      <p:sp>
        <p:nvSpPr>
          <p:cNvPr id="2" name="文字方塊 1"/>
          <p:cNvSpPr txBox="1"/>
          <p:nvPr/>
        </p:nvSpPr>
        <p:spPr>
          <a:xfrm>
            <a:off x="3429000" y="9407509"/>
            <a:ext cx="76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-3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965464" y="402842"/>
            <a:ext cx="5354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　</a:t>
            </a:r>
            <a:r>
              <a:rPr lang="en-US" altLang="zh-TW" sz="3600" dirty="0" smtClean="0"/>
              <a:t>3.</a:t>
            </a:r>
            <a:r>
              <a:rPr lang="zh-TW" altLang="en-US" sz="3600" dirty="0" smtClean="0"/>
              <a:t>設計實驗！</a:t>
            </a:r>
            <a:endParaRPr lang="zh-TW" altLang="en-US" sz="36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26440" y="1156895"/>
            <a:ext cx="63112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　　決定好「研究目的」後，就可以針對「研究目的」開始進行實驗。通常每一個研究目的可能會做１～２個實驗才能得到結果。</a:t>
            </a:r>
            <a:r>
              <a:rPr lang="zh-TW" altLang="en-US" sz="1400" b="1" u="sng" dirty="0" smtClean="0"/>
              <a:t>要記得實驗的步驟必須合乎「科學方法」</a:t>
            </a:r>
            <a:r>
              <a:rPr lang="zh-TW" altLang="en-US" sz="1400" dirty="0" smtClean="0"/>
              <a:t>。如果實驗的步驟沒有合乎「科學方法」，那麼得出來的結論也是錯的。實驗步驟寫完後請一定要和你的自教老師討論（請愛用鉛筆，擦拭比較簡單）。</a:t>
            </a:r>
            <a:endParaRPr lang="en-US" altLang="zh-TW" sz="1400" dirty="0" smtClean="0"/>
          </a:p>
          <a:p>
            <a:r>
              <a:rPr lang="zh-TW" altLang="en-US" sz="1400" dirty="0"/>
              <a:t>　　</a:t>
            </a:r>
            <a:r>
              <a:rPr lang="zh-TW" altLang="en-US" sz="1400" dirty="0" smtClean="0"/>
              <a:t>以下是幾個重要的科學方法，在設計實驗時請務必考慮：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en-US" altLang="zh-TW" sz="1400" dirty="0" smtClean="0"/>
              <a:t>A.</a:t>
            </a:r>
            <a:r>
              <a:rPr lang="zh-TW" altLang="en-US" sz="1400" dirty="0" smtClean="0"/>
              <a:t>實驗的變因一次只能改變一個。</a:t>
            </a:r>
            <a:endParaRPr lang="en-US" altLang="zh-TW" sz="1400" dirty="0" smtClean="0"/>
          </a:p>
          <a:p>
            <a:r>
              <a:rPr lang="en-US" altLang="zh-TW" sz="1400" dirty="0" smtClean="0"/>
              <a:t>B.</a:t>
            </a:r>
            <a:r>
              <a:rPr lang="zh-TW" altLang="en-US" sz="1400" dirty="0" smtClean="0"/>
              <a:t>進行實驗的各組基準量都要相等。（例如想研究甲蟲幼蟲吃什麼長得快，一開始的甲蟲幼蟲就要挑相同大小的，每一隻給的食物量也要相同，這樣結果才能證明是○○食物讓它長得比較快。）</a:t>
            </a:r>
            <a:endParaRPr lang="en-US" altLang="zh-TW" sz="1400" dirty="0" smtClean="0"/>
          </a:p>
          <a:p>
            <a:r>
              <a:rPr lang="en-US" altLang="zh-TW" sz="1400" dirty="0" smtClean="0"/>
              <a:t>C.</a:t>
            </a:r>
            <a:r>
              <a:rPr lang="zh-TW" altLang="en-US" sz="1400" dirty="0" smtClean="0"/>
              <a:t>測量的方法要準確，能夠科學儀器就使用科學儀器，不行就用自製的器材。</a:t>
            </a:r>
            <a:endParaRPr lang="en-US" altLang="zh-TW" sz="1400" dirty="0" smtClean="0"/>
          </a:p>
        </p:txBody>
      </p:sp>
      <p:sp>
        <p:nvSpPr>
          <p:cNvPr id="3" name="圓角矩形 2"/>
          <p:cNvSpPr/>
          <p:nvPr/>
        </p:nvSpPr>
        <p:spPr>
          <a:xfrm>
            <a:off x="426440" y="3834550"/>
            <a:ext cx="6242392" cy="5572957"/>
          </a:xfrm>
          <a:prstGeom prst="roundRect">
            <a:avLst>
              <a:gd name="adj" fmla="val 246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57200" y="383455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請依你的研究目的，設計實驗的方法來得到結論。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34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ãç§å­¸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91" y="9489129"/>
            <a:ext cx="580509" cy="2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426441" y="43703"/>
            <a:ext cx="6440890" cy="897749"/>
            <a:chOff x="426441" y="43703"/>
            <a:chExt cx="6440890" cy="897749"/>
          </a:xfrm>
        </p:grpSpPr>
        <p:sp>
          <p:nvSpPr>
            <p:cNvPr id="4" name="矩形 3"/>
            <p:cNvSpPr/>
            <p:nvPr/>
          </p:nvSpPr>
          <p:spPr>
            <a:xfrm>
              <a:off x="1156774" y="43703"/>
              <a:ext cx="553046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TW" altLang="en-US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景興國小科展實驗紀錄本</a:t>
              </a:r>
              <a:endParaRPr lang="zh-TW" altLang="en-US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  <p:cxnSp>
          <p:nvCxnSpPr>
            <p:cNvPr id="8" name="直線接點 7"/>
            <p:cNvCxnSpPr/>
            <p:nvPr/>
          </p:nvCxnSpPr>
          <p:spPr>
            <a:xfrm>
              <a:off x="914400" y="413035"/>
              <a:ext cx="595293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441" y="134303"/>
              <a:ext cx="796435" cy="807149"/>
            </a:xfrm>
            <a:prstGeom prst="rect">
              <a:avLst/>
            </a:prstGeom>
          </p:spPr>
        </p:pic>
      </p:grpSp>
      <p:sp>
        <p:nvSpPr>
          <p:cNvPr id="2" name="文字方塊 1"/>
          <p:cNvSpPr txBox="1"/>
          <p:nvPr/>
        </p:nvSpPr>
        <p:spPr>
          <a:xfrm>
            <a:off x="3429000" y="9407509"/>
            <a:ext cx="76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-4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80202" y="413034"/>
            <a:ext cx="59070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　</a:t>
            </a:r>
            <a:r>
              <a:rPr lang="en-US" altLang="zh-TW" sz="3600" dirty="0"/>
              <a:t>4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實驗流程畫圖</a:t>
            </a:r>
            <a:r>
              <a:rPr lang="en-US" altLang="zh-TW" sz="3600" dirty="0" smtClean="0"/>
              <a:t>~</a:t>
            </a:r>
          </a:p>
          <a:p>
            <a:r>
              <a:rPr lang="zh-TW" altLang="en-US" sz="1400" dirty="0" smtClean="0"/>
              <a:t>針對整個科展，你的實驗順序是怎麼樣的，畫出來後跟老師討論。</a:t>
            </a:r>
            <a:endParaRPr lang="zh-TW" altLang="en-US" sz="1400" dirty="0"/>
          </a:p>
        </p:txBody>
      </p:sp>
      <p:sp>
        <p:nvSpPr>
          <p:cNvPr id="3" name="圓角矩形 2"/>
          <p:cNvSpPr/>
          <p:nvPr/>
        </p:nvSpPr>
        <p:spPr>
          <a:xfrm>
            <a:off x="426440" y="1915999"/>
            <a:ext cx="6242392" cy="7491509"/>
          </a:xfrm>
          <a:prstGeom prst="roundRect">
            <a:avLst>
              <a:gd name="adj" fmla="val 246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515" y="1475324"/>
            <a:ext cx="2813726" cy="2920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文字方塊 10"/>
          <p:cNvSpPr txBox="1"/>
          <p:nvPr/>
        </p:nvSpPr>
        <p:spPr>
          <a:xfrm>
            <a:off x="1883593" y="2013473"/>
            <a:ext cx="231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右圖為參考範例：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19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ãç§å­¸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91" y="9489129"/>
            <a:ext cx="580509" cy="2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426441" y="43703"/>
            <a:ext cx="6440890" cy="897749"/>
            <a:chOff x="426441" y="43703"/>
            <a:chExt cx="6440890" cy="897749"/>
          </a:xfrm>
        </p:grpSpPr>
        <p:sp>
          <p:nvSpPr>
            <p:cNvPr id="4" name="矩形 3"/>
            <p:cNvSpPr/>
            <p:nvPr/>
          </p:nvSpPr>
          <p:spPr>
            <a:xfrm>
              <a:off x="1156774" y="43703"/>
              <a:ext cx="553046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TW" altLang="en-US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景興國小科展實驗紀錄本</a:t>
              </a:r>
              <a:endParaRPr lang="zh-TW" altLang="en-US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  <p:cxnSp>
          <p:nvCxnSpPr>
            <p:cNvPr id="8" name="直線接點 7"/>
            <p:cNvCxnSpPr/>
            <p:nvPr/>
          </p:nvCxnSpPr>
          <p:spPr>
            <a:xfrm>
              <a:off x="914400" y="413035"/>
              <a:ext cx="595293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441" y="134303"/>
              <a:ext cx="796435" cy="807149"/>
            </a:xfrm>
            <a:prstGeom prst="rect">
              <a:avLst/>
            </a:prstGeom>
          </p:spPr>
        </p:pic>
      </p:grpSp>
      <p:sp>
        <p:nvSpPr>
          <p:cNvPr id="2" name="文字方塊 1"/>
          <p:cNvSpPr txBox="1"/>
          <p:nvPr/>
        </p:nvSpPr>
        <p:spPr>
          <a:xfrm>
            <a:off x="3429000" y="9407509"/>
            <a:ext cx="76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-5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824658" y="377089"/>
            <a:ext cx="53544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　</a:t>
            </a:r>
            <a:r>
              <a:rPr lang="en-US" altLang="zh-TW" sz="3600" dirty="0" smtClean="0"/>
              <a:t>5.</a:t>
            </a:r>
            <a:r>
              <a:rPr lang="zh-TW" altLang="en-US" sz="3600" dirty="0" smtClean="0"/>
              <a:t>科展參考資料懶人包</a:t>
            </a:r>
            <a:endParaRPr lang="en-US" altLang="zh-TW" sz="3600" dirty="0" smtClean="0"/>
          </a:p>
          <a:p>
            <a:r>
              <a:rPr lang="zh-TW" altLang="en-US" sz="1400" dirty="0" smtClean="0"/>
              <a:t>這邊可以找到很多資料提供你參考，也可以下載本報告電子檔。</a:t>
            </a:r>
            <a:endParaRPr lang="zh-TW" altLang="en-US" sz="14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459599"/>
              </p:ext>
            </p:extLst>
          </p:nvPr>
        </p:nvGraphicFramePr>
        <p:xfrm>
          <a:off x="554183" y="1310784"/>
          <a:ext cx="5651964" cy="761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715">
                  <a:extLst>
                    <a:ext uri="{9D8B030D-6E8A-4147-A177-3AD203B41FA5}">
                      <a16:colId xmlns:a16="http://schemas.microsoft.com/office/drawing/2014/main" val="183913270"/>
                    </a:ext>
                  </a:extLst>
                </a:gridCol>
                <a:gridCol w="2437911">
                  <a:extLst>
                    <a:ext uri="{9D8B030D-6E8A-4147-A177-3AD203B41FA5}">
                      <a16:colId xmlns:a16="http://schemas.microsoft.com/office/drawing/2014/main" val="3269517174"/>
                    </a:ext>
                  </a:extLst>
                </a:gridCol>
                <a:gridCol w="2163338">
                  <a:extLst>
                    <a:ext uri="{9D8B030D-6E8A-4147-A177-3AD203B41FA5}">
                      <a16:colId xmlns:a16="http://schemas.microsoft.com/office/drawing/2014/main" val="1873801463"/>
                    </a:ext>
                  </a:extLst>
                </a:gridCol>
              </a:tblGrid>
              <a:tr h="538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名稱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117" marR="81117" marT="40559" marB="4055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網址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（</a:t>
                      </a:r>
                      <a:r>
                        <a:rPr lang="zh-TW" sz="1100" u="sng" kern="100">
                          <a:effectLst/>
                        </a:rPr>
                        <a:t>也可以直接用</a:t>
                      </a:r>
                      <a:r>
                        <a:rPr lang="en-US" sz="1100" u="sng" kern="100">
                          <a:effectLst/>
                        </a:rPr>
                        <a:t>GOOGLE</a:t>
                      </a:r>
                      <a:r>
                        <a:rPr lang="zh-TW" sz="1100" u="sng" kern="100">
                          <a:effectLst/>
                        </a:rPr>
                        <a:t>搜尋名稱</a:t>
                      </a:r>
                      <a:r>
                        <a:rPr lang="zh-TW" sz="1100" kern="100">
                          <a:effectLst/>
                        </a:rPr>
                        <a:t>）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117" marR="81117" marT="40559" marB="4055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功能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117" marR="81117" marT="40559" marB="40559"/>
                </a:tc>
                <a:extLst>
                  <a:ext uri="{0D108BD9-81ED-4DB2-BD59-A6C34878D82A}">
                    <a16:rowId xmlns:a16="http://schemas.microsoft.com/office/drawing/2014/main" val="2565599144"/>
                  </a:ext>
                </a:extLst>
              </a:tr>
              <a:tr h="982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自然探究平臺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117" marR="81117" marT="40559" marB="4055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u="sng" kern="100" dirty="0">
                          <a:effectLst/>
                          <a:hlinkClick r:id="rId5"/>
                        </a:rPr>
                        <a:t>https://</a:t>
                      </a:r>
                      <a:r>
                        <a:rPr lang="en-US" sz="1100" u="sng" kern="100" dirty="0" err="1">
                          <a:effectLst/>
                          <a:hlinkClick r:id="rId5"/>
                        </a:rPr>
                        <a:t>class.tn.edu.tw</a:t>
                      </a:r>
                      <a:r>
                        <a:rPr lang="en-US" sz="1100" u="sng" kern="100" dirty="0">
                          <a:effectLst/>
                          <a:hlinkClick r:id="rId5"/>
                        </a:rPr>
                        <a:t>/modules/</a:t>
                      </a:r>
                      <a:r>
                        <a:rPr lang="en-US" sz="1100" u="sng" kern="100" dirty="0" err="1">
                          <a:effectLst/>
                          <a:hlinkClick r:id="rId5"/>
                        </a:rPr>
                        <a:t>tad_web</a:t>
                      </a:r>
                      <a:r>
                        <a:rPr lang="en-US" sz="1100" u="sng" kern="100" dirty="0">
                          <a:effectLst/>
                          <a:hlinkClick r:id="rId5"/>
                        </a:rPr>
                        <a:t>/</a:t>
                      </a:r>
                      <a:r>
                        <a:rPr lang="en-US" sz="1100" u="sng" kern="100" dirty="0" err="1">
                          <a:effectLst/>
                          <a:hlinkClick r:id="rId5"/>
                        </a:rPr>
                        <a:t>index.php?WebID</a:t>
                      </a:r>
                      <a:r>
                        <a:rPr lang="en-US" sz="1100" u="sng" kern="100" dirty="0">
                          <a:effectLst/>
                          <a:hlinkClick r:id="rId5"/>
                        </a:rPr>
                        <a:t>=8968</a:t>
                      </a:r>
                      <a:endParaRPr lang="zh-TW" sz="11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位於景興國小校網 </a:t>
                      </a:r>
                      <a:r>
                        <a:rPr lang="en-US" sz="1100" kern="100" dirty="0">
                          <a:effectLst/>
                        </a:rPr>
                        <a:t>/</a:t>
                      </a:r>
                      <a:r>
                        <a:rPr lang="zh-TW" sz="1100" kern="100" dirty="0">
                          <a:effectLst/>
                        </a:rPr>
                        <a:t>教學資源</a:t>
                      </a:r>
                      <a:r>
                        <a:rPr lang="en-US" sz="1100" kern="100" dirty="0">
                          <a:effectLst/>
                        </a:rPr>
                        <a:t>-</a:t>
                      </a:r>
                      <a:r>
                        <a:rPr lang="zh-TW" sz="1100" kern="100" dirty="0">
                          <a:effectLst/>
                        </a:rPr>
                        <a:t>自然與生活科技 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117" marR="81117" marT="40559" marB="4055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1.</a:t>
                      </a:r>
                      <a:r>
                        <a:rPr lang="zh-TW" sz="1100" kern="100">
                          <a:effectLst/>
                        </a:rPr>
                        <a:t>校內歷屆特優作品參考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2.</a:t>
                      </a:r>
                      <a:r>
                        <a:rPr lang="zh-TW" sz="1100" kern="100">
                          <a:effectLst/>
                        </a:rPr>
                        <a:t>校內科展辦理期程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3.</a:t>
                      </a:r>
                      <a:r>
                        <a:rPr lang="zh-TW" sz="1100" kern="100">
                          <a:effectLst/>
                        </a:rPr>
                        <a:t>下載 科展寫作大綱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4.</a:t>
                      </a:r>
                      <a:r>
                        <a:rPr lang="zh-TW" sz="1100" kern="100">
                          <a:effectLst/>
                        </a:rPr>
                        <a:t>下載 科展簡報電子檔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117" marR="81117" marT="40559" marB="40559" anchor="ctr"/>
                </a:tc>
                <a:extLst>
                  <a:ext uri="{0D108BD9-81ED-4DB2-BD59-A6C34878D82A}">
                    <a16:rowId xmlns:a16="http://schemas.microsoft.com/office/drawing/2014/main" val="1737596852"/>
                  </a:ext>
                </a:extLst>
              </a:tr>
              <a:tr h="7599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臺北市第</a:t>
                      </a:r>
                      <a:r>
                        <a:rPr lang="en-US" sz="1100" kern="100" dirty="0" smtClean="0">
                          <a:effectLst/>
                        </a:rPr>
                        <a:t>5</a:t>
                      </a:r>
                      <a:r>
                        <a:rPr lang="en-US" altLang="zh-TW" sz="1100" kern="100" dirty="0" smtClean="0">
                          <a:effectLst/>
                        </a:rPr>
                        <a:t>7</a:t>
                      </a:r>
                      <a:r>
                        <a:rPr lang="zh-TW" sz="1100" kern="100" dirty="0" smtClean="0">
                          <a:effectLst/>
                        </a:rPr>
                        <a:t>屆</a:t>
                      </a:r>
                      <a:r>
                        <a:rPr lang="zh-TW" sz="1100" kern="100" dirty="0">
                          <a:effectLst/>
                        </a:rPr>
                        <a:t>中小學科學展覽會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117" marR="81117" marT="40559" marB="4055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u="sng" kern="100">
                          <a:effectLst/>
                        </a:rPr>
                        <a:t>https://science.tp.edu.tw/Pro/Center/Mixed.aspx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117" marR="81117" marT="40559" marB="4055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臺北市歷屆科展報名專區、成績與作品連結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117" marR="81117" marT="40559" marB="40559" anchor="ctr"/>
                </a:tc>
                <a:extLst>
                  <a:ext uri="{0D108BD9-81ED-4DB2-BD59-A6C34878D82A}">
                    <a16:rowId xmlns:a16="http://schemas.microsoft.com/office/drawing/2014/main" val="2239987899"/>
                  </a:ext>
                </a:extLst>
              </a:tr>
              <a:tr h="7599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輕鬆玩科展</a:t>
                      </a:r>
                      <a:endParaRPr lang="zh-TW" sz="1100" kern="10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81117" marR="81117" marT="40559" marB="4055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請於</a:t>
                      </a:r>
                      <a:r>
                        <a:rPr lang="en-US" sz="1100" kern="100" dirty="0">
                          <a:effectLst/>
                        </a:rPr>
                        <a:t>google</a:t>
                      </a:r>
                      <a:r>
                        <a:rPr lang="zh-TW" sz="1100" kern="100" dirty="0">
                          <a:effectLst/>
                        </a:rPr>
                        <a:t>搜尋【輕鬆玩科展】即可找到翰林出版社製作的六輯影片。</a:t>
                      </a: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81117" marR="81117" marT="40559" marB="4055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學生可透過影片學習科展報告的撰寫方法</a:t>
                      </a:r>
                      <a:endParaRPr lang="zh-TW" sz="1100" kern="10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81117" marR="81117" marT="40559" marB="40559" anchor="ctr"/>
                </a:tc>
                <a:extLst>
                  <a:ext uri="{0D108BD9-81ED-4DB2-BD59-A6C34878D82A}">
                    <a16:rowId xmlns:a16="http://schemas.microsoft.com/office/drawing/2014/main" val="1408680944"/>
                  </a:ext>
                </a:extLst>
              </a:tr>
              <a:tr h="10512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國立臺灣科學教育館科展資訊管理系統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117" marR="81117" marT="40559" marB="4055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u="sng" kern="100">
                          <a:effectLst/>
                          <a:hlinkClick r:id="rId6"/>
                        </a:rPr>
                        <a:t>https://twsf.ntsec.gov.tw/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117" marR="81117" marT="40559" marB="4055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1.</a:t>
                      </a:r>
                      <a:r>
                        <a:rPr lang="zh-TW" sz="1100" kern="100">
                          <a:effectLst/>
                        </a:rPr>
                        <a:t>最專業的科展資料區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2.</a:t>
                      </a:r>
                      <a:r>
                        <a:rPr lang="zh-TW" sz="1100" kern="100">
                          <a:effectLst/>
                        </a:rPr>
                        <a:t>紀錄全國得獎作品，是找題目的好地方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117" marR="81117" marT="40559" marB="40559" anchor="ctr"/>
                </a:tc>
                <a:extLst>
                  <a:ext uri="{0D108BD9-81ED-4DB2-BD59-A6C34878D82A}">
                    <a16:rowId xmlns:a16="http://schemas.microsoft.com/office/drawing/2014/main" val="2901288344"/>
                  </a:ext>
                </a:extLst>
              </a:tr>
              <a:tr h="5382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科學</a:t>
                      </a:r>
                      <a:r>
                        <a:rPr lang="en-US" sz="1100" kern="100">
                          <a:effectLst/>
                        </a:rPr>
                        <a:t>X</a:t>
                      </a:r>
                      <a:r>
                        <a:rPr lang="zh-TW" sz="1100" kern="100">
                          <a:effectLst/>
                        </a:rPr>
                        <a:t>博士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117" marR="81117" marT="40559" marB="4055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u="sng" kern="100">
                          <a:effectLst/>
                          <a:hlinkClick r:id="rId7"/>
                        </a:rPr>
                        <a:t>http://doctorx9000.com/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117" marR="81117" marT="40559" marB="4055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有科展秘笈單元，讓你好好思考科展怎麼做</a:t>
                      </a:r>
                      <a:r>
                        <a:rPr lang="en-US" sz="1100" kern="100">
                          <a:effectLst/>
                        </a:rPr>
                        <a:t>~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117" marR="81117" marT="40559" marB="40559" anchor="ctr"/>
                </a:tc>
                <a:extLst>
                  <a:ext uri="{0D108BD9-81ED-4DB2-BD59-A6C34878D82A}">
                    <a16:rowId xmlns:a16="http://schemas.microsoft.com/office/drawing/2014/main" val="3608808793"/>
                  </a:ext>
                </a:extLst>
              </a:tr>
              <a:tr h="10512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如何作科展</a:t>
                      </a:r>
                      <a:r>
                        <a:rPr lang="en-US" sz="1100" kern="100">
                          <a:effectLst/>
                        </a:rPr>
                        <a:t> - </a:t>
                      </a:r>
                      <a:r>
                        <a:rPr lang="zh-TW" sz="1100" kern="100">
                          <a:effectLst/>
                        </a:rPr>
                        <a:t>昌爸工作坊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117" marR="81117" marT="40559" marB="4055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u="sng" kern="100">
                          <a:effectLst/>
                          <a:hlinkClick r:id="rId8"/>
                        </a:rPr>
                        <a:t>http://www.mathland.idv.tw/teaching/exhi.htm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117" marR="81117" marT="40559" marB="4055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整理完整的科展參考資料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117" marR="81117" marT="40559" marB="40559" anchor="ctr"/>
                </a:tc>
                <a:extLst>
                  <a:ext uri="{0D108BD9-81ED-4DB2-BD59-A6C34878D82A}">
                    <a16:rowId xmlns:a16="http://schemas.microsoft.com/office/drawing/2014/main" val="1139004805"/>
                  </a:ext>
                </a:extLst>
              </a:tr>
              <a:tr h="10512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國立台灣科學教育館</a:t>
                      </a:r>
                      <a:r>
                        <a:rPr lang="en-US" sz="1100" kern="100">
                          <a:effectLst/>
                        </a:rPr>
                        <a:t>-</a:t>
                      </a:r>
                      <a:r>
                        <a:rPr lang="zh-TW" sz="1100" kern="100">
                          <a:effectLst/>
                        </a:rPr>
                        <a:t>科學叢書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117" marR="81117" marT="40559" marB="4055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u="sng" kern="100">
                          <a:effectLst/>
                          <a:hlinkClick r:id="rId9"/>
                        </a:rPr>
                        <a:t>https://www.ntsec.gov.tw/User/Publications.aspx?a=317&amp;lang=1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117" marR="81117" marT="40559" marB="4055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有興趣深入研究的同學可以買來閱讀，增進科展操作能力。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117" marR="81117" marT="40559" marB="40559" anchor="ctr"/>
                </a:tc>
                <a:extLst>
                  <a:ext uri="{0D108BD9-81ED-4DB2-BD59-A6C34878D82A}">
                    <a16:rowId xmlns:a16="http://schemas.microsoft.com/office/drawing/2014/main" val="1111174585"/>
                  </a:ext>
                </a:extLst>
              </a:tr>
              <a:tr h="878634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注意：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1. </a:t>
                      </a:r>
                      <a:r>
                        <a:rPr lang="zh-TW" sz="1100" kern="100" dirty="0">
                          <a:effectLst/>
                        </a:rPr>
                        <a:t>以上資料多可透過</a:t>
                      </a:r>
                      <a:r>
                        <a:rPr lang="en-US" sz="1100" kern="100" dirty="0">
                          <a:effectLst/>
                        </a:rPr>
                        <a:t>google</a:t>
                      </a:r>
                      <a:r>
                        <a:rPr lang="zh-TW" sz="1100" kern="100" dirty="0">
                          <a:effectLst/>
                        </a:rPr>
                        <a:t>直接搜尋到網頁，網址是提供詳細參考而已。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2.</a:t>
                      </a:r>
                      <a:r>
                        <a:rPr lang="zh-TW" sz="1100" kern="100" dirty="0">
                          <a:effectLst/>
                        </a:rPr>
                        <a:t>【自然探究平臺】先連結景興國小校網，位於左側主選單</a:t>
                      </a:r>
                      <a:r>
                        <a:rPr lang="en-US" sz="1100" kern="100" dirty="0">
                          <a:effectLst/>
                        </a:rPr>
                        <a:t>-</a:t>
                      </a:r>
                      <a:r>
                        <a:rPr lang="zh-TW" sz="1100" kern="100" dirty="0">
                          <a:effectLst/>
                        </a:rPr>
                        <a:t>教學資源</a:t>
                      </a:r>
                      <a:r>
                        <a:rPr lang="en-US" sz="1100" kern="100" dirty="0">
                          <a:effectLst/>
                        </a:rPr>
                        <a:t>-</a:t>
                      </a:r>
                      <a:r>
                        <a:rPr lang="zh-TW" sz="1100" kern="100" dirty="0">
                          <a:effectLst/>
                        </a:rPr>
                        <a:t>自然與生活科技內。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117" marR="81117" marT="40559" marB="40559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953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ãç§å­¸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91" y="9489129"/>
            <a:ext cx="580509" cy="2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接點 7"/>
          <p:cNvCxnSpPr/>
          <p:nvPr/>
        </p:nvCxnSpPr>
        <p:spPr>
          <a:xfrm>
            <a:off x="914400" y="413035"/>
            <a:ext cx="59529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圖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93" y="88181"/>
            <a:ext cx="796435" cy="807149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429000" y="9407509"/>
            <a:ext cx="76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-6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826124" y="356677"/>
            <a:ext cx="256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　實驗日誌</a:t>
            </a:r>
            <a:endParaRPr lang="zh-TW" altLang="en-US" sz="3600" dirty="0"/>
          </a:p>
        </p:txBody>
      </p:sp>
      <p:sp>
        <p:nvSpPr>
          <p:cNvPr id="3" name="圓角矩形 2"/>
          <p:cNvSpPr/>
          <p:nvPr/>
        </p:nvSpPr>
        <p:spPr>
          <a:xfrm>
            <a:off x="444392" y="1081683"/>
            <a:ext cx="6224439" cy="8325825"/>
          </a:xfrm>
          <a:prstGeom prst="roundRect">
            <a:avLst>
              <a:gd name="adj" fmla="val 18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4391" y="1110686"/>
            <a:ext cx="6224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/>
              <a:t>實驗日期：</a:t>
            </a:r>
            <a:r>
              <a:rPr lang="en-US" altLang="zh-TW" sz="1200" dirty="0" smtClean="0"/>
              <a:t>___</a:t>
            </a:r>
            <a:r>
              <a:rPr lang="zh-TW" altLang="en-US" sz="1200" dirty="0" smtClean="0"/>
              <a:t>年</a:t>
            </a:r>
            <a:r>
              <a:rPr lang="en-US" altLang="zh-TW" sz="1200" dirty="0" smtClean="0"/>
              <a:t>___</a:t>
            </a:r>
            <a:r>
              <a:rPr lang="zh-TW" altLang="en-US" sz="1200" dirty="0" smtClean="0"/>
              <a:t>月</a:t>
            </a:r>
            <a:r>
              <a:rPr lang="en-US" altLang="zh-TW" sz="1200" dirty="0" smtClean="0"/>
              <a:t>____</a:t>
            </a:r>
            <a:r>
              <a:rPr lang="zh-TW" altLang="en-US" sz="1200" dirty="0" smtClean="0"/>
              <a:t>日</a:t>
            </a:r>
            <a:endParaRPr lang="en-US" altLang="zh-TW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/>
              <a:t>實驗項目名稱：</a:t>
            </a:r>
            <a:r>
              <a:rPr lang="en-US" altLang="zh-TW" sz="1200" dirty="0" smtClean="0"/>
              <a:t>______________________________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/>
              <a:t>實驗目的說明：</a:t>
            </a:r>
            <a:r>
              <a:rPr lang="en-US" altLang="zh-TW" sz="1200" dirty="0" smtClean="0"/>
              <a:t>_______________________________________________________________</a:t>
            </a:r>
          </a:p>
          <a:p>
            <a:r>
              <a:rPr lang="en-US" altLang="zh-TW" sz="1200" dirty="0" smtClean="0"/>
              <a:t>_______________________________________________________________________________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156652" y="510521"/>
            <a:ext cx="3512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000" dirty="0" smtClean="0"/>
              <a:t>在科展進行中每一次的討論和實驗都需要留下紀錄。文字及照片都要（不夠使用時請自行影印增加頁數）</a:t>
            </a:r>
            <a:endParaRPr lang="zh-TW" altLang="en-US" sz="1000" dirty="0"/>
          </a:p>
        </p:txBody>
      </p:sp>
      <p:cxnSp>
        <p:nvCxnSpPr>
          <p:cNvPr id="11" name="直線接點 10"/>
          <p:cNvCxnSpPr/>
          <p:nvPr/>
        </p:nvCxnSpPr>
        <p:spPr>
          <a:xfrm>
            <a:off x="444392" y="2005070"/>
            <a:ext cx="6224439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圓角矩形 13"/>
          <p:cNvSpPr/>
          <p:nvPr/>
        </p:nvSpPr>
        <p:spPr>
          <a:xfrm>
            <a:off x="550843" y="6312665"/>
            <a:ext cx="6117987" cy="3013224"/>
          </a:xfrm>
          <a:prstGeom prst="roundRect">
            <a:avLst>
              <a:gd name="adj" fmla="val 29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50842" y="6312664"/>
            <a:ext cx="1630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實驗照片紀錄：</a:t>
            </a:r>
            <a:endParaRPr lang="zh-TW" altLang="en-US" sz="1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44391" y="2005069"/>
            <a:ext cx="2068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實驗過程文字紀錄</a:t>
            </a:r>
            <a:r>
              <a:rPr lang="zh-TW" altLang="en-US" sz="1400" dirty="0"/>
              <a:t>：</a:t>
            </a:r>
          </a:p>
        </p:txBody>
      </p:sp>
      <p:sp>
        <p:nvSpPr>
          <p:cNvPr id="20" name="矩形 19"/>
          <p:cNvSpPr/>
          <p:nvPr/>
        </p:nvSpPr>
        <p:spPr>
          <a:xfrm>
            <a:off x="1156774" y="43703"/>
            <a:ext cx="553046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景興國小科展實驗紀錄本</a:t>
            </a:r>
            <a:endParaRPr lang="zh-TW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2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ãç§å­¸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91" y="9489129"/>
            <a:ext cx="580509" cy="2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接點 7"/>
          <p:cNvCxnSpPr/>
          <p:nvPr/>
        </p:nvCxnSpPr>
        <p:spPr>
          <a:xfrm>
            <a:off x="914400" y="413035"/>
            <a:ext cx="59529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圖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93" y="88181"/>
            <a:ext cx="796435" cy="807149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429000" y="9407509"/>
            <a:ext cx="76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-6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826124" y="356677"/>
            <a:ext cx="256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　實驗日誌</a:t>
            </a:r>
            <a:endParaRPr lang="zh-TW" altLang="en-US" sz="3600" dirty="0"/>
          </a:p>
        </p:txBody>
      </p:sp>
      <p:sp>
        <p:nvSpPr>
          <p:cNvPr id="3" name="圓角矩形 2"/>
          <p:cNvSpPr/>
          <p:nvPr/>
        </p:nvSpPr>
        <p:spPr>
          <a:xfrm>
            <a:off x="444392" y="1081683"/>
            <a:ext cx="6224439" cy="8325825"/>
          </a:xfrm>
          <a:prstGeom prst="roundRect">
            <a:avLst>
              <a:gd name="adj" fmla="val 18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4391" y="1110686"/>
            <a:ext cx="6224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/>
              <a:t>實驗日期：</a:t>
            </a:r>
            <a:r>
              <a:rPr lang="en-US" altLang="zh-TW" sz="1200" dirty="0" smtClean="0"/>
              <a:t>___</a:t>
            </a:r>
            <a:r>
              <a:rPr lang="zh-TW" altLang="en-US" sz="1200" dirty="0" smtClean="0"/>
              <a:t>年</a:t>
            </a:r>
            <a:r>
              <a:rPr lang="en-US" altLang="zh-TW" sz="1200" dirty="0" smtClean="0"/>
              <a:t>___</a:t>
            </a:r>
            <a:r>
              <a:rPr lang="zh-TW" altLang="en-US" sz="1200" dirty="0" smtClean="0"/>
              <a:t>月</a:t>
            </a:r>
            <a:r>
              <a:rPr lang="en-US" altLang="zh-TW" sz="1200" dirty="0" smtClean="0"/>
              <a:t>____</a:t>
            </a:r>
            <a:r>
              <a:rPr lang="zh-TW" altLang="en-US" sz="1200" dirty="0" smtClean="0"/>
              <a:t>日</a:t>
            </a:r>
            <a:endParaRPr lang="en-US" altLang="zh-TW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/>
              <a:t>實驗項目名稱：</a:t>
            </a:r>
            <a:r>
              <a:rPr lang="en-US" altLang="zh-TW" sz="1200" dirty="0" smtClean="0"/>
              <a:t>______________________________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/>
              <a:t>實驗目的說明：</a:t>
            </a:r>
            <a:r>
              <a:rPr lang="en-US" altLang="zh-TW" sz="1200" dirty="0" smtClean="0"/>
              <a:t>_______________________________________________________________</a:t>
            </a:r>
          </a:p>
          <a:p>
            <a:r>
              <a:rPr lang="en-US" altLang="zh-TW" sz="1200" dirty="0" smtClean="0"/>
              <a:t>_______________________________________________________________________________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156652" y="510521"/>
            <a:ext cx="3512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000" dirty="0" smtClean="0"/>
              <a:t>在科展進行中每一次的討論和實驗都需要留下紀錄。文字及照片都要（不夠使用時請自行影印增加頁數）</a:t>
            </a:r>
            <a:endParaRPr lang="zh-TW" altLang="en-US" sz="1000" dirty="0"/>
          </a:p>
        </p:txBody>
      </p:sp>
      <p:cxnSp>
        <p:nvCxnSpPr>
          <p:cNvPr id="11" name="直線接點 10"/>
          <p:cNvCxnSpPr/>
          <p:nvPr/>
        </p:nvCxnSpPr>
        <p:spPr>
          <a:xfrm>
            <a:off x="444392" y="2005070"/>
            <a:ext cx="6224439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圓角矩形 13"/>
          <p:cNvSpPr/>
          <p:nvPr/>
        </p:nvSpPr>
        <p:spPr>
          <a:xfrm>
            <a:off x="550843" y="6312665"/>
            <a:ext cx="6117987" cy="3013224"/>
          </a:xfrm>
          <a:prstGeom prst="roundRect">
            <a:avLst>
              <a:gd name="adj" fmla="val 29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50842" y="6312664"/>
            <a:ext cx="1630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實驗照片紀錄：</a:t>
            </a:r>
            <a:endParaRPr lang="zh-TW" altLang="en-US" sz="1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44391" y="2005069"/>
            <a:ext cx="2068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實驗過程文字紀錄</a:t>
            </a:r>
            <a:r>
              <a:rPr lang="zh-TW" altLang="en-US" sz="1400" dirty="0"/>
              <a:t>：</a:t>
            </a:r>
          </a:p>
        </p:txBody>
      </p:sp>
      <p:sp>
        <p:nvSpPr>
          <p:cNvPr id="20" name="矩形 19"/>
          <p:cNvSpPr/>
          <p:nvPr/>
        </p:nvSpPr>
        <p:spPr>
          <a:xfrm>
            <a:off x="1156774" y="43703"/>
            <a:ext cx="553046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景興國小科展實驗紀錄本</a:t>
            </a:r>
            <a:endParaRPr lang="zh-TW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957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9531</TotalTime>
  <Words>640</Words>
  <Application>Microsoft Office PowerPoint</Application>
  <PresentationFormat>A4 紙張 (210x297 公釐)</PresentationFormat>
  <Paragraphs>117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華康新特明體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吳欽鴻</dc:creator>
  <cp:lastModifiedBy>景興國小教學組長</cp:lastModifiedBy>
  <cp:revision>48</cp:revision>
  <cp:lastPrinted>2020-06-03T03:52:20Z</cp:lastPrinted>
  <dcterms:created xsi:type="dcterms:W3CDTF">2018-06-13T05:43:17Z</dcterms:created>
  <dcterms:modified xsi:type="dcterms:W3CDTF">2024-06-14T04:48:02Z</dcterms:modified>
</cp:coreProperties>
</file>