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3" r:id="rId5"/>
    <p:sldId id="259" r:id="rId6"/>
    <p:sldId id="264" r:id="rId7"/>
    <p:sldId id="260" r:id="rId8"/>
    <p:sldId id="265" r:id="rId9"/>
    <p:sldId id="262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3" roundtripDataSignature="AMtx7mg/gxXsd3jiXt/VkOhr8vV2wzSa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A8EC87D-8A31-40E4-A4FE-0267C760139E}">
  <a:tblStyle styleId="{1A8EC87D-8A31-40E4-A4FE-0267C760139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F0F0"/>
          </a:solidFill>
        </a:fill>
      </a:tcStyle>
    </a:wholeTbl>
    <a:band1H>
      <a:tcTxStyle b="off" i="off"/>
      <a:tcStyle>
        <a:tcBdr/>
        <a:fill>
          <a:solidFill>
            <a:srgbClr val="E0E0E0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E0E0E0"/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0F0F0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/>
        <a:fill>
          <a:solidFill>
            <a:srgbClr val="F0F0F0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customschemas.google.com/relationships/presentationmetadata" Target="meta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4798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ea47c4b3f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gea47c4b3f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ea47c4b3f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gea47c4b3f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18795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ea47c4b3fe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5" name="Google Shape;115;gea47c4b3fe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ea47c4b3fe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5" name="Google Shape;115;gea47c4b3fe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20404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9" name="Google Shape;12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山のイラス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204" y="5268822"/>
            <a:ext cx="2904956" cy="209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descr="山のイラス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2901" y="4843604"/>
            <a:ext cx="3493720" cy="252324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-58189" y="444975"/>
            <a:ext cx="1225018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zh-TW" sz="60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六</a:t>
            </a:r>
            <a:r>
              <a:rPr lang="zh-TW" sz="60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年級自然科授課計畫</a:t>
            </a:r>
            <a:endParaRPr sz="6000" b="1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87" name="Google Shape;87;p1" descr="https://3.bp.blogspot.com/-JWTt4PvjwiY/W959d2JHFoI/AAAAAAABP1k/U4xClruDa5EQrXK_8rvWHCpKPz80vGoFgCLcBGAs/s800/line_mountain_yam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43782" y="6256926"/>
            <a:ext cx="17541993" cy="789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descr="大きな木に集まった動物たちのイラスト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45967" y="3206784"/>
            <a:ext cx="3187395" cy="318739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3060819" y="2448742"/>
            <a:ext cx="5644661" cy="2249398"/>
          </a:xfrm>
          <a:prstGeom prst="rect">
            <a:avLst/>
          </a:prstGeom>
          <a:noFill/>
          <a:ln w="28575" cap="flat" cmpd="sng">
            <a:solidFill>
              <a:srgbClr val="F4B08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授課老師:王鵬淵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聯絡方式: 0978236752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授課班級:</a:t>
            </a:r>
            <a:r>
              <a:rPr lang="zh-TW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</a:t>
            </a:r>
            <a:r>
              <a:rPr lang="zh-TW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1~</a:t>
            </a:r>
            <a:r>
              <a:rPr lang="zh-TW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使用教材:</a:t>
            </a:r>
            <a:r>
              <a:rPr lang="zh-TW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康軒</a:t>
            </a:r>
            <a:r>
              <a:rPr lang="zh-TW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版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" descr="https://2.bp.blogspot.com/-RukBNDsJmYw/WD_cYZlBoSI/AAAAAAABAEs/ddSv5AT9KgcVmt0RV9VewmNfvqOjETpMwCLcB/s800/sun_yellow2_character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304" y="-31359"/>
            <a:ext cx="1943878" cy="1968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-1791877"/>
            <a:ext cx="12192000" cy="864987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804913" y="2719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lang="zh-TW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課程架構</a:t>
            </a:r>
            <a:endParaRPr dirty="0">
              <a:solidFill>
                <a:schemeClr val="bg1"/>
              </a:solidFill>
            </a:endParaRPr>
          </a:p>
        </p:txBody>
      </p:sp>
      <p:graphicFrame>
        <p:nvGraphicFramePr>
          <p:cNvPr id="97" name="Google Shape;97;p2"/>
          <p:cNvGraphicFramePr/>
          <p:nvPr>
            <p:extLst>
              <p:ext uri="{D42A27DB-BD31-4B8C-83A1-F6EECF244321}">
                <p14:modId xmlns:p14="http://schemas.microsoft.com/office/powerpoint/2010/main" val="1762219816"/>
              </p:ext>
            </p:extLst>
          </p:nvPr>
        </p:nvGraphicFramePr>
        <p:xfrm>
          <a:off x="1850976" y="1463040"/>
          <a:ext cx="8423475" cy="3907750"/>
        </p:xfrm>
        <a:graphic>
          <a:graphicData uri="http://schemas.openxmlformats.org/drawingml/2006/table">
            <a:tbl>
              <a:tblPr firstRow="1" bandRow="1">
                <a:noFill/>
                <a:tableStyleId>{1A8EC87D-8A31-40E4-A4FE-0267C760139E}</a:tableStyleId>
              </a:tblPr>
              <a:tblGrid>
                <a:gridCol w="420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750">
                <a:tc row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zh-TW" altLang="en-US" sz="240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簡單機械</a:t>
                      </a:r>
                      <a:endParaRPr sz="240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altLang="en-US" sz="1800" dirty="0"/>
                        <a:t>認識槓桿</a:t>
                      </a:r>
                      <a:r>
                        <a:rPr lang="zh-TW" sz="1800" dirty="0"/>
                        <a:t> 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0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altLang="en-US" sz="1800" b="1" u="none" strike="noStrike" cap="none" dirty="0"/>
                        <a:t>滑輪與輪軸</a:t>
                      </a:r>
                      <a:endParaRPr sz="1800" b="1" u="none" strike="noStrike" cap="none" dirty="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0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altLang="en-US" sz="1800" b="1" u="none" strike="noStrike" cap="none" dirty="0"/>
                        <a:t>動力的傳送</a:t>
                      </a:r>
                      <a:endParaRPr sz="1800" b="1" u="none" strike="noStrike" cap="none" dirty="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000">
                <a:tc row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Microsoft JhengHei"/>
                        <a:buNone/>
                      </a:pPr>
                      <a:r>
                        <a:rPr lang="zh-TW" sz="24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            </a:t>
                      </a:r>
                      <a:endParaRPr sz="2400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Microsoft JhengHei"/>
                        <a:buNone/>
                      </a:pPr>
                      <a:r>
                        <a:rPr lang="zh-TW" sz="24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          </a:t>
                      </a:r>
                      <a:r>
                        <a:rPr lang="zh-TW" altLang="en-US" sz="24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微生物與食品保存</a:t>
                      </a:r>
                      <a:endParaRPr sz="1400" b="1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altLang="en-US" sz="1800" b="1" u="none" strike="noStrike" cap="none" dirty="0"/>
                        <a:t>生活中的微生物</a:t>
                      </a:r>
                      <a:endParaRPr sz="1800" b="1" u="none" strike="noStrike" cap="none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0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altLang="en-US" sz="1800" b="1" u="none" strike="noStrike" cap="none" dirty="0"/>
                        <a:t>食物腐壞的原因</a:t>
                      </a:r>
                      <a:endParaRPr sz="1800" b="1" u="none" strike="noStrike" cap="none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30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altLang="en-US" sz="1800" b="1" u="none" strike="noStrike" cap="none" dirty="0"/>
                        <a:t>保存食物的方法</a:t>
                      </a:r>
                      <a:endParaRPr sz="1800" b="1" u="none" strike="noStrike" cap="none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000">
                <a:tc row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Microsoft JhengHei"/>
                        <a:buNone/>
                      </a:pPr>
                      <a:endParaRPr sz="2400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Microsoft JhengHei"/>
                        <a:buNone/>
                      </a:pPr>
                      <a:r>
                        <a:rPr lang="zh-TW" sz="24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              </a:t>
                      </a:r>
                      <a:r>
                        <a:rPr lang="zh-TW" altLang="en-US" sz="24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生物與環境</a:t>
                      </a:r>
                      <a:endParaRPr sz="1400" b="1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 dirty="0"/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altLang="en-US" sz="1800" b="1" u="none" strike="noStrike" cap="none" dirty="0"/>
                        <a:t>生物生長的環境</a:t>
                      </a:r>
                      <a:endParaRPr sz="1800" b="1" u="none" strike="noStrike" cap="none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0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altLang="en-US" sz="1800" b="1" u="none" strike="noStrike" cap="none" dirty="0"/>
                        <a:t>人類活動對環境的影響</a:t>
                      </a:r>
                      <a:endParaRPr sz="1800" b="1" u="none" strike="noStrike" cap="none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0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altLang="en-US" sz="1800" b="1" u="none" strike="noStrike" cap="none" dirty="0"/>
                        <a:t>珍惜自然資源</a:t>
                      </a:r>
                      <a:endParaRPr sz="1800" b="1" u="none" strike="noStrike" cap="none" dirty="0"/>
                    </a:p>
                  </a:txBody>
                  <a:tcPr marL="91450" marR="91450" marT="45725" marB="45725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98" name="Google Shape;98;p2" descr="C:\Users\王鵬淵\Desktop\電繪\素材\夜鷺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3457" y="4504799"/>
            <a:ext cx="3143951" cy="223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配管パイプの背景素材">
            <a:extLst>
              <a:ext uri="{FF2B5EF4-FFF2-40B4-BE49-F238E27FC236}">
                <a16:creationId xmlns:a16="http://schemas.microsoft.com/office/drawing/2014/main" id="{3818A232-EF59-486E-9BCD-743143987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75"/>
            <a:ext cx="12122870" cy="682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Google Shape;104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lang="zh-TW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第一單元 </a:t>
            </a: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簡單機械</a:t>
            </a:r>
            <a:r>
              <a:rPr lang="zh-TW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-課程目標</a:t>
            </a:r>
            <a:endParaRPr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1"/>
          </p:nvPr>
        </p:nvSpPr>
        <p:spPr>
          <a:xfrm>
            <a:off x="838200" y="1424875"/>
            <a:ext cx="10680600" cy="5166900"/>
          </a:xfrm>
          <a:prstGeom prst="rect">
            <a:avLst/>
          </a:prstGeom>
          <a:solidFill>
            <a:srgbClr val="FFFFFF">
              <a:alpha val="86666"/>
            </a:srgbClr>
          </a:solidFill>
          <a:ln w="38100" cap="flat" cmpd="sng">
            <a:solidFill>
              <a:srgbClr val="F4B08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253"/>
              <a:buNone/>
            </a:pPr>
            <a:r>
              <a:rPr lang="zh-TW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zh-TW" altLang="en-US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透過實驗操作，讓學生認識槓桿原理與生活中使用槓桿的工具。</a:t>
            </a:r>
            <a:endParaRPr lang="en-US" altLang="zh-TW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253"/>
              <a:buNone/>
            </a:pPr>
            <a:r>
              <a:rPr lang="en-US" altLang="zh-TW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zh-TW" altLang="en-US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透過實驗操作，讓學生知道滑輪與輪軸的使用及應用方式。</a:t>
            </a:r>
            <a:endParaRPr lang="en-US" altLang="zh-TW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253"/>
              <a:buNone/>
            </a:pPr>
            <a:r>
              <a:rPr lang="en-US" altLang="zh-TW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</a:t>
            </a:r>
            <a:r>
              <a:rPr lang="zh-TW" altLang="en-US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透過實驗及討論，穰學生理解滑輪與輪軸也是透過槓桿原理運行</a:t>
            </a:r>
            <a:endParaRPr lang="en-US" altLang="zh-TW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253"/>
              <a:buNone/>
            </a:pPr>
            <a:r>
              <a:rPr lang="zh-TW" altLang="en-US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的工具。</a:t>
            </a:r>
            <a:endParaRPr lang="en-US" altLang="zh-TW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253"/>
              <a:buNone/>
            </a:pPr>
            <a:r>
              <a:rPr lang="en-US" altLang="zh-TW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4.</a:t>
            </a:r>
            <a:r>
              <a:rPr lang="zh-TW" altLang="en-US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透過實驗操作、理解齒輪、鍊條、空氣、水和油等流體，皆可以</a:t>
            </a:r>
            <a:endParaRPr lang="en-US" altLang="zh-TW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253"/>
              <a:buNone/>
            </a:pPr>
            <a:r>
              <a:rPr lang="zh-TW" altLang="en-US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傳送動力使機械運轉。</a:t>
            </a:r>
            <a:endParaRPr lang="en-US" altLang="zh-TW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253"/>
              <a:buNone/>
            </a:pPr>
            <a:endParaRPr sz="1100" b="1" dirty="0"/>
          </a:p>
        </p:txBody>
      </p:sp>
      <p:pic>
        <p:nvPicPr>
          <p:cNvPr id="1026" name="Picture 2" descr="重なったギアのイラスト（立体）">
            <a:extLst>
              <a:ext uri="{FF2B5EF4-FFF2-40B4-BE49-F238E27FC236}">
                <a16:creationId xmlns:a16="http://schemas.microsoft.com/office/drawing/2014/main" id="{AAA514D2-EF94-4F7F-AD60-3091DB007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220" y="5433125"/>
            <a:ext cx="1546780" cy="154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分銅・おもりのイラスト">
            <a:extLst>
              <a:ext uri="{FF2B5EF4-FFF2-40B4-BE49-F238E27FC236}">
                <a16:creationId xmlns:a16="http://schemas.microsoft.com/office/drawing/2014/main" id="{341B9143-FA4F-4D89-94AA-C8EEFADA0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1388"/>
            <a:ext cx="1649691" cy="152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lang="zh-TW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第一單元 </a:t>
            </a:r>
            <a:r>
              <a:rPr lang="zh-TW" altLang="en-US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簡單機械</a:t>
            </a:r>
            <a:endParaRPr b="1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E9226B6-46C6-4CAE-A2C3-DF04CEDA97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10" t="30241" r="11933" b="37044"/>
          <a:stretch/>
        </p:blipFill>
        <p:spPr>
          <a:xfrm>
            <a:off x="160256" y="1379218"/>
            <a:ext cx="7475456" cy="193597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ACED215-E6B5-4D74-8991-ABFD7D5F8C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65" t="2199" r="12706" b="20111"/>
          <a:stretch/>
        </p:blipFill>
        <p:spPr>
          <a:xfrm>
            <a:off x="273377" y="3466848"/>
            <a:ext cx="5542292" cy="318987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2D7536E-1802-453A-B9A0-A6D63D56E0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12366" r="18042" b="14776"/>
          <a:stretch/>
        </p:blipFill>
        <p:spPr>
          <a:xfrm>
            <a:off x="8037922" y="1453158"/>
            <a:ext cx="4027064" cy="201368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CD8B415-FCA9-470C-9EAF-F7AC83AAB7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351" t="8247" r="40618" b="21189"/>
          <a:stretch/>
        </p:blipFill>
        <p:spPr>
          <a:xfrm>
            <a:off x="6012484" y="3558017"/>
            <a:ext cx="2602946" cy="312790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A75270F-E074-4BA8-A49E-EEADF7FEEA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825" t="8934" r="12088" b="28385"/>
          <a:stretch/>
        </p:blipFill>
        <p:spPr>
          <a:xfrm>
            <a:off x="8435666" y="4091233"/>
            <a:ext cx="3629320" cy="165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56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実験室のイラスト（背景素材）">
            <a:extLst>
              <a:ext uri="{FF2B5EF4-FFF2-40B4-BE49-F238E27FC236}">
                <a16:creationId xmlns:a16="http://schemas.microsoft.com/office/drawing/2014/main" id="{83CC4268-6562-47D0-BF00-2B9B21533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39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Google Shape;111;gea47c4b3fe_1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lang="zh-TW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第二單元</a:t>
            </a:r>
            <a:r>
              <a:rPr lang="zh-TW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微生物與食品保存</a:t>
            </a:r>
            <a:r>
              <a:rPr lang="zh-TW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-課程目標</a:t>
            </a:r>
            <a:endParaRPr b="1" dirty="0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2" name="Google Shape;112;gea47c4b3fe_1_0"/>
          <p:cNvSpPr txBox="1">
            <a:spLocks noGrp="1"/>
          </p:cNvSpPr>
          <p:nvPr>
            <p:ph type="body" idx="1"/>
          </p:nvPr>
        </p:nvSpPr>
        <p:spPr>
          <a:xfrm>
            <a:off x="838200" y="1424875"/>
            <a:ext cx="10680600" cy="5166900"/>
          </a:xfrm>
          <a:prstGeom prst="rect">
            <a:avLst/>
          </a:prstGeom>
          <a:solidFill>
            <a:srgbClr val="FFFFFF">
              <a:alpha val="94118"/>
            </a:srgbClr>
          </a:solidFill>
          <a:ln w="38100" cap="flat" cmpd="sng">
            <a:solidFill>
              <a:srgbClr val="F4B08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253"/>
              <a:buNone/>
            </a:pPr>
            <a:r>
              <a:rPr lang="zh-TW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zh-TW" altLang="en-US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認識生活中常見的黴菌及微生物，如黑黴菌、青黴菌等。</a:t>
            </a:r>
            <a:endParaRPr lang="en-US" altLang="zh-TW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253"/>
              <a:buNone/>
            </a:pPr>
            <a:r>
              <a:rPr lang="en-US" altLang="zh-TW" b="1" dirty="0">
                <a:solidFill>
                  <a:srgbClr val="000000"/>
                </a:solidFill>
                <a:latin typeface="Microsoft JhengHei"/>
                <a:ea typeface="Microsoft JhengHei"/>
                <a:sym typeface="Microsoft JhengHei"/>
              </a:rPr>
              <a:t>2.</a:t>
            </a:r>
            <a:r>
              <a:rPr lang="zh-TW" altLang="en-US" b="1" dirty="0">
                <a:solidFill>
                  <a:srgbClr val="000000"/>
                </a:solidFill>
                <a:latin typeface="Microsoft JhengHei"/>
                <a:ea typeface="Microsoft JhengHei"/>
                <a:sym typeface="Microsoft JhengHei"/>
              </a:rPr>
              <a:t>理解各種微生物如酵母菌等，在日常生活中所扮演的角色。</a:t>
            </a:r>
            <a:endParaRPr lang="en-US" altLang="zh-TW" b="1" dirty="0">
              <a:solidFill>
                <a:srgbClr val="000000"/>
              </a:solidFill>
              <a:latin typeface="Microsoft JhengHei"/>
              <a:ea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253"/>
              <a:buNone/>
            </a:pPr>
            <a:r>
              <a:rPr lang="en-US" altLang="zh-TW" b="1" dirty="0">
                <a:solidFill>
                  <a:srgbClr val="000000"/>
                </a:solidFill>
                <a:latin typeface="Microsoft JhengHei"/>
                <a:ea typeface="Microsoft JhengHei"/>
                <a:sym typeface="Microsoft JhengHei"/>
              </a:rPr>
              <a:t>3.</a:t>
            </a:r>
            <a:r>
              <a:rPr lang="zh-TW" altLang="en-US" b="1" dirty="0">
                <a:solidFill>
                  <a:srgbClr val="000000"/>
                </a:solidFill>
                <a:latin typeface="Microsoft JhengHei"/>
                <a:ea typeface="Microsoft JhengHei"/>
                <a:sym typeface="Microsoft JhengHei"/>
              </a:rPr>
              <a:t>理解適合黴菌生長之條件、如溫暖、潮濕、空氣充足等因素。</a:t>
            </a:r>
            <a:endParaRPr lang="en-US" altLang="zh-TW" b="1" dirty="0">
              <a:solidFill>
                <a:srgbClr val="000000"/>
              </a:solidFill>
              <a:latin typeface="Microsoft JhengHei"/>
              <a:ea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253"/>
              <a:buNone/>
            </a:pPr>
            <a:r>
              <a:rPr lang="en-US" altLang="zh-TW" b="1" dirty="0">
                <a:solidFill>
                  <a:srgbClr val="000000"/>
                </a:solidFill>
                <a:latin typeface="Microsoft JhengHei"/>
                <a:ea typeface="Microsoft JhengHei"/>
                <a:sym typeface="Microsoft JhengHei"/>
              </a:rPr>
              <a:t>4.</a:t>
            </a:r>
            <a:r>
              <a:rPr lang="zh-TW" altLang="en-US" b="1" dirty="0">
                <a:solidFill>
                  <a:srgbClr val="000000"/>
                </a:solidFill>
                <a:latin typeface="Microsoft JhengHei"/>
                <a:ea typeface="Microsoft JhengHei"/>
                <a:sym typeface="Microsoft JhengHei"/>
              </a:rPr>
              <a:t>能提出假設並設計實驗，觀察吐司於不同條件下發霉之情形。</a:t>
            </a:r>
            <a:endParaRPr lang="en-US" altLang="zh-TW" b="1" dirty="0">
              <a:solidFill>
                <a:srgbClr val="000000"/>
              </a:solidFill>
              <a:latin typeface="Microsoft JhengHei"/>
              <a:ea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253"/>
              <a:buNone/>
            </a:pPr>
            <a:r>
              <a:rPr lang="en-US" altLang="zh-TW" b="1" dirty="0">
                <a:solidFill>
                  <a:srgbClr val="000000"/>
                </a:solidFill>
                <a:latin typeface="Microsoft JhengHei"/>
                <a:ea typeface="Microsoft JhengHei"/>
                <a:sym typeface="Microsoft JhengHei"/>
              </a:rPr>
              <a:t>5.</a:t>
            </a:r>
            <a:r>
              <a:rPr lang="zh-TW" altLang="en-US" b="1" dirty="0">
                <a:solidFill>
                  <a:srgbClr val="000000"/>
                </a:solidFill>
                <a:latin typeface="Microsoft JhengHei"/>
                <a:ea typeface="Microsoft JhengHei"/>
                <a:sym typeface="Microsoft JhengHei"/>
              </a:rPr>
              <a:t>理解食品保存的原理並應用於日常生活中。</a:t>
            </a:r>
            <a:endParaRPr lang="en-US" altLang="zh-TW" b="1" dirty="0">
              <a:solidFill>
                <a:srgbClr val="000000"/>
              </a:solidFill>
              <a:latin typeface="Microsoft JhengHei"/>
              <a:ea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253"/>
              <a:buNone/>
            </a:pPr>
            <a:endParaRPr lang="en-US" altLang="zh-TW" sz="1100" b="1" dirty="0">
              <a:solidFill>
                <a:srgbClr val="000000"/>
              </a:solidFill>
              <a:latin typeface="Microsoft JhengHei"/>
              <a:ea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253"/>
              <a:buNone/>
            </a:pPr>
            <a:endParaRPr lang="en-US" altLang="zh-TW" b="1" dirty="0">
              <a:solidFill>
                <a:srgbClr val="000000"/>
              </a:solidFill>
              <a:latin typeface="Microsoft JhengHei"/>
              <a:ea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ea47c4b3fe_1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lang="zh-TW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第二單元</a:t>
            </a:r>
            <a:r>
              <a:rPr lang="zh-TW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微生物與食品保存</a:t>
            </a:r>
            <a:endParaRPr b="1" dirty="0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FFD1A77-CFA5-4615-89B7-AB0C895395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87" b="18901"/>
          <a:stretch/>
        </p:blipFill>
        <p:spPr>
          <a:xfrm>
            <a:off x="241233" y="1390371"/>
            <a:ext cx="5450958" cy="260621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80CF429-CCF3-425A-837B-B6CEF7D7AC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02" b="21375"/>
          <a:stretch/>
        </p:blipFill>
        <p:spPr>
          <a:xfrm>
            <a:off x="5916891" y="1294639"/>
            <a:ext cx="5748716" cy="270194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0D15069-E39B-44E1-A5C5-34C4343E0D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43" t="5324" r="19124" b="15876"/>
          <a:stretch/>
        </p:blipFill>
        <p:spPr>
          <a:xfrm>
            <a:off x="141402" y="4108465"/>
            <a:ext cx="4232485" cy="270194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3A17C81-F59C-49BD-90A6-5AAD36A391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25" t="21305" r="34278" b="16014"/>
          <a:stretch/>
        </p:blipFill>
        <p:spPr>
          <a:xfrm>
            <a:off x="4373887" y="4100273"/>
            <a:ext cx="4232485" cy="271832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F417256-24EB-47D1-93B4-FE3AF2898E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598" t="10859" r="29253" b="17526"/>
          <a:stretch/>
        </p:blipFill>
        <p:spPr>
          <a:xfrm>
            <a:off x="8606372" y="4294232"/>
            <a:ext cx="3444226" cy="234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85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ea47c4b3fe_1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073"/>
            <a:ext cx="12192000" cy="686815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ea47c4b3fe_1_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第三單元 </a:t>
            </a:r>
            <a:r>
              <a:rPr lang="zh-TW" altLang="en-US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生物與環境</a:t>
            </a:r>
            <a:r>
              <a:rPr 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-課程目標</a:t>
            </a:r>
            <a:endParaRPr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9" name="Google Shape;119;gea47c4b3fe_1_8"/>
          <p:cNvSpPr txBox="1">
            <a:spLocks noGrp="1"/>
          </p:cNvSpPr>
          <p:nvPr>
            <p:ph type="body" idx="1"/>
          </p:nvPr>
        </p:nvSpPr>
        <p:spPr>
          <a:xfrm>
            <a:off x="838200" y="1424875"/>
            <a:ext cx="10680600" cy="5166900"/>
          </a:xfrm>
          <a:prstGeom prst="rect">
            <a:avLst/>
          </a:prstGeom>
          <a:solidFill>
            <a:srgbClr val="FFFFFF">
              <a:alpha val="86670"/>
            </a:srgbClr>
          </a:solidFill>
          <a:ln w="38100" cap="flat" cmpd="sng">
            <a:solidFill>
              <a:srgbClr val="F4B08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253"/>
              <a:buNone/>
            </a:pPr>
            <a:r>
              <a:rPr lang="zh-TW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zh-TW" altLang="en-US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了解地球具有不同的環境與生物，且不同區域為適應環境都演化出相應的特殊構造。</a:t>
            </a:r>
            <a:endParaRPr lang="en-US" altLang="zh-TW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253"/>
              <a:buNone/>
            </a:pPr>
            <a:r>
              <a:rPr lang="en-US" altLang="zh-TW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zh-TW" altLang="en-US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認識臺灣各地的自然環境以及棲息於臺灣的特有種及保育類動物。</a:t>
            </a:r>
            <a:endParaRPr lang="en-US" altLang="zh-TW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253"/>
              <a:buNone/>
            </a:pPr>
            <a:r>
              <a:rPr lang="en-US" altLang="zh-TW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</a:t>
            </a:r>
            <a:r>
              <a:rPr lang="zh-TW" altLang="en-US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察覺人類活動對於生物、土地、空氣、水等自然環境之影響。</a:t>
            </a:r>
            <a:endParaRPr lang="en-US" altLang="zh-TW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253"/>
              <a:buNone/>
            </a:pPr>
            <a:r>
              <a:rPr lang="en-US" altLang="zh-TW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4.</a:t>
            </a:r>
            <a:r>
              <a:rPr lang="zh-TW" altLang="en-US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能理解如何降低、防治空氣、水汙染，並身體力行進行自然保育</a:t>
            </a:r>
            <a:endParaRPr lang="en-US" altLang="zh-TW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253"/>
              <a:buNone/>
            </a:pPr>
            <a:r>
              <a:rPr lang="zh-TW" altLang="en-US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的維護。</a:t>
            </a:r>
            <a:endParaRPr lang="en-US" altLang="zh-TW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253"/>
              <a:buNone/>
            </a:pPr>
            <a:r>
              <a:rPr lang="en-US" altLang="zh-TW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5.</a:t>
            </a:r>
            <a:r>
              <a:rPr lang="zh-TW" altLang="en-US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了解外來入侵種如寵物等對於本土物種及自然環境之危害。</a:t>
            </a:r>
            <a:endParaRPr lang="en-US" altLang="zh-TW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253"/>
              <a:buNone/>
            </a:pPr>
            <a:r>
              <a:rPr lang="en-US" altLang="zh-TW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6.</a:t>
            </a:r>
            <a:r>
              <a:rPr lang="zh-TW" altLang="en-US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認識臺灣的各項能源、發電方式，並培養環保及資源永續之態度。</a:t>
            </a:r>
            <a:endParaRPr lang="en-US" altLang="zh-TW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253"/>
              <a:buNone/>
            </a:pPr>
            <a:endParaRPr lang="en-US" altLang="zh-TW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253"/>
              <a:buNone/>
            </a:pPr>
            <a:endParaRPr lang="en-US" altLang="zh-TW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253"/>
              <a:buNone/>
            </a:pPr>
            <a:endParaRPr lang="en-US" altLang="zh-TW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0AF77A6-9056-4BFB-91A3-0C52E469D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1851" y="5769204"/>
            <a:ext cx="860149" cy="108879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2E24502-1EE7-4193-9A05-F538EFE4A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89322" y="5386240"/>
            <a:ext cx="1471760" cy="14717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CCECB8D5-0E9B-4FFF-B45D-38B393D3D0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90" t="-1260" r="9644" b="20717"/>
          <a:stretch/>
        </p:blipFill>
        <p:spPr>
          <a:xfrm>
            <a:off x="8537349" y="4311194"/>
            <a:ext cx="3513251" cy="211474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43609A8-0051-4CA9-A42B-7BA75B0653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9" r="6057" b="21718"/>
          <a:stretch/>
        </p:blipFill>
        <p:spPr>
          <a:xfrm>
            <a:off x="263949" y="4246290"/>
            <a:ext cx="4232635" cy="2067312"/>
          </a:xfrm>
          <a:prstGeom prst="rect">
            <a:avLst/>
          </a:prstGeom>
        </p:spPr>
      </p:pic>
      <p:sp>
        <p:nvSpPr>
          <p:cNvPr id="118" name="Google Shape;118;gea47c4b3fe_1_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第三單元 </a:t>
            </a:r>
            <a:r>
              <a:rPr lang="zh-TW" altLang="en-US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生物與環境</a:t>
            </a:r>
            <a:r>
              <a:rPr 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-課程目標</a:t>
            </a:r>
            <a:endParaRPr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0AF77A6-9056-4BFB-91A3-0C52E469D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1851" y="5769204"/>
            <a:ext cx="860149" cy="108879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2E24502-1EE7-4193-9A05-F538EFE4A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89322" y="5386240"/>
            <a:ext cx="1471760" cy="147176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6C3E46C-6D6C-429E-B126-DF50A292DD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433" t="11135" r="16574" b="15876"/>
          <a:stretch/>
        </p:blipFill>
        <p:spPr>
          <a:xfrm>
            <a:off x="546558" y="1364787"/>
            <a:ext cx="3291462" cy="229071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4B9DD76-FC63-49F1-93D2-2CE8146DFDC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01" t="5323" r="5980" b="17251"/>
          <a:stretch/>
        </p:blipFill>
        <p:spPr>
          <a:xfrm>
            <a:off x="4193651" y="1489435"/>
            <a:ext cx="4487158" cy="211680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F775CDE-A28C-4422-975D-150427AC0E4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511" t="2062" r="23995" b="20000"/>
          <a:stretch/>
        </p:blipFill>
        <p:spPr>
          <a:xfrm>
            <a:off x="8826630" y="1334391"/>
            <a:ext cx="3291462" cy="280219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D41137E-8825-4B24-A642-36DB0518CC6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42" r="26933" b="22887"/>
          <a:stretch/>
        </p:blipFill>
        <p:spPr>
          <a:xfrm>
            <a:off x="4562965" y="4118312"/>
            <a:ext cx="3748530" cy="250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52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4" descr="元気な木のキャラクター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4389" y="2385275"/>
            <a:ext cx="4054960" cy="4223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 descr="https://3.bp.blogspot.com/-UOegW9Rmbr0/V9vCf2YTvrI/AAAAAAAA9-U/BQ9_qEojg0wrLgQcMtyVAebp3j9GHG04wCLcB/s800/kusa_simple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53747" y="5364212"/>
            <a:ext cx="2110215" cy="1677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 descr="https://3.bp.blogspot.com/-UOegW9Rmbr0/V9vCf2YTvrI/AAAAAAAA9-U/BQ9_qEojg0wrLgQcMtyVAebp3j9GHG04wCLcB/s800/kusa_simple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1909" y="5507915"/>
            <a:ext cx="1976641" cy="157104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lang="zh-TW" b="1">
                <a:latin typeface="Microsoft JhengHei"/>
                <a:ea typeface="Microsoft JhengHei"/>
                <a:cs typeface="Microsoft JhengHei"/>
                <a:sym typeface="Microsoft JhengHei"/>
              </a:rPr>
              <a:t>評量方式</a:t>
            </a:r>
            <a:endParaRPr/>
          </a:p>
        </p:txBody>
      </p:sp>
      <p:sp>
        <p:nvSpPr>
          <p:cNvPr id="135" name="Google Shape;135;p4"/>
          <p:cNvSpPr txBox="1">
            <a:spLocks noGrp="1"/>
          </p:cNvSpPr>
          <p:nvPr>
            <p:ph type="body" idx="1"/>
          </p:nvPr>
        </p:nvSpPr>
        <p:spPr>
          <a:xfrm>
            <a:off x="838200" y="158895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1.平時成績(60%)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   (1)作業成績</a:t>
            </a:r>
            <a:endParaRPr sz="36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   (2)小考成績</a:t>
            </a:r>
            <a:endParaRPr sz="36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   (3)平時表現</a:t>
            </a:r>
            <a:endParaRPr sz="36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   (4)實作評量</a:t>
            </a:r>
            <a:endParaRPr sz="36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2.定期評量(40%)</a:t>
            </a:r>
            <a:endParaRPr sz="3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6" name="Google Shape;136;p4" descr="https://3.bp.blogspot.com/-pEAVx_FY2-0/V9vCftWT0oI/AAAAAAAA9-Q/8dJH47Hrg7s9VZKln37Gyf0zDi6bNykvACLcB/s800/kusa_simple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50034" y="5735303"/>
            <a:ext cx="1963681" cy="1306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 descr="https://3.bp.blogspot.com/-pEAVx_FY2-0/V9vCftWT0oI/AAAAAAAA9-Q/8dJH47Hrg7s9VZKln37Gyf0zDi6bNykvACLcB/s800/kusa_simple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7868" y="5931086"/>
            <a:ext cx="1616542" cy="107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" descr="https://3.bp.blogspot.com/-pEAVx_FY2-0/V9vCftWT0oI/AAAAAAAA9-Q/8dJH47Hrg7s9VZKln37Gyf0zDi6bNykvACLcB/s800/kusa_simple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5770" y="5931086"/>
            <a:ext cx="1616542" cy="107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 descr="https://3.bp.blogspot.com/-pEAVx_FY2-0/V9vCftWT0oI/AAAAAAAA9-Q/8dJH47Hrg7s9VZKln37Gyf0zDi6bNykvACLcB/s800/kusa_simple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1549" y="5792844"/>
            <a:ext cx="1824382" cy="1213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 descr="https://3.bp.blogspot.com/-pEAVx_FY2-0/V9vCftWT0oI/AAAAAAAA9-Q/8dJH47Hrg7s9VZKln37Gyf0zDi6bNykvACLcB/s800/kusa_simple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94204" y="5931086"/>
            <a:ext cx="1616542" cy="107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 descr="https://3.bp.blogspot.com/-pEAVx_FY2-0/V9vCftWT0oI/AAAAAAAA9-Q/8dJH47Hrg7s9VZKln37Gyf0zDi6bNykvACLcB/s800/kusa_simple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68076" y="6088828"/>
            <a:ext cx="1379385" cy="91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 descr="https://3.bp.blogspot.com/-pEAVx_FY2-0/V9vCftWT0oI/AAAAAAAA9-Q/8dJH47Hrg7s9VZKln37Gyf0zDi6bNykvACLcB/s800/kusa_simple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18257" y="5792844"/>
            <a:ext cx="1877171" cy="124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 descr="https://3.bp.blogspot.com/-pEAVx_FY2-0/V9vCftWT0oI/AAAAAAAA9-Q/8dJH47Hrg7s9VZKln37Gyf0zDi6bNykvACLcB/s800/kusa_simple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68273" y="5913530"/>
            <a:ext cx="1669331" cy="1110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4" descr="https://3.bp.blogspot.com/-pEAVx_FY2-0/V9vCftWT0oI/AAAAAAAA9-Q/8dJH47Hrg7s9VZKln37Gyf0zDi6bNykvACLcB/s800/kusa_simple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23415" y="5735303"/>
            <a:ext cx="1984894" cy="1320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4" descr="https://3.bp.blogspot.com/-pEAVx_FY2-0/V9vCftWT0oI/AAAAAAAA9-Q/8dJH47Hrg7s9VZKln37Gyf0zDi6bNykvACLcB/s800/kusa_simple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78030" y="5880034"/>
            <a:ext cx="1669331" cy="1110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" descr="https://3.bp.blogspot.com/-pEAVx_FY2-0/V9vCftWT0oI/AAAAAAAA9-Q/8dJH47Hrg7s9VZKln37Gyf0zDi6bNykvACLcB/s800/kusa_simple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10210" y="5921581"/>
            <a:ext cx="1669331" cy="1110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" descr="https://3.bp.blogspot.com/-pEAVx_FY2-0/V9vCftWT0oI/AAAAAAAA9-Q/8dJH47Hrg7s9VZKln37Gyf0zDi6bNykvACLcB/s800/kusa_simple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18289" y="5905567"/>
            <a:ext cx="1669331" cy="1110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</TotalTime>
  <Words>455</Words>
  <Application>Microsoft Office PowerPoint</Application>
  <PresentationFormat>寬螢幕</PresentationFormat>
  <Paragraphs>52</Paragraphs>
  <Slides>9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3" baseType="lpstr">
      <vt:lpstr>Microsoft JhengHei</vt:lpstr>
      <vt:lpstr>Arial</vt:lpstr>
      <vt:lpstr>Calibri</vt:lpstr>
      <vt:lpstr>Office 佈景主題</vt:lpstr>
      <vt:lpstr>PowerPoint 簡報</vt:lpstr>
      <vt:lpstr>課程架構</vt:lpstr>
      <vt:lpstr>第一單元 簡單機械-課程目標</vt:lpstr>
      <vt:lpstr>第一單元 簡單機械</vt:lpstr>
      <vt:lpstr>第二單元 微生物與食品保存-課程目標</vt:lpstr>
      <vt:lpstr>第二單元 微生物與食品保存</vt:lpstr>
      <vt:lpstr>第三單元 生物與環境-課程目標</vt:lpstr>
      <vt:lpstr>第三單元 生物與環境-課程目標</vt:lpstr>
      <vt:lpstr>評量方式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王鵬淵</dc:creator>
  <cp:lastModifiedBy>鵬淵 王</cp:lastModifiedBy>
  <cp:revision>5</cp:revision>
  <dcterms:created xsi:type="dcterms:W3CDTF">2020-03-06T07:07:04Z</dcterms:created>
  <dcterms:modified xsi:type="dcterms:W3CDTF">2022-02-18T09:17:04Z</dcterms:modified>
</cp:coreProperties>
</file>