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63" r:id="rId5"/>
    <p:sldId id="259" r:id="rId6"/>
    <p:sldId id="264" r:id="rId7"/>
    <p:sldId id="260" r:id="rId8"/>
    <p:sldId id="265" r:id="rId9"/>
    <p:sldId id="261" r:id="rId10"/>
    <p:sldId id="266" r:id="rId11"/>
    <p:sldId id="262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C0B749-43A3-4DBF-86DC-41CBB362BB9B}">
  <a:tblStyle styleId="{3FC0B749-43A3-4DBF-86DC-41CBB362BB9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F0F0"/>
          </a:solidFill>
        </a:fill>
      </a:tcStyle>
    </a:wholeTbl>
    <a:band1H>
      <a:tcTxStyle b="off" i="off"/>
      <a:tcStyle>
        <a:tcBdr/>
        <a:fill>
          <a:solidFill>
            <a:srgbClr val="E0E0E0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E0E0E0"/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0F0F0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/>
        <a:fill>
          <a:solidFill>
            <a:srgbClr val="F0F0F0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a5d028e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" name="Google Shape;58;gea5d028e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ea5d028eed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gea5d028eed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1542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a5d028eed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gea5d028eed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ea5d028eed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" name="Google Shape;69;gea5d028eed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a5d028eed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" name="Google Shape;77;gea5d028eed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a5d028eed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" name="Google Shape;77;gea5d028eed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835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a5d028eed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gea5d028eed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a5d028eed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gea5d028eed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5692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ea5d028eed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ea5d028eed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ea5d028eed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ea5d028eed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3931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ea5d028eed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gea5d028eed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descr="山のイラス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653" y="3951616"/>
            <a:ext cx="2178717" cy="1573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 descr="山のイラスト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4676" y="3632703"/>
            <a:ext cx="2620290" cy="189243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-43642" y="333731"/>
            <a:ext cx="9187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zh-TW" sz="45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四</a:t>
            </a:r>
            <a:r>
              <a:rPr lang="zh-TW" sz="45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年級自然科授課計畫</a:t>
            </a:r>
            <a:endParaRPr sz="4500" b="1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3" name="Google Shape;63;p14" descr="https://3.bp.blogspot.com/-JWTt4PvjwiY/W959d2JHFoI/AAAAAAABP1k/U4xClruDa5EQrXK_8rvWHCpKPz80vGoFgCLcBGAs/s800/line_mountain_yam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32837" y="4692695"/>
            <a:ext cx="13156496" cy="592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 descr="大きな木に集まった動物たちのイラスト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59475" y="2405088"/>
            <a:ext cx="2390546" cy="239054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/>
          <p:nvPr/>
        </p:nvSpPr>
        <p:spPr>
          <a:xfrm>
            <a:off x="2295614" y="1836556"/>
            <a:ext cx="4233600" cy="1687200"/>
          </a:xfrm>
          <a:prstGeom prst="rect">
            <a:avLst/>
          </a:prstGeom>
          <a:noFill/>
          <a:ln w="28575" cap="flat" cmpd="sng">
            <a:solidFill>
              <a:srgbClr val="F4B08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授課老師:王鵬淵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聯絡方式: 0978236752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授課班級:</a:t>
            </a:r>
            <a:r>
              <a:rPr lang="zh-TW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r>
            <a:r>
              <a:rPr lang="zh-TW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1~</a:t>
            </a:r>
            <a:r>
              <a:rPr lang="zh-TW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403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使用教材:</a:t>
            </a:r>
            <a:r>
              <a:rPr lang="zh-TW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康軒</a:t>
            </a:r>
            <a:r>
              <a:rPr lang="zh-TW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版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14" descr="https://2.bp.blogspot.com/-RukBNDsJmYw/WD_cYZlBoSI/AAAAAAABAEs/ddSv5AT9KgcVmt0RV9VewmNfvqOjETpMwCLcB/s800/sun_yellow2_character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478" y="-23519"/>
            <a:ext cx="1457909" cy="1476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2356871" y="157361"/>
            <a:ext cx="4072282" cy="745800"/>
          </a:xfrm>
          <a:prstGeom prst="rect">
            <a:avLst/>
          </a:prstGeom>
          <a:solidFill>
            <a:srgbClr val="FFEBDE">
              <a:alpha val="881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icrosoft JhengHei"/>
              <a:buNone/>
            </a:pP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第四單元 </a:t>
            </a:r>
            <a:r>
              <a:rPr lang="zh-TW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奇妙的電路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9519B65-130B-42C2-B2FE-0361C4937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2" r="5891" b="21998"/>
          <a:stretch/>
        </p:blipFill>
        <p:spPr>
          <a:xfrm>
            <a:off x="118537" y="1009774"/>
            <a:ext cx="4231600" cy="205414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14A2447-32EF-42F9-B638-69B4AECF6A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3" t="2344" r="5582" b="21308"/>
          <a:stretch/>
        </p:blipFill>
        <p:spPr>
          <a:xfrm>
            <a:off x="118537" y="3063918"/>
            <a:ext cx="4231600" cy="200371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AEE5764-7178-4725-8116-8E73F30B00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70" t="10101" r="9070" b="17133"/>
          <a:stretch/>
        </p:blipFill>
        <p:spPr>
          <a:xfrm>
            <a:off x="4430233" y="981133"/>
            <a:ext cx="3997841" cy="227708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748BE95-5787-47CC-A5B2-391C4D6871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79" r="5658" b="19076"/>
          <a:stretch/>
        </p:blipFill>
        <p:spPr>
          <a:xfrm>
            <a:off x="4633938" y="3240346"/>
            <a:ext cx="3693042" cy="184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83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 descr="元気な木のキャラクター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3292" y="1788956"/>
            <a:ext cx="3041220" cy="316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 descr="https://3.bp.blogspot.com/-UOegW9Rmbr0/V9vCf2YTvrI/AAAAAAAA9-U/BQ9_qEojg0wrLgQcMtyVAebp3j9GHG04wCLcB/s800/kusa_simple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5310" y="4023159"/>
            <a:ext cx="1582661" cy="125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 descr="https://3.bp.blogspot.com/-UOegW9Rmbr0/V9vCf2YTvrI/AAAAAAAA9-U/BQ9_qEojg0wrLgQcMtyVAebp3j9GHG04wCLcB/s800/kusa_simple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6432" y="4130936"/>
            <a:ext cx="1482481" cy="117828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icrosoft JhengHei"/>
              <a:buNone/>
            </a:pPr>
            <a:r>
              <a:rPr lang="zh-TW" b="1">
                <a:latin typeface="Microsoft JhengHei"/>
                <a:ea typeface="Microsoft JhengHei"/>
                <a:cs typeface="Microsoft JhengHei"/>
                <a:sym typeface="Microsoft JhengHei"/>
              </a:rPr>
              <a:t>評量方式</a:t>
            </a:r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1"/>
          </p:nvPr>
        </p:nvSpPr>
        <p:spPr>
          <a:xfrm>
            <a:off x="628650" y="1191716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zh-TW" sz="2700">
                <a:latin typeface="Microsoft JhengHei"/>
                <a:ea typeface="Microsoft JhengHei"/>
                <a:cs typeface="Microsoft JhengHei"/>
                <a:sym typeface="Microsoft JhengHei"/>
              </a:rPr>
              <a:t>1.平時成績(60%)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zh-TW" sz="2700">
                <a:latin typeface="Microsoft JhengHei"/>
                <a:ea typeface="Microsoft JhengHei"/>
                <a:cs typeface="Microsoft JhengHei"/>
                <a:sym typeface="Microsoft JhengHei"/>
              </a:rPr>
              <a:t>   (1)作業成績</a:t>
            </a:r>
            <a:endParaRPr sz="2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zh-TW" sz="2700">
                <a:latin typeface="Microsoft JhengHei"/>
                <a:ea typeface="Microsoft JhengHei"/>
                <a:cs typeface="Microsoft JhengHei"/>
                <a:sym typeface="Microsoft JhengHei"/>
              </a:rPr>
              <a:t>   (2)小考成績</a:t>
            </a:r>
            <a:endParaRPr sz="2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zh-TW" sz="2700">
                <a:latin typeface="Microsoft JhengHei"/>
                <a:ea typeface="Microsoft JhengHei"/>
                <a:cs typeface="Microsoft JhengHei"/>
                <a:sym typeface="Microsoft JhengHei"/>
              </a:rPr>
              <a:t>   (3)平時表現</a:t>
            </a:r>
            <a:endParaRPr sz="2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zh-TW" sz="2700">
                <a:latin typeface="Microsoft JhengHei"/>
                <a:ea typeface="Microsoft JhengHei"/>
                <a:cs typeface="Microsoft JhengHei"/>
                <a:sym typeface="Microsoft JhengHei"/>
              </a:rPr>
              <a:t>   (4)實作評量</a:t>
            </a:r>
            <a:endParaRPr sz="2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zh-TW" sz="2700">
                <a:latin typeface="Microsoft JhengHei"/>
                <a:ea typeface="Microsoft JhengHei"/>
                <a:cs typeface="Microsoft JhengHei"/>
                <a:sym typeface="Microsoft JhengHei"/>
              </a:rPr>
              <a:t>2.定期評量(40%)</a:t>
            </a:r>
            <a:endParaRPr sz="27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4" name="Google Shape;114;p20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62526" y="4301477"/>
            <a:ext cx="1472761" cy="979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8401" y="4448314"/>
            <a:ext cx="1212407" cy="80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9327" y="4448314"/>
            <a:ext cx="1212407" cy="80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1162" y="4344633"/>
            <a:ext cx="1368287" cy="9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5653" y="4448314"/>
            <a:ext cx="1212407" cy="80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76057" y="4566621"/>
            <a:ext cx="1034539" cy="68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3693" y="4344633"/>
            <a:ext cx="1407878" cy="936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1204" y="4435148"/>
            <a:ext cx="1251998" cy="83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42561" y="4301477"/>
            <a:ext cx="1488671" cy="99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3522" y="4410025"/>
            <a:ext cx="1251998" cy="83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57658" y="4441186"/>
            <a:ext cx="1251998" cy="83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 descr="https://3.bp.blogspot.com/-pEAVx_FY2-0/V9vCftWT0oI/AAAAAAAA9-Q/8dJH47Hrg7s9VZKln37Gyf0zDi6bNykvACLcB/s800/kusa_simple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8717" y="4429175"/>
            <a:ext cx="1251998" cy="832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1343908"/>
            <a:ext cx="9144003" cy="648740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603684" y="20392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icrosoft JhengHei"/>
              <a:buNone/>
            </a:pPr>
            <a:r>
              <a:rPr lang="zh-TW" b="1">
                <a:latin typeface="Microsoft JhengHei"/>
                <a:ea typeface="Microsoft JhengHei"/>
                <a:cs typeface="Microsoft JhengHei"/>
                <a:sym typeface="Microsoft JhengHei"/>
              </a:rPr>
              <a:t>課程架構</a:t>
            </a:r>
            <a:endParaRPr/>
          </a:p>
        </p:txBody>
      </p:sp>
      <p:graphicFrame>
        <p:nvGraphicFramePr>
          <p:cNvPr id="73" name="Google Shape;73;p15"/>
          <p:cNvGraphicFramePr/>
          <p:nvPr>
            <p:extLst>
              <p:ext uri="{D42A27DB-BD31-4B8C-83A1-F6EECF244321}">
                <p14:modId xmlns:p14="http://schemas.microsoft.com/office/powerpoint/2010/main" val="1454551270"/>
              </p:ext>
            </p:extLst>
          </p:nvPr>
        </p:nvGraphicFramePr>
        <p:xfrm>
          <a:off x="1388232" y="1097280"/>
          <a:ext cx="6317600" cy="3905075"/>
        </p:xfrm>
        <a:graphic>
          <a:graphicData uri="http://schemas.openxmlformats.org/drawingml/2006/table">
            <a:tbl>
              <a:tblPr firstRow="1" bandRow="1">
                <a:noFill/>
                <a:tableStyleId>{3FC0B749-43A3-4DBF-86DC-41CBB362BB9B}</a:tableStyleId>
              </a:tblPr>
              <a:tblGrid>
                <a:gridCol w="315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825"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zh-TW" altLang="en-US" sz="1800" u="none" strike="noStrike" cap="none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時間的測量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68600" marR="68600" marT="34300" marB="34300" anchor="ctr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400" u="none" strike="noStrike" cap="none" dirty="0"/>
                        <a:t>時間的規律性</a:t>
                      </a:r>
                      <a:endParaRPr sz="1400" u="none" strike="noStrike" cap="none" dirty="0"/>
                    </a:p>
                  </a:txBody>
                  <a:tcPr marL="68600" marR="68600" marT="34300" marB="34300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7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400" b="1" u="none" strike="noStrike" cap="none" dirty="0"/>
                        <a:t>計時的方法</a:t>
                      </a:r>
                      <a:endParaRPr sz="1400" b="1" u="none" strike="noStrike" cap="none" dirty="0"/>
                    </a:p>
                  </a:txBody>
                  <a:tcPr marL="68600" marR="68600" marT="34300" marB="34300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7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400" b="1" u="none" strike="noStrike" cap="none" dirty="0"/>
                        <a:t>進步的計時工具</a:t>
                      </a:r>
                      <a:endParaRPr sz="1400" b="1" u="none" strike="noStrike" cap="none" dirty="0"/>
                    </a:p>
                  </a:txBody>
                  <a:tcPr marL="68600" marR="68600" marT="34300" marB="34300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750"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icrosoft JhengHei"/>
                        <a:buNone/>
                      </a:pPr>
                      <a:r>
                        <a:rPr lang="zh-TW" sz="18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     </a:t>
                      </a:r>
                      <a:endParaRPr sz="180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icrosoft JhengHei"/>
                        <a:buNone/>
                      </a:pPr>
                      <a:r>
                        <a:rPr lang="zh-TW" sz="18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          水</a:t>
                      </a:r>
                      <a:r>
                        <a:rPr lang="zh-TW" altLang="en-US" sz="18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的移動</a:t>
                      </a:r>
                      <a:endParaRPr sz="1100" b="1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/>
                    </a:p>
                  </a:txBody>
                  <a:tcPr marL="68600" marR="68600" marT="34300" marB="34300" anchor="ctr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400" b="1" u="none" strike="noStrike" cap="none" dirty="0"/>
                        <a:t>毛細現象</a:t>
                      </a:r>
                      <a:endParaRPr sz="1400" b="1" u="none" strike="noStrike" cap="none" dirty="0"/>
                    </a:p>
                  </a:txBody>
                  <a:tcPr marL="68600" marR="68600" marT="34300" marB="34300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7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400" b="1" u="none" strike="noStrike" cap="none" dirty="0"/>
                        <a:t>虹吸現象</a:t>
                      </a:r>
                      <a:endParaRPr sz="1400" b="1" u="none" strike="noStrike" cap="none" dirty="0"/>
                    </a:p>
                  </a:txBody>
                  <a:tcPr marL="68600" marR="68600" marT="34300" marB="34300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7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400" b="1" u="none" strike="noStrike" cap="none" dirty="0"/>
                        <a:t>認識連通管</a:t>
                      </a:r>
                      <a:endParaRPr sz="1400" b="1" u="none" strike="noStrike" cap="none" dirty="0"/>
                    </a:p>
                  </a:txBody>
                  <a:tcPr marL="68600" marR="68600" marT="34300" marB="34300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750"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icrosoft JhengHei"/>
                        <a:buNone/>
                      </a:pPr>
                      <a:endParaRPr sz="180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icrosoft JhengHei"/>
                        <a:buNone/>
                      </a:pPr>
                      <a:r>
                        <a:rPr lang="zh-TW" sz="18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          </a:t>
                      </a:r>
                      <a:r>
                        <a:rPr lang="zh-TW" altLang="en-US" sz="18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昆蟲家族</a:t>
                      </a:r>
                      <a:endParaRPr sz="1100" b="1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68600" marR="68600" marT="34300" marB="34300" anchor="ctr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400" b="1" u="none" strike="noStrike" cap="none" dirty="0"/>
                        <a:t>認識昆蟲</a:t>
                      </a:r>
                      <a:endParaRPr sz="1400" b="1" u="none" strike="noStrike" cap="none" dirty="0"/>
                    </a:p>
                  </a:txBody>
                  <a:tcPr marL="68600" marR="68600" marT="34300" marB="34300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7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400" b="1" u="none" strike="noStrike" cap="none" dirty="0"/>
                        <a:t>昆蟲的一生</a:t>
                      </a:r>
                      <a:endParaRPr sz="1400" b="1" u="none" strike="noStrike" cap="none" dirty="0"/>
                    </a:p>
                  </a:txBody>
                  <a:tcPr marL="68600" marR="68600" marT="34300" marB="34300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7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400" b="1" u="none" strike="noStrike" cap="none" dirty="0"/>
                        <a:t>昆蟲與環境</a:t>
                      </a:r>
                      <a:endParaRPr sz="1400" b="1" u="none" strike="noStrike" cap="none" dirty="0"/>
                    </a:p>
                  </a:txBody>
                  <a:tcPr marL="68600" marR="68600" marT="34300" marB="34300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750"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icrosoft JhengHei"/>
                        <a:buNone/>
                      </a:pPr>
                      <a:endParaRPr sz="180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Microsoft JhengHei"/>
                        <a:buNone/>
                      </a:pPr>
                      <a:r>
                        <a:rPr lang="zh-TW" sz="18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     </a:t>
                      </a:r>
                      <a:r>
                        <a:rPr lang="zh-TW" altLang="en-US" sz="18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奇妙的電路</a:t>
                      </a:r>
                      <a:endParaRPr sz="1100" b="1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68600" marR="68600" marT="34300" marB="34300" anchor="ctr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400" b="1" u="none" strike="noStrike" cap="none" dirty="0"/>
                        <a:t>燈泡亮了</a:t>
                      </a:r>
                      <a:endParaRPr sz="1400" b="1" u="none" strike="noStrike" cap="none" dirty="0"/>
                    </a:p>
                  </a:txBody>
                  <a:tcPr marL="68600" marR="68600" marT="34300" marB="34300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7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400" b="1" u="none" strike="noStrike" cap="none" dirty="0"/>
                        <a:t>電路與開關</a:t>
                      </a:r>
                      <a:endParaRPr sz="1400" b="1" u="none" strike="noStrike" cap="none" dirty="0"/>
                    </a:p>
                  </a:txBody>
                  <a:tcPr marL="68600" marR="68600" marT="34300" marB="34300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7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zh-TW" altLang="en-US" sz="1400" b="1" u="none" strike="noStrike" cap="none" dirty="0"/>
                        <a:t>電的應用</a:t>
                      </a:r>
                      <a:endParaRPr sz="1400" b="1" u="none" strike="noStrike" cap="none" dirty="0"/>
                    </a:p>
                  </a:txBody>
                  <a:tcPr marL="68600" marR="68600" marT="34300" marB="34300">
                    <a:lnL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4B08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74" name="Google Shape;74;p15" descr="C:\Users\王鵬淵\Desktop\電繪\素材\夜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5934" y="3470587"/>
            <a:ext cx="2357965" cy="1672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学校の建物のイラスト（背景素材）">
            <a:extLst>
              <a:ext uri="{FF2B5EF4-FFF2-40B4-BE49-F238E27FC236}">
                <a16:creationId xmlns:a16="http://schemas.microsoft.com/office/drawing/2014/main" id="{FEE6F264-C453-4593-8D01-57CD832B2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1676388" y="23533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icrosoft JhengHei"/>
              <a:buNone/>
            </a:pPr>
            <a:r>
              <a:rPr lang="zh-TW" b="1" dirty="0">
                <a:solidFill>
                  <a:sysClr val="windowText" lastClr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第一單元</a:t>
            </a:r>
            <a:r>
              <a:rPr lang="zh-TW" altLang="en-US" b="1" dirty="0">
                <a:solidFill>
                  <a:sysClr val="windowText" lastClr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時間的測量</a:t>
            </a:r>
            <a:r>
              <a:rPr lang="zh-TW" b="1" dirty="0">
                <a:solidFill>
                  <a:sysClr val="windowText" lastClr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-課程目標</a:t>
            </a:r>
            <a:endParaRPr b="1" dirty="0">
              <a:solidFill>
                <a:sysClr val="windowText" lastClr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628650" y="1068656"/>
            <a:ext cx="8010600" cy="3875100"/>
          </a:xfrm>
          <a:prstGeom prst="rect">
            <a:avLst/>
          </a:prstGeom>
          <a:solidFill>
            <a:srgbClr val="FFFFFF">
              <a:alpha val="86670"/>
            </a:srgbClr>
          </a:solidFill>
          <a:ln w="38100" cap="flat" cmpd="sng">
            <a:solidFill>
              <a:srgbClr val="F4B08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從自然現象知道一天、一個月、一年的時間的規律性。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經由不同時間單位關係的探討，知道時間的分割性及延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時性。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認識計時工具，如沙漏、單擺等利用規律性測量時間的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工具。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認識計時科技的演進，並學習在生活中善用計時工具。</a:t>
            </a:r>
            <a:endParaRPr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77800" lvl="0" indent="-88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1676388" y="23533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icrosoft JhengHei"/>
              <a:buNone/>
            </a:pPr>
            <a:r>
              <a:rPr lang="zh-TW" b="1" dirty="0">
                <a:solidFill>
                  <a:sysClr val="windowText" lastClr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第一單元</a:t>
            </a:r>
            <a:r>
              <a:rPr lang="zh-TW" altLang="en-US" b="1" dirty="0">
                <a:solidFill>
                  <a:sysClr val="windowText" lastClr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時間的測量</a:t>
            </a:r>
            <a:r>
              <a:rPr lang="zh-TW" b="1" dirty="0">
                <a:solidFill>
                  <a:sysClr val="windowText" lastClr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b="1" dirty="0">
              <a:solidFill>
                <a:sysClr val="windowText" lastClr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EDD0D3D-4DBD-454C-A764-BD3F655ACB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87" t="42997" r="25658" b="39638"/>
          <a:stretch/>
        </p:blipFill>
        <p:spPr>
          <a:xfrm>
            <a:off x="192662" y="3021699"/>
            <a:ext cx="3444949" cy="16694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5242A65-FE1E-4E1D-9385-5554DBB2E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71" t="14607" r="6046" b="55625"/>
          <a:stretch/>
        </p:blipFill>
        <p:spPr>
          <a:xfrm>
            <a:off x="199751" y="830143"/>
            <a:ext cx="4372249" cy="189259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BCF7C17-4CF1-407C-B56E-82188288E3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32" t="20396" r="30233" b="24617"/>
          <a:stretch/>
        </p:blipFill>
        <p:spPr>
          <a:xfrm>
            <a:off x="4633938" y="1573619"/>
            <a:ext cx="3887230" cy="2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11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5112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1676388" y="23533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icrosoft JhengHei"/>
              <a:buNone/>
            </a:pPr>
            <a:r>
              <a:rPr 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第二單元 水</a:t>
            </a:r>
            <a:r>
              <a:rPr lang="zh-TW" altLang="en-US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的移動</a:t>
            </a:r>
            <a:r>
              <a:rPr 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-課程目標</a:t>
            </a:r>
            <a:endParaRPr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628650" y="1068656"/>
            <a:ext cx="8010600" cy="3875100"/>
          </a:xfrm>
          <a:prstGeom prst="rect">
            <a:avLst/>
          </a:prstGeom>
          <a:solidFill>
            <a:srgbClr val="FFFFFF">
              <a:alpha val="86670"/>
            </a:srgbClr>
          </a:solidFill>
          <a:ln w="38100" cap="flat" cmpd="sng">
            <a:solidFill>
              <a:srgbClr val="F4B08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透過實驗操作，發現水可沿著具又縫隙的物體移動，即為</a:t>
            </a: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毛細現象」 。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認識虹吸現象之原理並以吸管及水管等進行實驗操作。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透過實驗操作認識連通管兩端之水平面無論如何傾斜皆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一樣高。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認識虹吸現象及連通管原理如何運用於生活當中。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培養細心觀察之科學態度。</a:t>
            </a:r>
            <a:endParaRPr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77800" lvl="0" indent="-88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400" b="1" dirty="0"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4764" y="358438"/>
            <a:ext cx="475825" cy="4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2850" y="331338"/>
            <a:ext cx="553750" cy="5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BBE5ED1E-D0D5-4570-A4D2-EE3C56246C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47" t="16763" r="26164" b="21440"/>
          <a:stretch/>
        </p:blipFill>
        <p:spPr>
          <a:xfrm>
            <a:off x="3478255" y="2945796"/>
            <a:ext cx="3537882" cy="190109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21D1CF0-8BF2-4C9F-8DD7-DA01F2879C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87" t="19075" r="36744" b="23376"/>
          <a:stretch/>
        </p:blipFill>
        <p:spPr>
          <a:xfrm>
            <a:off x="6802472" y="2647003"/>
            <a:ext cx="2341528" cy="2306104"/>
          </a:xfrm>
          <a:prstGeom prst="rect">
            <a:avLst/>
          </a:prstGeom>
        </p:spPr>
      </p:pic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1676388" y="23533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icrosoft JhengHei"/>
              <a:buNone/>
            </a:pPr>
            <a:r>
              <a:rPr lang="zh-TW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第二單元 水</a:t>
            </a:r>
            <a:r>
              <a:rPr lang="zh-TW" altLang="en-US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的移動</a:t>
            </a:r>
            <a:endParaRPr b="1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5706" y="349668"/>
            <a:ext cx="475825" cy="4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4720" y="295493"/>
            <a:ext cx="553750" cy="5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FD412B5-A487-4048-B00F-B2BDC35EAF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031" t="10198" r="18333" b="24341"/>
          <a:stretch/>
        </p:blipFill>
        <p:spPr>
          <a:xfrm>
            <a:off x="253275" y="808556"/>
            <a:ext cx="3492900" cy="223150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2FF8FD3-7E45-48B1-B069-684E93F28A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651" t="22877" r="34574" b="25581"/>
          <a:stretch/>
        </p:blipFill>
        <p:spPr>
          <a:xfrm>
            <a:off x="337533" y="3230750"/>
            <a:ext cx="3161414" cy="180514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F00FD0D-2F8E-4415-BC5B-733ED22087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r="2654" b="15521"/>
          <a:stretch/>
        </p:blipFill>
        <p:spPr>
          <a:xfrm>
            <a:off x="3986375" y="963578"/>
            <a:ext cx="3525737" cy="17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77F03F2-F5B8-4872-9FB7-4E130CCE0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5151121"/>
          </a:xfrm>
          <a:prstGeom prst="rect">
            <a:avLst/>
          </a:prstGeom>
        </p:spPr>
      </p:pic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1676388" y="322858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icrosoft JhengHei"/>
              <a:buNone/>
            </a:pP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第三單元 </a:t>
            </a:r>
            <a:r>
              <a:rPr lang="zh-TW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昆蟲家族</a:t>
            </a: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-課程目標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628650" y="1068656"/>
            <a:ext cx="8010600" cy="3875100"/>
          </a:xfrm>
          <a:prstGeom prst="rect">
            <a:avLst/>
          </a:prstGeom>
          <a:solidFill>
            <a:srgbClr val="FFFFFF">
              <a:alpha val="86670"/>
            </a:srgbClr>
          </a:solidFill>
          <a:ln w="38100" cap="flat" cmpd="sng">
            <a:solidFill>
              <a:srgbClr val="F4B08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能辨識昆蟲的外型特徵及其特殊構造。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2.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能實地調查校園內的昆蟲、認識昆蟲的生活習性。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3.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能擬定飼養計畫，學習如何飼養昆蟲。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4.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能觀察、紀錄昆蟲一生從幼體至成蟲的成長變化。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5.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能認識昆蟲在生態系中扮演的角色以及對於人類生活的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sym typeface="Microsoft JhengHei"/>
              </a:rPr>
              <a:t>   影響。</a:t>
            </a:r>
            <a:endParaRPr sz="1100" b="1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52DA3B0-BACB-4984-9808-A7478BB19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59688" y="260552"/>
            <a:ext cx="600740" cy="60074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28724CD-D4B2-4DB4-9257-C6E00AEE12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3186" y="4277537"/>
            <a:ext cx="900813" cy="90081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754FC9E-9A37-4825-B7FE-197917C915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6069" y="4532881"/>
            <a:ext cx="825161" cy="61061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3B8E863-AA6D-49CC-A0C0-AB4EFBA545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4072" y="422145"/>
            <a:ext cx="842453" cy="4850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16C49AF6-4FDD-44BF-9400-5CFF89FF4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0" r="3876" b="15383"/>
          <a:stretch/>
        </p:blipFill>
        <p:spPr>
          <a:xfrm>
            <a:off x="628649" y="864362"/>
            <a:ext cx="7550973" cy="3863581"/>
          </a:xfrm>
          <a:prstGeom prst="rect">
            <a:avLst/>
          </a:prstGeom>
        </p:spPr>
      </p:pic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1676388" y="322858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icrosoft JhengHei"/>
              <a:buNone/>
            </a:pP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第三單元 </a:t>
            </a:r>
            <a:r>
              <a:rPr lang="zh-TW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昆蟲家族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52DA3B0-BACB-4984-9808-A7478BB19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9408" y="278739"/>
            <a:ext cx="600740" cy="60074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28724CD-D4B2-4DB4-9257-C6E00AEE12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3186" y="4277537"/>
            <a:ext cx="900813" cy="90081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754FC9E-9A37-4825-B7FE-197917C915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6069" y="4532881"/>
            <a:ext cx="825161" cy="61061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3B8E863-AA6D-49CC-A0C0-AB4EFBA545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8147" y="415557"/>
            <a:ext cx="842453" cy="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62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82134BA-2188-44D6-AA35-D15749849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1676388" y="235333"/>
            <a:ext cx="5915100" cy="745800"/>
          </a:xfrm>
          <a:prstGeom prst="rect">
            <a:avLst/>
          </a:prstGeom>
          <a:solidFill>
            <a:srgbClr val="FFEBDE">
              <a:alpha val="881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icrosoft JhengHei"/>
              <a:buNone/>
            </a:pP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第四單元 </a:t>
            </a:r>
            <a:r>
              <a:rPr lang="zh-TW" altLang="en-US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奇妙的電路</a:t>
            </a:r>
            <a:r>
              <a:rPr lang="zh-TW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-課程目標</a:t>
            </a:r>
            <a:endParaRPr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628650" y="1068656"/>
            <a:ext cx="8010600" cy="3875100"/>
          </a:xfrm>
          <a:prstGeom prst="rect">
            <a:avLst/>
          </a:prstGeom>
          <a:solidFill>
            <a:srgbClr val="FFFFFF">
              <a:alpha val="86670"/>
            </a:srgbClr>
          </a:solidFill>
          <a:ln w="38100" cap="flat" cmpd="sng">
            <a:solidFill>
              <a:srgbClr val="F4B08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透觀察，認識電池、電線、燈泡的外型及基本構造。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透過觀察燈泡發亮情形，學習電路的「通路」及「斷路」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之概念。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透過不同的電路接法認識電池的串聯、並聯，並觀察燈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泡發亮情形之變化。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藉由運用小馬達等動力構造理解電在生活中的運用。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r>
              <a:rPr lang="en-US" altLang="zh-TW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5.</a:t>
            </a:r>
            <a:r>
              <a:rPr lang="zh-TW" altLang="en-US" sz="2400" b="1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培養科學研究的精神及態度。</a:t>
            </a:r>
            <a:endParaRPr lang="en-US" altLang="zh-TW" sz="2400" b="1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3750"/>
              <a:buNone/>
            </a:pPr>
            <a:endParaRPr sz="1400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67863C9-B281-43C5-8B6D-2DB7FE8EC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60" y="4421412"/>
            <a:ext cx="1203140" cy="62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491</Words>
  <Application>Microsoft Office PowerPoint</Application>
  <PresentationFormat>如螢幕大小 (16:9)</PresentationFormat>
  <Paragraphs>65</Paragraphs>
  <Slides>11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5" baseType="lpstr">
      <vt:lpstr>Microsoft JhengHei</vt:lpstr>
      <vt:lpstr>Arial</vt:lpstr>
      <vt:lpstr>Calibri</vt:lpstr>
      <vt:lpstr>Simple Light</vt:lpstr>
      <vt:lpstr>PowerPoint 簡報</vt:lpstr>
      <vt:lpstr>課程架構</vt:lpstr>
      <vt:lpstr>第一單元 時間的測量 -課程目標</vt:lpstr>
      <vt:lpstr>第一單元 時間的測量 </vt:lpstr>
      <vt:lpstr>第二單元 水的移動-課程目標</vt:lpstr>
      <vt:lpstr>第二單元 水的移動</vt:lpstr>
      <vt:lpstr>第三單元 昆蟲家族-課程目標</vt:lpstr>
      <vt:lpstr>第三單元 昆蟲家族</vt:lpstr>
      <vt:lpstr>第四單元 奇妙的電路-課程目標</vt:lpstr>
      <vt:lpstr>第四單元 奇妙的電路</vt:lpstr>
      <vt:lpstr>評量方式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王鵬淵</dc:creator>
  <cp:lastModifiedBy>鵬淵 王</cp:lastModifiedBy>
  <cp:revision>7</cp:revision>
  <dcterms:modified xsi:type="dcterms:W3CDTF">2022-02-18T08:24:54Z</dcterms:modified>
</cp:coreProperties>
</file>