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8" r:id="rId4"/>
    <p:sldId id="257" r:id="rId5"/>
    <p:sldId id="278" r:id="rId6"/>
    <p:sldId id="280" r:id="rId7"/>
    <p:sldId id="271" r:id="rId8"/>
    <p:sldId id="263" r:id="rId9"/>
    <p:sldId id="264" r:id="rId10"/>
    <p:sldId id="273" r:id="rId11"/>
    <p:sldId id="265" r:id="rId12"/>
    <p:sldId id="281" r:id="rId13"/>
    <p:sldId id="282" r:id="rId14"/>
    <p:sldId id="266" r:id="rId15"/>
    <p:sldId id="267" r:id="rId16"/>
    <p:sldId id="276" r:id="rId17"/>
    <p:sldId id="277" r:id="rId18"/>
    <p:sldId id="270" r:id="rId19"/>
    <p:sldId id="274" r:id="rId20"/>
    <p:sldId id="275" r:id="rId21"/>
    <p:sldId id="259" r:id="rId22"/>
  </p:sldIdLst>
  <p:sldSz cx="9144000" cy="6858000" type="screen4x3"/>
  <p:notesSz cx="6889750" cy="100155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/>
          <a:lstStyle>
            <a:lvl1pPr algn="r">
              <a:defRPr sz="1300"/>
            </a:lvl1pPr>
          </a:lstStyle>
          <a:p>
            <a:fld id="{19528287-FC99-4A2F-AAD5-8F1F35CBD48D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597" y="9513023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 anchor="b"/>
          <a:lstStyle>
            <a:lvl1pPr algn="r">
              <a:defRPr sz="1300"/>
            </a:lvl1pPr>
          </a:lstStyle>
          <a:p>
            <a:fld id="{6DCFE1D4-2575-4F6E-BC12-D3DD020F7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376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/>
          <a:lstStyle>
            <a:lvl1pPr algn="r">
              <a:defRPr sz="1300"/>
            </a:lvl1pPr>
          </a:lstStyle>
          <a:p>
            <a:fld id="{7FECF2FE-06DD-41EC-8CDD-769E8D92E9FD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1" tIns="48296" rIns="96591" bIns="4829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757381"/>
            <a:ext cx="5511800" cy="4506993"/>
          </a:xfrm>
          <a:prstGeom prst="rect">
            <a:avLst/>
          </a:prstGeom>
        </p:spPr>
        <p:txBody>
          <a:bodyPr vert="horz" lIns="96591" tIns="48296" rIns="96591" bIns="48296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597" y="9513023"/>
            <a:ext cx="2985559" cy="500776"/>
          </a:xfrm>
          <a:prstGeom prst="rect">
            <a:avLst/>
          </a:prstGeom>
        </p:spPr>
        <p:txBody>
          <a:bodyPr vert="horz" lIns="96591" tIns="48296" rIns="96591" bIns="48296" rtlCol="0" anchor="b"/>
          <a:lstStyle>
            <a:lvl1pPr algn="r">
              <a:defRPr sz="1300"/>
            </a:lvl1pPr>
          </a:lstStyle>
          <a:p>
            <a:fld id="{44F7E1C6-6DBE-4256-8F66-4C4D00BA88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71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935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95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95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95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147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9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9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96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282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78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57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420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18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99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7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7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7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9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E1C6-6DBE-4256-8F66-4C4D00BA886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94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661E-D985-4F00-AA23-F3F2589B07AC}" type="datetimeFigureOut">
              <a:rPr lang="zh-TW" altLang="en-US" smtClean="0"/>
              <a:pPr/>
              <a:t>2024/8/24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2A58-73B9-4104-9AF4-308ACB6914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6032;&#31481;&#32291;&#25945;&#20445;&#26381;&#21209;&#27231;&#27083;&#25910;&#36864;&#36027;&#36774;&#27861;1130621.d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113&#31481;&#20161;&#28187;&#20813;&#25910;&#36027;&#35215;&#23450;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&#39321;&#28207;&#25945;&#32946;&#22823;&#23416;&#31777;&#22577;.pdf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13&#26032;&#29983;&#23478;&#38263;&#25163;&#20874;(&#23436;&#25972;&#29256;)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143800" cy="1357322"/>
          </a:xfrm>
        </p:spPr>
        <p:txBody>
          <a:bodyPr>
            <a:normAutofit/>
          </a:bodyPr>
          <a:lstStyle/>
          <a:p>
            <a:r>
              <a:rPr lang="zh-TW" altLang="en-US" b="1">
                <a:ea typeface="華康細圓體" pitchFamily="49" charset="-120"/>
              </a:rPr>
              <a:t>竹北市竹仁國小附設幼兒園</a:t>
            </a:r>
            <a:br>
              <a:rPr lang="en-US" altLang="zh-TW"/>
            </a:br>
            <a:r>
              <a:rPr lang="en-US" altLang="zh-TW" sz="1200">
                <a:latin typeface="Segoe Script" pitchFamily="66" charset="0"/>
              </a:rPr>
              <a:t>A Kindergarten attached to Chu-Jen Elementary School in Zhubei City</a:t>
            </a:r>
            <a:endParaRPr lang="zh-TW" altLang="en-US" sz="1200">
              <a:latin typeface="Segoe Script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2214554"/>
            <a:ext cx="3714776" cy="1071570"/>
          </a:xfrm>
        </p:spPr>
        <p:txBody>
          <a:bodyPr>
            <a:normAutofit/>
          </a:bodyPr>
          <a:lstStyle/>
          <a:p>
            <a:pPr algn="dist"/>
            <a:r>
              <a:rPr lang="zh-TW" altLang="en-US" sz="2600" b="1">
                <a:solidFill>
                  <a:schemeClr val="tx2">
                    <a:lumMod val="60000"/>
                    <a:lumOff val="40000"/>
                  </a:schemeClr>
                </a:solidFill>
                <a:ea typeface="華康細圓體" pitchFamily="49" charset="-120"/>
              </a:rPr>
              <a:t>藍天白雲 </a:t>
            </a:r>
            <a:r>
              <a:rPr lang="zh-TW" altLang="en-US" sz="2600" b="1">
                <a:solidFill>
                  <a:schemeClr val="accent6">
                    <a:lumMod val="75000"/>
                  </a:schemeClr>
                </a:solidFill>
                <a:ea typeface="華康細圓體" pitchFamily="49" charset="-120"/>
              </a:rPr>
              <a:t>黌宮巍峨</a:t>
            </a:r>
            <a:endParaRPr lang="en-US" altLang="zh-TW" sz="2600" b="1">
              <a:solidFill>
                <a:schemeClr val="accent3">
                  <a:lumMod val="75000"/>
                </a:schemeClr>
              </a:solidFill>
              <a:ea typeface="華康細圓體" pitchFamily="49" charset="-120"/>
            </a:endParaRPr>
          </a:p>
          <a:p>
            <a:pPr algn="dist"/>
            <a:r>
              <a:rPr lang="zh-TW" altLang="en-US" sz="2800" b="1">
                <a:solidFill>
                  <a:schemeClr val="accent3">
                    <a:lumMod val="75000"/>
                  </a:schemeClr>
                </a:solidFill>
                <a:ea typeface="華康細圓體" pitchFamily="49" charset="-120"/>
              </a:rPr>
              <a:t>綠樹蓊鬱 </a:t>
            </a:r>
            <a:r>
              <a:rPr lang="zh-TW" altLang="en-US" sz="2600" b="1">
                <a:solidFill>
                  <a:srgbClr val="FC16BA"/>
                </a:solidFill>
                <a:ea typeface="華康細圓體" pitchFamily="49" charset="-120"/>
              </a:rPr>
              <a:t>落英繽紛</a:t>
            </a:r>
            <a:endParaRPr lang="en-US" altLang="zh-TW" sz="2600" b="1">
              <a:solidFill>
                <a:schemeClr val="accent6">
                  <a:lumMod val="75000"/>
                </a:schemeClr>
              </a:solidFill>
              <a:ea typeface="華康細圓體" pitchFamily="49" charset="-120"/>
            </a:endParaRPr>
          </a:p>
        </p:txBody>
      </p:sp>
      <p:pic>
        <p:nvPicPr>
          <p:cNvPr id="5" name="圖片 4" descr="校園.jpg"/>
          <p:cNvPicPr>
            <a:picLocks noChangeAspect="1"/>
          </p:cNvPicPr>
          <p:nvPr/>
        </p:nvPicPr>
        <p:blipFill>
          <a:blip r:embed="rId3" cstate="print"/>
          <a:srcRect l="2914" t="13541" r="2343" b="2652"/>
          <a:stretch>
            <a:fillRect/>
          </a:stretch>
        </p:blipFill>
        <p:spPr>
          <a:xfrm>
            <a:off x="785786" y="2000240"/>
            <a:ext cx="305891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4572000" y="38576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ea typeface="華康細圓體" pitchFamily="49" charset="-120"/>
              </a:rPr>
              <a:t>113</a:t>
            </a:r>
            <a:r>
              <a:rPr lang="zh-TW" altLang="en-US" sz="2400">
                <a:ea typeface="華康細圓體" pitchFamily="49" charset="-120"/>
              </a:rPr>
              <a:t>學</a:t>
            </a:r>
            <a:r>
              <a:rPr lang="zh-TW" altLang="en-US" sz="2400" dirty="0">
                <a:ea typeface="華康細圓體" pitchFamily="49" charset="-120"/>
              </a:rPr>
              <a:t>年度     親師座談會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357686" y="4429132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在教育愛的路上</a:t>
            </a:r>
            <a:r>
              <a:rPr lang="en-US" altLang="zh-TW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華康細圓體" pitchFamily="49" charset="-120"/>
              </a:rPr>
              <a:t>～</a:t>
            </a:r>
            <a:r>
              <a:rPr lang="zh-TW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華康細圓體" pitchFamily="49" charset="-120"/>
              </a:rPr>
              <a:t>我們攜手同行</a:t>
            </a:r>
            <a:endParaRPr lang="zh-TW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親師聯絡簿的使用</a:t>
            </a:r>
          </a:p>
        </p:txBody>
      </p:sp>
      <p:pic>
        <p:nvPicPr>
          <p:cNvPr id="5" name="圖片 4" descr="聯絡簿內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0" y="1857364"/>
            <a:ext cx="863505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868346"/>
          </a:xfrm>
        </p:spPr>
        <p:txBody>
          <a:bodyPr>
            <a:normAutofit/>
          </a:bodyPr>
          <a:lstStyle/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我國少子女化對策計畫</a:t>
            </a:r>
            <a:b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</a:b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公立幼兒園就學補助</a:t>
            </a: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園務與行政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358066" y="3429016"/>
            <a:ext cx="314327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收費及各項學前就學補助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42910" y="1428736"/>
            <a:ext cx="75009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>
                <a:latin typeface="標楷體" pitchFamily="65" charset="-120"/>
                <a:ea typeface="華康細圓體" pitchFamily="49" charset="-120"/>
              </a:rPr>
              <a:t>一</a:t>
            </a:r>
            <a:r>
              <a:rPr lang="zh-TW" altLang="en-US">
                <a:latin typeface="標楷體"/>
                <a:ea typeface="標楷體"/>
              </a:rPr>
              <a:t>、</a:t>
            </a:r>
            <a:r>
              <a:rPr lang="zh-TW" altLang="en-US">
                <a:latin typeface="標楷體" pitchFamily="65" charset="-120"/>
                <a:ea typeface="華康細圓體" pitchFamily="49" charset="-120"/>
              </a:rPr>
              <a:t>教保服務機構收退費辦法</a:t>
            </a:r>
            <a:r>
              <a:rPr lang="en-US" altLang="zh-TW">
                <a:latin typeface="標楷體" pitchFamily="65" charset="-120"/>
                <a:ea typeface="華康細圓體" pitchFamily="49" charset="-120"/>
              </a:rPr>
              <a:t>(</a:t>
            </a:r>
            <a:r>
              <a:rPr lang="zh-TW" altLang="en-US">
                <a:latin typeface="標楷體" pitchFamily="65" charset="-120"/>
                <a:ea typeface="華康細圓體" pitchFamily="49" charset="-120"/>
              </a:rPr>
              <a:t>含基準表</a:t>
            </a:r>
            <a:r>
              <a:rPr lang="en-US" altLang="zh-TW">
                <a:latin typeface="標楷體" pitchFamily="65" charset="-120"/>
                <a:ea typeface="華康細圓體" pitchFamily="49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>
                <a:latin typeface="標楷體" pitchFamily="65" charset="-120"/>
                <a:ea typeface="華康細圓體" pitchFamily="49" charset="-120"/>
              </a:rPr>
              <a:t>二</a:t>
            </a:r>
            <a:r>
              <a:rPr lang="zh-TW" altLang="en-US">
                <a:latin typeface="標楷體"/>
                <a:ea typeface="標楷體"/>
              </a:rPr>
              <a:t>、</a:t>
            </a:r>
            <a:r>
              <a:rPr lang="zh-TW" altLang="en-US">
                <a:latin typeface="標楷體" pitchFamily="65" charset="-120"/>
                <a:ea typeface="華康細圓體" pitchFamily="49" charset="-120"/>
              </a:rPr>
              <a:t>竹仁附幼收退數額</a:t>
            </a:r>
            <a:endParaRPr lang="en-US" altLang="zh-TW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標楷體" pitchFamily="65" charset="-120"/>
                <a:ea typeface="華康細圓體" pitchFamily="49" charset="-120"/>
              </a:rPr>
              <a:t>三</a:t>
            </a:r>
            <a:r>
              <a:rPr lang="zh-TW" altLang="en-US">
                <a:latin typeface="標楷體"/>
                <a:ea typeface="標楷體"/>
              </a:rPr>
              <a:t>、</a:t>
            </a:r>
            <a:r>
              <a:rPr lang="zh-TW" altLang="en-US">
                <a:latin typeface="標楷體"/>
                <a:ea typeface="華康細圓體" pitchFamily="49" charset="-120"/>
              </a:rPr>
              <a:t>各項學前就學補助</a:t>
            </a:r>
            <a:endParaRPr lang="en-US" altLang="zh-TW">
              <a:latin typeface="標楷體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>
              <a:latin typeface="標楷體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>
              <a:latin typeface="標楷體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>
              <a:latin typeface="標楷體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>
              <a:latin typeface="標楷體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>
              <a:latin typeface="標楷體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>
              <a:latin typeface="標楷體"/>
              <a:ea typeface="華康細圓體" pitchFamily="49" charset="-120"/>
            </a:endParaRPr>
          </a:p>
        </p:txBody>
      </p:sp>
      <p:sp>
        <p:nvSpPr>
          <p:cNvPr id="8" name="按鈕形 7">
            <a:hlinkClick r:id="rId3" action="ppaction://hlinkfile"/>
          </p:cNvPr>
          <p:cNvSpPr/>
          <p:nvPr/>
        </p:nvSpPr>
        <p:spPr>
          <a:xfrm>
            <a:off x="4857752" y="1571612"/>
            <a:ext cx="285752" cy="214314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按鈕形 8">
            <a:hlinkClick r:id="rId4" action="ppaction://hlinkfile"/>
          </p:cNvPr>
          <p:cNvSpPr/>
          <p:nvPr/>
        </p:nvSpPr>
        <p:spPr>
          <a:xfrm>
            <a:off x="3143240" y="1857364"/>
            <a:ext cx="285752" cy="214314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18425"/>
              </p:ext>
            </p:extLst>
          </p:nvPr>
        </p:nvGraphicFramePr>
        <p:xfrm>
          <a:off x="642910" y="2643182"/>
          <a:ext cx="7786742" cy="3474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766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3-</a:t>
                      </a:r>
                      <a:r>
                        <a:rPr lang="en-US" altLang="zh-TW" b="0"/>
                        <a:t>5</a:t>
                      </a:r>
                      <a:r>
                        <a:rPr lang="zh-TW" altLang="en-US" b="0" dirty="0"/>
                        <a:t>足歲</a:t>
                      </a:r>
                      <a:endParaRPr lang="zh-TW" altLang="en-US" b="0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/>
                        <a:t>1.</a:t>
                      </a:r>
                      <a:r>
                        <a:rPr lang="zh-TW" altLang="en-US" b="0"/>
                        <a:t>免學費</a:t>
                      </a:r>
                      <a:r>
                        <a:rPr lang="en-US" altLang="zh-TW" b="0"/>
                        <a:t>(</a:t>
                      </a:r>
                      <a:r>
                        <a:rPr lang="zh-TW" altLang="en-US" b="0"/>
                        <a:t>含非本國籍幼兒</a:t>
                      </a:r>
                      <a:r>
                        <a:rPr lang="en-US" altLang="zh-TW" b="0"/>
                        <a:t>)</a:t>
                      </a:r>
                    </a:p>
                    <a:p>
                      <a:pPr algn="l"/>
                      <a:r>
                        <a:rPr lang="en-US" altLang="zh-TW" b="0"/>
                        <a:t>2.</a:t>
                      </a:r>
                      <a:r>
                        <a:rPr lang="zh-TW" altLang="en-US" b="0"/>
                        <a:t>經濟弱勢家庭加額補助</a:t>
                      </a:r>
                      <a:endParaRPr lang="zh-TW" altLang="en-US" b="0">
                        <a:ea typeface="華康細圓體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19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113</a:t>
                      </a:r>
                    </a:p>
                    <a:p>
                      <a:pPr algn="ctr"/>
                      <a:r>
                        <a:rPr lang="zh-TW" altLang="en-US" b="1">
                          <a:ea typeface="華康細圓體" pitchFamily="49" charset="-120"/>
                        </a:rPr>
                        <a:t>學年度</a:t>
                      </a:r>
                      <a:endParaRPr lang="zh-TW" altLang="en-US" b="1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月起，第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胎及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非本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國籍子女家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長每月繳費不超過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元，第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胎以上、低收入及中低收入戶家庭子女、身心障礙幼兒「免繳費用」，與幼兒園原收費間之差額由行政院協助家長支付給園方。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不包括交通費、延長照顧服務費、保險費及家長會費</a:t>
                      </a:r>
                      <a:r>
                        <a:rPr lang="en-US" sz="1800" kern="120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TW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註冊單製單前發回「公立家長繳費數額通知單」，請務必</a:t>
                      </a:r>
                      <a:r>
                        <a:rPr lang="zh-TW" altLang="en-US" sz="1800" u="sng" kern="120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協助確認幼兒身分屬性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，倘有訛誤將報請教育局協助修正系統資料。</a:t>
                      </a:r>
                      <a:endParaRPr lang="en-US" altLang="zh-TW" sz="1800" kern="120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TW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依據幼兒教育及照顧法，以及本縣</a:t>
                      </a:r>
                      <a:r>
                        <a:rPr lang="en-US" altLang="zh-TW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113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學年度招生實施計畫，家長有繳交註冊費之義務，請</a:t>
                      </a:r>
                      <a:r>
                        <a:rPr lang="zh-TW" altLang="en-US" sz="1800" kern="120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於繳費期限內完成註冊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kern="120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TW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1800" kern="12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戶外教育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擬於</a:t>
                      </a:r>
                      <a:r>
                        <a:rPr lang="en-US" altLang="zh-TW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113-2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辦理，採</a:t>
                      </a:r>
                      <a:r>
                        <a:rPr lang="zh-TW" altLang="en-US" sz="1800" kern="12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自由參加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，事先進行意願調查再併同註冊單收費。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活動預告</a:t>
            </a:r>
            <a: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華康細圓體" pitchFamily="49" charset="-120"/>
              </a:rPr>
              <a:t>〜</a:t>
            </a:r>
            <a:r>
              <a:rPr lang="zh-TW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親職教育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1538" y="1357298"/>
            <a:ext cx="7500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ea typeface="華康細圓體" pitchFamily="49" charset="-120"/>
              </a:rPr>
              <a:t>主         題</a:t>
            </a:r>
            <a:r>
              <a:rPr lang="zh-TW" altLang="en-US" sz="2000">
                <a:latin typeface="標楷體"/>
                <a:ea typeface="標楷體"/>
              </a:rPr>
              <a:t>：</a:t>
            </a:r>
            <a:r>
              <a:rPr lang="zh-TW" altLang="en-US" sz="2000">
                <a:solidFill>
                  <a:srgbClr val="0000FF"/>
                </a:solidFill>
                <a:ea typeface="華康細圓體" pitchFamily="49" charset="-120"/>
              </a:rPr>
              <a:t>親子共讀～開啟親子悅讀、樂讀、享讀心法</a:t>
            </a:r>
            <a:endParaRPr lang="en-US" altLang="zh-TW" sz="2000">
              <a:solidFill>
                <a:srgbClr val="0000FF"/>
              </a:solidFill>
              <a:ea typeface="華康細圓體" pitchFamily="49" charset="-120"/>
            </a:endParaRPr>
          </a:p>
          <a:p>
            <a:r>
              <a:rPr lang="zh-TW" altLang="en-US" sz="2000">
                <a:ea typeface="華康細圓體" pitchFamily="49" charset="-120"/>
              </a:rPr>
              <a:t>辦理日期</a:t>
            </a:r>
            <a:r>
              <a:rPr lang="zh-TW" altLang="en-US" sz="2000">
                <a:latin typeface="標楷體"/>
                <a:ea typeface="標楷體"/>
              </a:rPr>
              <a:t>：</a:t>
            </a:r>
            <a:r>
              <a:rPr lang="en-US" sz="2000" b="1">
                <a:ea typeface="華康細圓體" pitchFamily="49" charset="-120"/>
              </a:rPr>
              <a:t> </a:t>
            </a:r>
            <a:r>
              <a:rPr lang="en-US" sz="2000" b="1">
                <a:solidFill>
                  <a:srgbClr val="0000FF"/>
                </a:solidFill>
                <a:ea typeface="華康細圓體" pitchFamily="49" charset="-120"/>
              </a:rPr>
              <a:t>113</a:t>
            </a:r>
            <a:r>
              <a:rPr lang="zh-TW" altLang="en-US" sz="2000">
                <a:solidFill>
                  <a:srgbClr val="0000FF"/>
                </a:solidFill>
                <a:ea typeface="華康細圓體" pitchFamily="49" charset="-120"/>
              </a:rPr>
              <a:t>年</a:t>
            </a:r>
            <a:r>
              <a:rPr lang="en-US" sz="2000" b="1">
                <a:solidFill>
                  <a:srgbClr val="0000FF"/>
                </a:solidFill>
                <a:ea typeface="華康細圓體" pitchFamily="49" charset="-120"/>
              </a:rPr>
              <a:t>12</a:t>
            </a:r>
            <a:r>
              <a:rPr lang="zh-TW" altLang="en-US" sz="2000">
                <a:solidFill>
                  <a:srgbClr val="0000FF"/>
                </a:solidFill>
                <a:ea typeface="華康細圓體" pitchFamily="49" charset="-120"/>
              </a:rPr>
              <a:t>月</a:t>
            </a:r>
            <a:r>
              <a:rPr lang="en-US" sz="2000" b="1">
                <a:solidFill>
                  <a:srgbClr val="0000FF"/>
                </a:solidFill>
                <a:ea typeface="華康細圓體" pitchFamily="49" charset="-120"/>
              </a:rPr>
              <a:t>7</a:t>
            </a:r>
            <a:r>
              <a:rPr lang="zh-TW" altLang="en-US" sz="2000">
                <a:solidFill>
                  <a:srgbClr val="0000FF"/>
                </a:solidFill>
                <a:ea typeface="華康細圓體" pitchFamily="49" charset="-120"/>
              </a:rPr>
              <a:t>日</a:t>
            </a:r>
            <a:r>
              <a:rPr lang="en-US" sz="2000">
                <a:ea typeface="華康細圓體" pitchFamily="49" charset="-120"/>
              </a:rPr>
              <a:t>(</a:t>
            </a:r>
            <a:r>
              <a:rPr lang="zh-TW" altLang="en-US" sz="2000">
                <a:ea typeface="華康細圓體" pitchFamily="49" charset="-120"/>
              </a:rPr>
              <a:t>星期六</a:t>
            </a:r>
            <a:r>
              <a:rPr lang="en-US" sz="2000">
                <a:ea typeface="華康細圓體" pitchFamily="49" charset="-120"/>
              </a:rPr>
              <a:t>)</a:t>
            </a:r>
            <a:r>
              <a:rPr lang="zh-TW" altLang="en-US" sz="2000">
                <a:ea typeface="華康細圓體" pitchFamily="49" charset="-120"/>
              </a:rPr>
              <a:t>，上午</a:t>
            </a:r>
            <a:r>
              <a:rPr lang="en-US" sz="2000">
                <a:ea typeface="華康細圓體" pitchFamily="49" charset="-120"/>
              </a:rPr>
              <a:t>9</a:t>
            </a:r>
            <a:r>
              <a:rPr lang="zh-TW" altLang="en-US" sz="2000">
                <a:ea typeface="華康細圓體" pitchFamily="49" charset="-120"/>
              </a:rPr>
              <a:t>時至</a:t>
            </a:r>
            <a:r>
              <a:rPr lang="en-US" sz="2000">
                <a:ea typeface="華康細圓體" pitchFamily="49" charset="-120"/>
              </a:rPr>
              <a:t>12</a:t>
            </a:r>
            <a:r>
              <a:rPr lang="zh-TW" altLang="en-US" sz="2000">
                <a:ea typeface="華康細圓體" pitchFamily="49" charset="-120"/>
              </a:rPr>
              <a:t>時</a:t>
            </a:r>
            <a:endParaRPr lang="en-US" altLang="zh-TW" sz="2000">
              <a:ea typeface="華康細圓體" pitchFamily="49" charset="-120"/>
            </a:endParaRPr>
          </a:p>
          <a:p>
            <a:r>
              <a:rPr lang="zh-TW" altLang="en-US" sz="2000">
                <a:ea typeface="華康細圓體" pitchFamily="49" charset="-120"/>
              </a:rPr>
              <a:t>名         額</a:t>
            </a:r>
            <a:r>
              <a:rPr lang="zh-TW" altLang="en-US" sz="2000">
                <a:latin typeface="標楷體"/>
                <a:ea typeface="標楷體"/>
              </a:rPr>
              <a:t>：</a:t>
            </a:r>
            <a:r>
              <a:rPr lang="zh-TW" altLang="en-US" sz="2000">
                <a:ea typeface="華康細圓體" pitchFamily="49" charset="-120"/>
              </a:rPr>
              <a:t>園內</a:t>
            </a:r>
            <a:r>
              <a:rPr lang="en-US" altLang="en-US" sz="2000">
                <a:ea typeface="華康細圓體" pitchFamily="49" charset="-120"/>
              </a:rPr>
              <a:t>25</a:t>
            </a:r>
            <a:r>
              <a:rPr lang="zh-TW" altLang="en-US" sz="2000">
                <a:ea typeface="華康細圓體" pitchFamily="49" charset="-120"/>
              </a:rPr>
              <a:t>人、園外</a:t>
            </a:r>
            <a:r>
              <a:rPr lang="en-US" altLang="en-US" sz="2000">
                <a:ea typeface="華康細圓體" pitchFamily="49" charset="-120"/>
              </a:rPr>
              <a:t>: 5</a:t>
            </a:r>
            <a:r>
              <a:rPr lang="zh-TW" altLang="en-US" sz="2000">
                <a:ea typeface="華康細圓體" pitchFamily="49" charset="-120"/>
              </a:rPr>
              <a:t>人</a:t>
            </a:r>
            <a:endParaRPr lang="en-US" altLang="zh-TW" sz="2000">
              <a:ea typeface="華康細圓體" pitchFamily="49" charset="-120"/>
            </a:endParaRPr>
          </a:p>
          <a:p>
            <a:r>
              <a:rPr lang="zh-TW" altLang="en-US" sz="2000">
                <a:ea typeface="華康細圓體" pitchFamily="49" charset="-120"/>
              </a:rPr>
              <a:t>講         師</a:t>
            </a:r>
            <a:r>
              <a:rPr lang="zh-TW" altLang="en-US" sz="2000">
                <a:latin typeface="標楷體"/>
                <a:ea typeface="標楷體"/>
              </a:rPr>
              <a:t>：</a:t>
            </a:r>
            <a:r>
              <a:rPr lang="zh-TW" altLang="en-US" sz="2000">
                <a:ea typeface="華康細圓體" pitchFamily="49" charset="-120"/>
              </a:rPr>
              <a:t>謝惠雅老師</a:t>
            </a:r>
            <a:endParaRPr lang="en-US" altLang="zh-TW" sz="2000">
              <a:ea typeface="華康細圓體" pitchFamily="49" charset="-120"/>
            </a:endParaRPr>
          </a:p>
          <a:p>
            <a:r>
              <a:rPr lang="zh-TW" altLang="en-US" sz="2000">
                <a:ea typeface="華康細圓體" pitchFamily="49" charset="-120"/>
              </a:rPr>
              <a:t>專業背景</a:t>
            </a:r>
            <a:r>
              <a:rPr lang="zh-TW" altLang="en-US" sz="2000">
                <a:latin typeface="標楷體"/>
                <a:ea typeface="標楷體"/>
              </a:rPr>
              <a:t>：</a:t>
            </a:r>
            <a:endParaRPr lang="en-US" altLang="zh-TW" sz="2000">
              <a:ea typeface="華康細圓體" pitchFamily="49" charset="-120"/>
            </a:endParaRPr>
          </a:p>
          <a:p>
            <a:r>
              <a:rPr lang="en-US" altLang="zh-TW" sz="2000">
                <a:ea typeface="華康細圓體" pitchFamily="49" charset="-120"/>
              </a:rPr>
              <a:t>《</a:t>
            </a:r>
            <a:r>
              <a:rPr lang="zh-TW" altLang="en-US" sz="2000">
                <a:ea typeface="華康細圓體" pitchFamily="49" charset="-120"/>
              </a:rPr>
              <a:t>現職</a:t>
            </a:r>
            <a:r>
              <a:rPr lang="en-US" altLang="zh-TW" sz="2000">
                <a:ea typeface="華康細圓體" pitchFamily="49" charset="-120"/>
              </a:rPr>
              <a:t>》</a:t>
            </a:r>
            <a:r>
              <a:rPr lang="zh-TW" altLang="en-US" sz="2000">
                <a:ea typeface="華康細圓體" pitchFamily="49" charset="-120"/>
              </a:rPr>
              <a:t>謝老師美好閱讀坊創辦人</a:t>
            </a:r>
          </a:p>
          <a:p>
            <a:r>
              <a:rPr lang="zh-TW" altLang="en-US" sz="2000">
                <a:ea typeface="華康細圓體" pitchFamily="49" charset="-120"/>
              </a:rPr>
              <a:t>                   美好點子企業社執行長</a:t>
            </a:r>
          </a:p>
          <a:p>
            <a:r>
              <a:rPr lang="en-US" altLang="zh-TW" sz="2000">
                <a:ea typeface="華康細圓體" pitchFamily="49" charset="-120"/>
              </a:rPr>
              <a:t>《</a:t>
            </a:r>
            <a:r>
              <a:rPr lang="zh-TW" altLang="en-US" sz="2000">
                <a:ea typeface="華康細圓體" pitchFamily="49" charset="-120"/>
              </a:rPr>
              <a:t>經歷</a:t>
            </a:r>
            <a:r>
              <a:rPr lang="en-US" sz="2000">
                <a:ea typeface="華康細圓體" pitchFamily="49" charset="-120"/>
              </a:rPr>
              <a:t>》</a:t>
            </a:r>
            <a:r>
              <a:rPr lang="zh-TW" altLang="en-US" sz="2000">
                <a:ea typeface="華康細圓體" pitchFamily="49" charset="-120"/>
              </a:rPr>
              <a:t>新竹縣家庭教育中心幸福家庭樂書香親職子職講座講師</a:t>
            </a:r>
          </a:p>
          <a:p>
            <a:r>
              <a:rPr lang="zh-TW" altLang="en-US" sz="2000">
                <a:ea typeface="華康細圓體" pitchFamily="49" charset="-120"/>
              </a:rPr>
              <a:t>                  新竹市香山親子館、東區親子館親職教育講師</a:t>
            </a:r>
          </a:p>
          <a:p>
            <a:r>
              <a:rPr lang="zh-TW" altLang="en-US" sz="2000">
                <a:ea typeface="華康細圓體" pitchFamily="49" charset="-120"/>
              </a:rPr>
              <a:t>                  新竹市文化局圖書館說書人員培訓總召集人</a:t>
            </a:r>
          </a:p>
          <a:p>
            <a:r>
              <a:rPr lang="zh-TW" altLang="en-US" sz="2000">
                <a:ea typeface="華康細圓體" pitchFamily="49" charset="-120"/>
              </a:rPr>
              <a:t>                  新竹縣市各國小之輔導室家庭教育課程活動講師</a:t>
            </a:r>
            <a:endParaRPr lang="en-US" altLang="zh-TW" sz="2000">
              <a:ea typeface="華康細圓體" pitchFamily="49" charset="-120"/>
            </a:endParaRPr>
          </a:p>
          <a:p>
            <a:endParaRPr lang="en-US" altLang="zh-TW"/>
          </a:p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法規宣達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細圓體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8662" y="1988840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>
                <a:ea typeface="華康細圓體" pitchFamily="49" charset="-120"/>
              </a:rPr>
              <a:t>新竹縣公立幼兒園辦理延長照顧服務實施要點第七點</a:t>
            </a:r>
            <a:r>
              <a:rPr lang="en-US" altLang="zh-TW" sz="2400">
                <a:ea typeface="華康細圓體" pitchFamily="49" charset="-120"/>
              </a:rPr>
              <a:t>(</a:t>
            </a:r>
            <a:r>
              <a:rPr lang="zh-TW" altLang="en-US" sz="2400">
                <a:ea typeface="華康細圓體" pitchFamily="49" charset="-120"/>
              </a:rPr>
              <a:t>三</a:t>
            </a:r>
            <a:r>
              <a:rPr lang="en-US" altLang="zh-TW" sz="2400">
                <a:ea typeface="華康細圓體" pitchFamily="49" charset="-120"/>
              </a:rPr>
              <a:t>)</a:t>
            </a:r>
          </a:p>
          <a:p>
            <a:endParaRPr lang="en-US" altLang="zh-TW"/>
          </a:p>
          <a:p>
            <a:r>
              <a:rPr lang="en-US" altLang="zh-TW"/>
              <a:t>3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倘收取逾時費，每半小時不得逾五十元，並納入延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長照顧服務相關費用支用；措施訂有取消家長參加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資格者，應給予家長至少三次改進機會。 </a:t>
            </a:r>
          </a:p>
        </p:txBody>
      </p:sp>
    </p:spTree>
    <p:extLst>
      <p:ext uri="{BB962C8B-B14F-4D97-AF65-F5344CB8AC3E}">
        <p14:creationId xmlns:p14="http://schemas.microsoft.com/office/powerpoint/2010/main" val="60360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868346"/>
          </a:xfrm>
        </p:spPr>
        <p:txBody>
          <a:bodyPr>
            <a:normAutofit/>
          </a:bodyPr>
          <a:lstStyle/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如何與老師合作，陪孩子健康長大？</a:t>
            </a: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教學理念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465223" y="3321859"/>
            <a:ext cx="2928958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親師期望的平衡與共識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42976" y="857232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/>
              <a:t>         當孩子入學之後，父母常常需要與老師討論孩子的學習狀況或行為問題，但是，在溝通的過程，很容易因為雙方認知的差異與關心層面的不同，造成溝通不順暢的情形，這樣的結果，受害最深的往往是孩子本身。</a:t>
            </a:r>
            <a:endParaRPr lang="en-US" altLang="zh-TW"/>
          </a:p>
          <a:p>
            <a:pPr fontAlgn="base"/>
            <a:r>
              <a:rPr lang="zh-TW" altLang="en-US" b="1">
                <a:solidFill>
                  <a:srgbClr val="FF0000"/>
                </a:solidFill>
              </a:rPr>
              <a:t>壹、親師溝通的重要前提</a:t>
            </a:r>
            <a:br>
              <a:rPr lang="zh-TW" altLang="en-US">
                <a:ea typeface="華康細圓體" pitchFamily="49" charset="-120"/>
              </a:rPr>
            </a:br>
            <a:r>
              <a:rPr lang="zh-TW" altLang="en-US" b="1"/>
              <a:t> </a:t>
            </a:r>
            <a:r>
              <a:rPr lang="en-US" altLang="zh-TW" b="1"/>
              <a:t>1. </a:t>
            </a:r>
            <a:r>
              <a:rPr lang="zh-TW" altLang="en-US" b="1"/>
              <a:t>相信老師的專業，也體會老師的難處</a:t>
            </a:r>
            <a:br>
              <a:rPr lang="zh-TW" altLang="en-US">
                <a:ea typeface="華康細圓體" pitchFamily="49" charset="-120"/>
              </a:rPr>
            </a:br>
            <a:r>
              <a:rPr lang="zh-TW" altLang="en-US">
                <a:ea typeface="華康細圓體" pitchFamily="49" charset="-120"/>
              </a:rPr>
              <a:t>     </a:t>
            </a:r>
            <a:r>
              <a:rPr lang="zh-TW" altLang="en-US"/>
              <a:t>老師不論資歷深或淺，都受過基本的教學訓練，有屬於老師的專業，是孩子心智啟發的重要引導者。當然，要成為一位好老師，並非易事，通常必須具備相當程度的磨練、思索、耐心和愛心。這時，非常需要家長的體貼和信任。給老師信心，並相信他會在認識孩子之後，給予孩子最適當的指導，及在摸索之後，找到最有效的教學方式。 </a:t>
            </a:r>
            <a:br>
              <a:rPr lang="zh-TW" altLang="en-US">
                <a:ea typeface="華康細圓體" pitchFamily="49" charset="-120"/>
              </a:rPr>
            </a:br>
            <a:r>
              <a:rPr lang="zh-TW" altLang="en-US" b="1"/>
              <a:t> </a:t>
            </a:r>
            <a:r>
              <a:rPr lang="en-US" altLang="zh-TW" b="1"/>
              <a:t>2. </a:t>
            </a:r>
            <a:r>
              <a:rPr lang="zh-TW" altLang="en-US" b="1"/>
              <a:t>輕鬆以對，交換經驗</a:t>
            </a:r>
            <a:br>
              <a:rPr lang="zh-TW" altLang="en-US">
                <a:ea typeface="華康細圓體" pitchFamily="49" charset="-120"/>
              </a:rPr>
            </a:br>
            <a:r>
              <a:rPr lang="zh-TW" altLang="en-US">
                <a:ea typeface="華康細圓體" pitchFamily="49" charset="-120"/>
              </a:rPr>
              <a:t>     </a:t>
            </a:r>
            <a:r>
              <a:rPr lang="zh-TW" altLang="en-US"/>
              <a:t>有時，爸媽會因為過於急切而忘了顧及老師的處境，給老師過大的壓力。其實，孩子的學習過程出了狀況，有時是家長自己過度焦慮想像出來的。給自己、給孩子、也給老師多一些時間與空間。多和老師交換意見、交流經驗，關於孩子、關於知識都行。或許，這樣反而會給老師更多的教學靈感，更有創意呢。 </a:t>
            </a:r>
            <a:br>
              <a:rPr lang="zh-TW" altLang="en-US"/>
            </a:br>
            <a:endParaRPr lang="en-US" sz="1200"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教學理念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465223" y="3321859"/>
            <a:ext cx="2928958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親師期望的平衡與共識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57290" y="857232"/>
            <a:ext cx="6786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b="1"/>
              <a:t>3. </a:t>
            </a:r>
            <a:r>
              <a:rPr lang="zh-TW" altLang="en-US" b="1"/>
              <a:t>讓老師了解孩子，也讓孩子了解老師</a:t>
            </a:r>
            <a:endParaRPr lang="en-US" altLang="zh-TW" b="1"/>
          </a:p>
          <a:p>
            <a:pPr fontAlgn="base"/>
            <a:r>
              <a:rPr lang="zh-TW" altLang="en-US"/>
              <a:t>    了解，是互相同理開始，也是相互尊重的基礎。爸媽的溝通大任，正是讓老師更了解孩子的過去、孩子的需求、孩子的表現、孩子的狀況，也讓孩子明白老師的勇敢、老師的豐富、老師的認真與老師的困難。除了抱怨、不滿、放棄，還有更多積極的解決方案，是必須在彼此了解之後，才能執行的啊！</a:t>
            </a:r>
            <a:endParaRPr lang="en-US" altLang="zh-TW">
              <a:ea typeface="華康細圓體" pitchFamily="49" charset="-120"/>
            </a:endParaRPr>
          </a:p>
          <a:p>
            <a:pPr fontAlgn="base"/>
            <a:endParaRPr lang="en-US" altLang="zh-TW" b="1">
              <a:solidFill>
                <a:srgbClr val="FF0000"/>
              </a:solidFill>
            </a:endParaRPr>
          </a:p>
          <a:p>
            <a:pPr fontAlgn="base"/>
            <a:r>
              <a:rPr lang="zh-TW" altLang="en-US" b="1">
                <a:solidFill>
                  <a:srgbClr val="FF0000"/>
                </a:solidFill>
              </a:rPr>
              <a:t>貳、園方常用的親師溝通的策略</a:t>
            </a:r>
            <a:endParaRPr lang="en-US" altLang="zh-TW" b="1">
              <a:solidFill>
                <a:srgbClr val="FF0000"/>
              </a:solidFill>
            </a:endParaRPr>
          </a:p>
          <a:p>
            <a:pPr fontAlgn="base"/>
            <a:r>
              <a:rPr lang="en-US" altLang="zh-TW" b="1"/>
              <a:t>1.</a:t>
            </a:r>
            <a:r>
              <a:rPr lang="zh-TW" altLang="en-US" b="1"/>
              <a:t> 親職講座</a:t>
            </a:r>
            <a:endParaRPr lang="en-US" altLang="zh-TW" b="1"/>
          </a:p>
          <a:p>
            <a:pPr fontAlgn="base"/>
            <a:r>
              <a:rPr lang="en-US" altLang="zh-TW" b="1"/>
              <a:t>2.</a:t>
            </a:r>
            <a:r>
              <a:rPr lang="zh-TW" altLang="en-US" b="1"/>
              <a:t> 教學參觀日或家長志工</a:t>
            </a:r>
            <a:endParaRPr lang="en-US" altLang="zh-TW" b="1"/>
          </a:p>
          <a:p>
            <a:pPr fontAlgn="base"/>
            <a:r>
              <a:rPr lang="en-US" altLang="zh-TW" b="1"/>
              <a:t>3.</a:t>
            </a:r>
            <a:r>
              <a:rPr lang="zh-TW" altLang="en-US" b="1"/>
              <a:t> 親師座談會（家長會）或個別懇談</a:t>
            </a:r>
            <a:endParaRPr lang="en-US" altLang="zh-TW" b="1"/>
          </a:p>
          <a:p>
            <a:pPr fontAlgn="base"/>
            <a:r>
              <a:rPr lang="en-US" altLang="zh-TW" b="1"/>
              <a:t>4.</a:t>
            </a:r>
            <a:r>
              <a:rPr lang="zh-TW" altLang="en-US" b="1"/>
              <a:t>親師聯絡簿</a:t>
            </a:r>
            <a:endParaRPr lang="en-US" altLang="zh-TW" b="1"/>
          </a:p>
          <a:p>
            <a:pPr fontAlgn="base"/>
            <a:r>
              <a:rPr lang="en-US" altLang="zh-TW" b="1"/>
              <a:t>5.</a:t>
            </a:r>
            <a:r>
              <a:rPr lang="zh-TW" altLang="en-US" b="1"/>
              <a:t>班級群組或私</a:t>
            </a:r>
            <a:r>
              <a:rPr lang="en-US" altLang="zh-TW" b="1"/>
              <a:t>line</a:t>
            </a:r>
          </a:p>
          <a:p>
            <a:pPr fontAlgn="base"/>
            <a:r>
              <a:rPr lang="en-US" altLang="zh-TW" b="1"/>
              <a:t>6.FB</a:t>
            </a:r>
            <a:r>
              <a:rPr lang="zh-TW" altLang="en-US" b="1"/>
              <a:t>不公開社團</a:t>
            </a:r>
            <a:endParaRPr lang="en-US" altLang="zh-TW" b="1"/>
          </a:p>
          <a:p>
            <a:pPr fontAlgn="base"/>
            <a:r>
              <a:rPr lang="en-US" altLang="zh-TW" b="1"/>
              <a:t>7.</a:t>
            </a:r>
            <a:r>
              <a:rPr lang="zh-TW" altLang="en-US" b="1"/>
              <a:t>幼兒園網頁</a:t>
            </a:r>
            <a:endParaRPr lang="en-US" altLang="zh-TW" b="1"/>
          </a:p>
          <a:p>
            <a:pPr fontAlgn="base"/>
            <a:endParaRPr lang="en-US" altLang="zh-TW" b="1"/>
          </a:p>
          <a:p>
            <a:pPr fontAlgn="base"/>
            <a:endParaRPr lang="en-US" altLang="zh-TW" b="1"/>
          </a:p>
          <a:p>
            <a:pPr fontAlgn="base"/>
            <a:r>
              <a:rPr lang="zh-TW" altLang="en-US">
                <a:ea typeface="華康細圓體" pitchFamily="49" charset="-120"/>
              </a:rPr>
              <a:t>資料來源</a:t>
            </a:r>
            <a:r>
              <a:rPr lang="en-US" altLang="zh-TW">
                <a:ea typeface="華康細圓體" pitchFamily="49" charset="-120"/>
              </a:rPr>
              <a:t>: https://parents.hsin-yi.org.tw/Library/Article/1029</a:t>
            </a:r>
            <a:endParaRPr lang="en-US"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教學理念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465223" y="3321859"/>
            <a:ext cx="2928958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發展檢核與早期療育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57290" y="85723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ea typeface="華康細圓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85918" y="285728"/>
            <a:ext cx="571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學齡前兒童發展檢核表</a:t>
            </a:r>
          </a:p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28662" y="928670"/>
            <a:ext cx="72866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一、依照兒童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發展期程的各階段，選擇適合的檢核表下載及檢測 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若在篩檢時，發現兒童有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發現異常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項目，請家長儘速帶兒童至各地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醫療院所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進一步診斷檢查。</a:t>
            </a:r>
            <a:endParaRPr lang="en-US" altLang="zh-TW" dirty="0"/>
          </a:p>
          <a:p>
            <a:r>
              <a:rPr lang="en-US" altLang="zh-TW" dirty="0"/>
              <a:t>https://</a:t>
            </a:r>
            <a:r>
              <a:rPr lang="en-US" altLang="zh-TW" dirty="0" err="1"/>
              <a:t>health.gov.taipei</a:t>
            </a:r>
            <a:r>
              <a:rPr lang="en-US" altLang="zh-TW" dirty="0"/>
              <a:t>/</a:t>
            </a:r>
            <a:r>
              <a:rPr lang="en-US" altLang="zh-TW" dirty="0" err="1"/>
              <a:t>News_Content.aspx?n</a:t>
            </a:r>
            <a:r>
              <a:rPr lang="en-US" altLang="zh-TW" dirty="0"/>
              <a:t>=</a:t>
            </a:r>
            <a:r>
              <a:rPr lang="en-US" altLang="zh-TW" dirty="0" err="1"/>
              <a:t>890BB287E6A590F0&amp;sms</a:t>
            </a:r>
            <a:r>
              <a:rPr lang="en-US" altLang="zh-TW" dirty="0"/>
              <a:t>=</a:t>
            </a:r>
            <a:r>
              <a:rPr lang="en-US" altLang="zh-TW" dirty="0" err="1"/>
              <a:t>FEDD3204A66CD37D&amp;s</a:t>
            </a:r>
            <a:r>
              <a:rPr lang="en-US" altLang="zh-TW" dirty="0"/>
              <a:t>=</a:t>
            </a:r>
            <a:r>
              <a:rPr lang="en-US" altLang="zh-TW" dirty="0" err="1"/>
              <a:t>341720F573D7CFC9</a:t>
            </a:r>
            <a:endParaRPr lang="en-US" altLang="zh-TW" dirty="0"/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二、發展遲緩：何謂發展遲緩兒童？是指在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發展、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發展、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及溝通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發展、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心理社會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發展或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生活自理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技能等方面，有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疑似異常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可預期有發展異常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情形。依世界衛生組織統計發展遲緩兒盛行率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6-8%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三、早療黃金期：早期療育是專為遲緩兒所提供的服務，強調藉由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復健、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體系以及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社會福利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等三領域之專業人員跨專業合作，全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球先進國家都將早期療育列為重要教育發展方向，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0-3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歲特殊需求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嬰幼兒為黃金療育期階段，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三歲前接受早期療育的效果，是三歲後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的十倍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。學齡前遲緩兒童若沒有積極接受早期療育服務，未來將會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增加教育成本與社會福利負擔。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教學理念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465223" y="3321859"/>
            <a:ext cx="2928958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發展檢核與早期療育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57290" y="85723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ea typeface="華康細圓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85918" y="285728"/>
            <a:ext cx="571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學齡前兒童發展檢核表的用意</a:t>
            </a:r>
          </a:p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00100" y="857232"/>
            <a:ext cx="72866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陽光種子職能治療所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蘇文清職能治療師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 在臨床諮詢時，我常會跟家長說「不要小看幼兒園老師的敏銳度，若老師說您的孩子有狀況，十之八九都是有狀況，只是這些狀況</a:t>
            </a:r>
            <a:r>
              <a:rPr lang="zh-TW" altLang="en-US" sz="2000" b="1" u="sng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不是疾病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，卻</a:t>
            </a:r>
            <a:r>
              <a:rPr lang="zh-TW" altLang="en-US" sz="2000" b="1" u="sng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可能會影響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en-US" sz="2000" b="1" u="sng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後續的學習發展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，原本看似不起眼的小問題，到了小學之後，就有可能成為令人困擾的大問題！」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/>
              <a:t>        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到醫院檢查不見得是因為孩子得了什麼疾病，而是要透過醫療的評估項目找到影響孩子學習的原因，避免原本只是一個小問題，日後卻成為影響學習的大問題。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b="1" u="sng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孩子有學習問題，不代表就是有疾病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，所以家長不用急著武裝自己，多尊重幼兒園老師的意見，因為他們看過的孩子絕對比您多，若老師反應孩子有學習問題，寧願多擔心一點，也</a:t>
            </a:r>
            <a:r>
              <a:rPr lang="zh-TW" altLang="en-US" sz="2000" b="1" u="sng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不要錯過早期的介入機會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https://www.facebook.com/photo.php?fbid=3732692740111440&amp;id=538393422874737&amp;set=a.693267614053983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線圖說文字 1 23"/>
          <p:cNvSpPr/>
          <p:nvPr/>
        </p:nvSpPr>
        <p:spPr>
          <a:xfrm rot="5400000">
            <a:off x="3857618" y="5214952"/>
            <a:ext cx="1214448" cy="1785949"/>
          </a:xfrm>
          <a:prstGeom prst="borderCallout1">
            <a:avLst>
              <a:gd name="adj1" fmla="val 51276"/>
              <a:gd name="adj2" fmla="val 4068"/>
              <a:gd name="adj3" fmla="val 51060"/>
              <a:gd name="adj4" fmla="val -144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868346"/>
          </a:xfrm>
        </p:spPr>
        <p:txBody>
          <a:bodyPr>
            <a:normAutofit/>
          </a:bodyPr>
          <a:lstStyle/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全人教育   多元評量</a:t>
            </a: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教學理念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179471" y="3607611"/>
            <a:ext cx="350046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幼兒園教保課程大綱</a:t>
            </a:r>
          </a:p>
        </p:txBody>
      </p:sp>
      <p:sp>
        <p:nvSpPr>
          <p:cNvPr id="4098" name="AutoShape 2" descr="深入幼教] 幼兒園教什麼? 新課綱六大領域– 幼幼日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 descr="1-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9D1CF"/>
              </a:clrFrom>
              <a:clrTo>
                <a:srgbClr val="F9D1CF">
                  <a:alpha val="0"/>
                </a:srgbClr>
              </a:clrTo>
            </a:clrChange>
            <a:lum/>
          </a:blip>
          <a:srcRect l="9821" r="5592"/>
          <a:stretch>
            <a:fillRect/>
          </a:stretch>
        </p:blipFill>
        <p:spPr>
          <a:xfrm>
            <a:off x="2000232" y="1785926"/>
            <a:ext cx="5072098" cy="38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直線圖說文字 2 7"/>
          <p:cNvSpPr/>
          <p:nvPr/>
        </p:nvSpPr>
        <p:spPr>
          <a:xfrm flipH="1">
            <a:off x="500034" y="1142984"/>
            <a:ext cx="1714512" cy="13573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479"/>
              <a:gd name="adj6" fmla="val -447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竹筍班活動照_210707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214422"/>
            <a:ext cx="1595460" cy="1196055"/>
          </a:xfrm>
          <a:prstGeom prst="rect">
            <a:avLst/>
          </a:prstGeom>
        </p:spPr>
      </p:pic>
      <p:sp>
        <p:nvSpPr>
          <p:cNvPr id="11" name="直線圖說文字 2 10"/>
          <p:cNvSpPr/>
          <p:nvPr/>
        </p:nvSpPr>
        <p:spPr>
          <a:xfrm>
            <a:off x="6500826" y="1142984"/>
            <a:ext cx="1714512" cy="13573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479"/>
              <a:gd name="adj6" fmla="val -447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41（四）_210402_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214422"/>
            <a:ext cx="1579077" cy="1201921"/>
          </a:xfrm>
          <a:prstGeom prst="rect">
            <a:avLst/>
          </a:prstGeom>
        </p:spPr>
      </p:pic>
      <p:sp>
        <p:nvSpPr>
          <p:cNvPr id="14" name="直線圖說文字 2 13"/>
          <p:cNvSpPr/>
          <p:nvPr/>
        </p:nvSpPr>
        <p:spPr>
          <a:xfrm flipH="1" flipV="1">
            <a:off x="642910" y="5000636"/>
            <a:ext cx="1714512" cy="13573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479"/>
              <a:gd name="adj6" fmla="val -447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線圖說文字 2 14"/>
          <p:cNvSpPr/>
          <p:nvPr/>
        </p:nvSpPr>
        <p:spPr>
          <a:xfrm flipV="1">
            <a:off x="6715140" y="4929198"/>
            <a:ext cx="1714512" cy="13573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554"/>
              <a:gd name="adj6" fmla="val -5858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 descr="第五週_210402_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5072074"/>
            <a:ext cx="1571636" cy="1212779"/>
          </a:xfrm>
          <a:prstGeom prst="rect">
            <a:avLst/>
          </a:prstGeom>
        </p:spPr>
      </p:pic>
      <p:pic>
        <p:nvPicPr>
          <p:cNvPr id="17" name="圖片 16" descr="竹筍班活動照_210707_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5000636"/>
            <a:ext cx="1595417" cy="1196563"/>
          </a:xfrm>
          <a:prstGeom prst="rect">
            <a:avLst/>
          </a:prstGeom>
        </p:spPr>
      </p:pic>
      <p:sp>
        <p:nvSpPr>
          <p:cNvPr id="19" name="直線圖說文字 1 18"/>
          <p:cNvSpPr/>
          <p:nvPr/>
        </p:nvSpPr>
        <p:spPr>
          <a:xfrm>
            <a:off x="7000892" y="3071810"/>
            <a:ext cx="1643074" cy="1214446"/>
          </a:xfrm>
          <a:prstGeom prst="borderCallout1">
            <a:avLst>
              <a:gd name="adj1" fmla="val 39833"/>
              <a:gd name="adj2" fmla="val -4790"/>
              <a:gd name="adj3" fmla="val 41166"/>
              <a:gd name="adj4" fmla="val -217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直線圖說文字 1 19"/>
          <p:cNvSpPr/>
          <p:nvPr/>
        </p:nvSpPr>
        <p:spPr>
          <a:xfrm flipH="1">
            <a:off x="142844" y="3071810"/>
            <a:ext cx="1643042" cy="1214446"/>
          </a:xfrm>
          <a:prstGeom prst="borderCallout1">
            <a:avLst>
              <a:gd name="adj1" fmla="val 39833"/>
              <a:gd name="adj2" fmla="val -4790"/>
              <a:gd name="adj3" fmla="val 40281"/>
              <a:gd name="adj4" fmla="val -217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竹筍班活動照_210707_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143248"/>
            <a:ext cx="1500197" cy="1071570"/>
          </a:xfrm>
          <a:prstGeom prst="rect">
            <a:avLst/>
          </a:prstGeom>
        </p:spPr>
      </p:pic>
      <p:pic>
        <p:nvPicPr>
          <p:cNvPr id="22" name="圖片 21" descr="20201123（一）童閱館_201128_9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72330" y="3143248"/>
            <a:ext cx="1493202" cy="1101407"/>
          </a:xfrm>
          <a:prstGeom prst="rect">
            <a:avLst/>
          </a:prstGeom>
        </p:spPr>
      </p:pic>
      <p:pic>
        <p:nvPicPr>
          <p:cNvPr id="27650" name="Picture 2" descr="第10週_210501_5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5572140"/>
            <a:ext cx="1607101" cy="10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心形 22">
            <a:hlinkClick r:id="rId11" action="ppaction://hlinkfile"/>
          </p:cNvPr>
          <p:cNvSpPr/>
          <p:nvPr/>
        </p:nvSpPr>
        <p:spPr>
          <a:xfrm>
            <a:off x="4143372" y="1214422"/>
            <a:ext cx="428628" cy="35719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5072098" cy="100013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>
                <a:ea typeface="華康細圓體" pitchFamily="49" charset="-120"/>
              </a:rPr>
              <a:t>         </a:t>
            </a:r>
            <a:r>
              <a:rPr lang="zh-TW" altLang="en-US" sz="5300" b="1">
                <a:ea typeface="華康細圓體" pitchFamily="49" charset="-120"/>
              </a:rPr>
              <a:t>志工家長招募</a:t>
            </a:r>
            <a:br>
              <a:rPr lang="en-US" altLang="zh-TW" sz="4000">
                <a:ea typeface="華康細圓體" pitchFamily="49" charset="-120"/>
              </a:rPr>
            </a:br>
            <a:r>
              <a:rPr lang="zh-TW" altLang="en-US" sz="3600">
                <a:ea typeface="華康細圓體" pitchFamily="49" charset="-120"/>
              </a:rPr>
              <a:t>           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36177"/>
              </p:ext>
            </p:extLst>
          </p:nvPr>
        </p:nvGraphicFramePr>
        <p:xfrm>
          <a:off x="428596" y="1785926"/>
          <a:ext cx="8229600" cy="471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1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種類</a:t>
                      </a:r>
                      <a:endParaRPr lang="zh-TW" altLang="en-US" sz="1800" b="1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晨間故事志工</a:t>
                      </a:r>
                      <a:endParaRPr lang="zh-TW" altLang="en-US" sz="1800" b="1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保育志工</a:t>
                      </a:r>
                      <a:endParaRPr lang="zh-TW" altLang="en-US" sz="1800" b="1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教學協同志工</a:t>
                      </a:r>
                      <a:endParaRPr lang="zh-TW" altLang="en-US" sz="1800" b="1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專業支援志工</a:t>
                      </a:r>
                      <a:endParaRPr lang="zh-TW" altLang="en-US" sz="1800" b="1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8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服務內容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繪本導讀</a:t>
                      </a:r>
                      <a:endParaRPr lang="en-US" altLang="zh-TW" sz="1600"/>
                    </a:p>
                    <a:p>
                      <a:pPr algn="ctr"/>
                      <a:r>
                        <a:rPr lang="en-US" altLang="zh-TW" sz="1600"/>
                        <a:t>(</a:t>
                      </a:r>
                      <a:r>
                        <a:rPr lang="zh-TW" altLang="en-US" sz="1600"/>
                        <a:t>歡迎多語</a:t>
                      </a:r>
                      <a:r>
                        <a:rPr lang="en-US" altLang="zh-TW" sz="1600"/>
                        <a:t>)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教室環境消毒</a:t>
                      </a:r>
                      <a:endParaRPr lang="en-US" altLang="zh-TW" sz="1600"/>
                    </a:p>
                    <a:p>
                      <a:pPr algn="ctr"/>
                      <a:r>
                        <a:rPr lang="en-US" altLang="zh-TW" sz="1600"/>
                        <a:t>(</a:t>
                      </a:r>
                      <a:r>
                        <a:rPr lang="zh-TW" altLang="en-US" sz="1600"/>
                        <a:t>課桌椅、棉被櫃</a:t>
                      </a:r>
                      <a:r>
                        <a:rPr lang="en-US" altLang="zh-TW" sz="1600"/>
                        <a:t>......</a:t>
                      </a:r>
                      <a:r>
                        <a:rPr lang="zh-TW" altLang="en-US" sz="1600"/>
                        <a:t>等</a:t>
                      </a:r>
                      <a:r>
                        <a:rPr lang="en-US" altLang="zh-TW" sz="1600"/>
                        <a:t>)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配合教學活動或幼兒探究議題</a:t>
                      </a:r>
                      <a:r>
                        <a:rPr lang="en-US" altLang="zh-TW" sz="1600"/>
                        <a:t>(</a:t>
                      </a:r>
                      <a:r>
                        <a:rPr lang="zh-TW" altLang="en-US" sz="1600"/>
                        <a:t>植物、昆蟲、科學、烘焙或異國料理</a:t>
                      </a:r>
                      <a:r>
                        <a:rPr lang="en-US" altLang="zh-TW" sz="1600"/>
                        <a:t>...</a:t>
                      </a:r>
                      <a:r>
                        <a:rPr lang="zh-TW" altLang="en-US" sz="1600"/>
                        <a:t>等</a:t>
                      </a:r>
                      <a:r>
                        <a:rPr lang="en-US" altLang="zh-TW" sz="1600"/>
                        <a:t>)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環境或場地布置、美工、攝影、錄影、影片剪接</a:t>
                      </a:r>
                      <a:r>
                        <a:rPr lang="en-US" altLang="zh-TW" sz="1600"/>
                        <a:t>......</a:t>
                      </a:r>
                      <a:r>
                        <a:rPr lang="zh-TW" altLang="en-US" sz="1600"/>
                        <a:t>等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服務時間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/>
                        <a:t>10</a:t>
                      </a:r>
                      <a:r>
                        <a:rPr lang="zh-TW" altLang="en-US" sz="1600"/>
                        <a:t>月份起</a:t>
                      </a:r>
                      <a:endParaRPr lang="en-US" altLang="zh-TW" sz="16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/>
                        <a:t>每周周二</a:t>
                      </a:r>
                      <a:endParaRPr lang="en-US" altLang="zh-TW" sz="16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/>
                        <a:t>8:00</a:t>
                      </a:r>
                      <a:r>
                        <a:rPr lang="zh-TW" altLang="en-US" sz="1600"/>
                        <a:t>至</a:t>
                      </a:r>
                      <a:r>
                        <a:rPr lang="en-US" altLang="zh-TW" sz="1600"/>
                        <a:t>8:30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/>
                        <a:t>10</a:t>
                      </a:r>
                      <a:r>
                        <a:rPr lang="zh-TW" altLang="en-US" sz="1600"/>
                        <a:t>月份起</a:t>
                      </a:r>
                      <a:endParaRPr lang="en-US" altLang="zh-TW" sz="16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/>
                        <a:t>每周周五</a:t>
                      </a:r>
                      <a:endParaRPr lang="en-US" altLang="zh-TW" sz="16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/>
                        <a:t>15:30</a:t>
                      </a:r>
                      <a:r>
                        <a:rPr lang="zh-TW" altLang="en-US" sz="1600"/>
                        <a:t>至</a:t>
                      </a:r>
                      <a:r>
                        <a:rPr lang="en-US" altLang="zh-TW" sz="1600"/>
                        <a:t>15:50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不定期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特殊活動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服務次數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不限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不限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不限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不限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1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人數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每次</a:t>
                      </a:r>
                      <a:r>
                        <a:rPr lang="en-US" altLang="zh-TW" sz="1600"/>
                        <a:t>1</a:t>
                      </a:r>
                      <a:r>
                        <a:rPr lang="zh-TW" altLang="en-US" sz="1600"/>
                        <a:t>位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每次</a:t>
                      </a:r>
                      <a:r>
                        <a:rPr lang="en-US" altLang="zh-TW" sz="1600"/>
                        <a:t>1-2</a:t>
                      </a:r>
                      <a:r>
                        <a:rPr lang="zh-TW" altLang="en-US" sz="1600"/>
                        <a:t>位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不限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 不限</a:t>
                      </a:r>
                      <a:endParaRPr lang="zh-TW" altLang="en-US" sz="160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165">
                <a:tc gridSpan="5">
                  <a:txBody>
                    <a:bodyPr/>
                    <a:lstStyle/>
                    <a:p>
                      <a:pPr algn="l"/>
                      <a:r>
                        <a:rPr lang="zh-TW" altLang="en-US" sz="1600" dirty="0"/>
                        <a:t>有意願擔任志工之家長，請自即日起</a:t>
                      </a:r>
                      <a:r>
                        <a:rPr lang="zh-TW" altLang="en-US" sz="1600"/>
                        <a:t>至</a:t>
                      </a:r>
                      <a:r>
                        <a:rPr lang="en-US" altLang="zh-TW" sz="1600"/>
                        <a:t>113.9.10</a:t>
                      </a:r>
                      <a:r>
                        <a:rPr lang="zh-TW" altLang="en-US" sz="1600"/>
                        <a:t>止</a:t>
                      </a:r>
                      <a:r>
                        <a:rPr lang="zh-TW" altLang="en-US" sz="1600" dirty="0"/>
                        <a:t>掃描</a:t>
                      </a:r>
                      <a:r>
                        <a:rPr lang="en-US" altLang="zh-TW" sz="1600" dirty="0" err="1"/>
                        <a:t>QR_code</a:t>
                      </a:r>
                      <a:r>
                        <a:rPr lang="zh-TW" altLang="en-US" sz="1600" dirty="0"/>
                        <a:t>報名，入班時間請等候老師安徘、協調及通知，感謝您的參與。</a:t>
                      </a:r>
                      <a:endParaRPr lang="zh-TW" altLang="en-US" sz="1600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>
                        <a:ea typeface="華康細圓體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>
                        <a:ea typeface="華康細圓體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圖片 4" descr="志工報名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42852"/>
            <a:ext cx="1678880" cy="1645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華康細圓體" pitchFamily="49" charset="-120"/>
              </a:rPr>
              <a:t>親師座談會流程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63254"/>
              </p:ext>
            </p:extLst>
          </p:nvPr>
        </p:nvGraphicFramePr>
        <p:xfrm>
          <a:off x="642911" y="1500174"/>
          <a:ext cx="7715302" cy="4555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活動內容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時間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負責人員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說明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與會人員簽到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8:50</a:t>
                      </a:r>
                      <a:r>
                        <a:rPr lang="zh-TW" altLang="en-US"/>
                        <a:t>～</a:t>
                      </a:r>
                      <a:r>
                        <a:rPr lang="en-US" altLang="zh-TW" sz="1800" kern="1200"/>
                        <a:t>9:00</a:t>
                      </a:r>
                      <a:endParaRPr lang="zh-TW" altLang="en-US" sz="180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幼兒園教師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請於各班簽到表簽名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開場及流程說明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9:00</a:t>
                      </a:r>
                      <a:r>
                        <a:rPr lang="zh-TW" altLang="en-US"/>
                        <a:t>～</a:t>
                      </a:r>
                      <a:r>
                        <a:rPr lang="en-US" altLang="zh-TW" sz="1800" kern="1200"/>
                        <a:t>9:10</a:t>
                      </a:r>
                      <a:endParaRPr lang="zh-TW" altLang="en-US" sz="180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曾麗琳園主任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a typeface="華康細圓體" pitchFamily="49" charset="-120"/>
                        </a:rPr>
                        <a:t>相見歡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9:10</a:t>
                      </a:r>
                      <a:r>
                        <a:rPr lang="zh-TW" altLang="en-US"/>
                        <a:t>～</a:t>
                      </a:r>
                      <a:r>
                        <a:rPr lang="en-US" altLang="zh-TW" sz="1800" kern="1200"/>
                        <a:t>9:15</a:t>
                      </a:r>
                      <a:endParaRPr lang="zh-TW" altLang="en-US" sz="180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/>
                        <a:t>曾麗琳園主任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a typeface="華康細圓體" pitchFamily="49" charset="-120"/>
                        </a:rPr>
                        <a:t>幼兒團隊請出列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a typeface="華康細圓體" pitchFamily="49" charset="-120"/>
                        </a:rPr>
                        <a:t>致詞與校務宣達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9:15</a:t>
                      </a:r>
                      <a:r>
                        <a:rPr lang="zh-TW" altLang="en-US"/>
                        <a:t>～</a:t>
                      </a:r>
                      <a:r>
                        <a:rPr lang="en-US" altLang="zh-TW" sz="1800" kern="1200"/>
                        <a:t>9:30</a:t>
                      </a:r>
                      <a:endParaRPr lang="zh-TW" altLang="en-US" sz="180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>
                          <a:ea typeface="華康細圓體" pitchFamily="49" charset="-120"/>
                        </a:rPr>
                        <a:t>葉若蘭校長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281"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園務及行政說明</a:t>
                      </a:r>
                      <a:endParaRPr lang="en-US" altLang="zh-TW" baseline="0"/>
                    </a:p>
                    <a:p>
                      <a:pPr algn="ctr"/>
                      <a:r>
                        <a:rPr lang="zh-TW" altLang="en-US"/>
                        <a:t>教學理念宣達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9:30</a:t>
                      </a:r>
                      <a:r>
                        <a:rPr lang="zh-TW" altLang="en-US" dirty="0"/>
                        <a:t>～</a:t>
                      </a:r>
                      <a:r>
                        <a:rPr lang="en-US" altLang="zh-TW" sz="1800" kern="1200" dirty="0"/>
                        <a:t>10:00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曾麗琳園主任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紙本請參閱家長手冊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09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a typeface="華康細圓體" pitchFamily="49" charset="-120"/>
                        </a:rPr>
                        <a:t>志工家長招募</a:t>
                      </a:r>
                      <a:endParaRPr lang="en-US" altLang="zh-TW">
                        <a:ea typeface="華康細圓體" pitchFamily="49" charset="-120"/>
                      </a:endParaRPr>
                    </a:p>
                    <a:p>
                      <a:pPr algn="ctr"/>
                      <a:r>
                        <a:rPr lang="zh-TW" altLang="en-US">
                          <a:ea typeface="華康細圓體" pitchFamily="49" charset="-120"/>
                        </a:rPr>
                        <a:t>家長會代表票選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87">
                <a:tc vMerge="1">
                  <a:txBody>
                    <a:bodyPr/>
                    <a:lstStyle/>
                    <a:p>
                      <a:pPr algn="ctr"/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>
                          <a:ea typeface="華康細圓體" pitchFamily="49" charset="-12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親師交流～分組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10:00</a:t>
                      </a:r>
                      <a:r>
                        <a:rPr lang="zh-TW" altLang="en-US"/>
                        <a:t>～</a:t>
                      </a:r>
                      <a:r>
                        <a:rPr lang="en-US" altLang="zh-TW" sz="1800" kern="1200"/>
                        <a:t>11:00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班級導師</a:t>
                      </a:r>
                      <a:endParaRPr lang="zh-TW" altLang="en-US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a typeface="華康細圓體" pitchFamily="49" charset="-120"/>
                        </a:rPr>
                        <a:t>請家長移駕各班教室 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華康細圓體" pitchFamily="49" charset="-120"/>
              </a:rPr>
              <a:t>家長會代表票選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2143116"/>
            <a:ext cx="7429552" cy="27574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規則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每班選出一名，不記名方式最多圈選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人。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權利與義務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代表班級家長出席家長會會議。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另組家長群組、辦理活動，代表班級家長向家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長會表達意見。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關注與支持學校各項業務。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agenes-dia-del-nino-10.jpg"/>
          <p:cNvPicPr>
            <a:picLocks noChangeAspect="1"/>
          </p:cNvPicPr>
          <p:nvPr/>
        </p:nvPicPr>
        <p:blipFill>
          <a:blip r:embed="rId3"/>
          <a:srcRect t="6667" b="10000"/>
          <a:stretch>
            <a:fillRect/>
          </a:stretch>
        </p:blipFill>
        <p:spPr>
          <a:xfrm>
            <a:off x="2786050" y="2643182"/>
            <a:ext cx="3571900" cy="1785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華康細圓體" pitchFamily="49" charset="-120"/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643050"/>
            <a:ext cx="7800972" cy="4214842"/>
          </a:xfrm>
        </p:spPr>
        <p:txBody>
          <a:bodyPr/>
          <a:lstStyle/>
          <a:p>
            <a:pPr algn="ctr">
              <a:buNone/>
            </a:pPr>
            <a:r>
              <a:rPr lang="zh-TW" altLang="en-US">
                <a:ea typeface="華康細圓體" pitchFamily="49" charset="-120"/>
              </a:rPr>
              <a:t>          </a:t>
            </a:r>
            <a:r>
              <a:rPr lang="zh-TW" altLang="en-US">
                <a:solidFill>
                  <a:srgbClr val="0070C0"/>
                </a:solidFill>
                <a:ea typeface="華康細圓體" pitchFamily="49" charset="-120"/>
              </a:rPr>
              <a:t>教育一個孩子需要整個村莊的力量</a:t>
            </a:r>
            <a:endParaRPr lang="en-US" altLang="zh-TW">
              <a:solidFill>
                <a:srgbClr val="0070C0"/>
              </a:solidFill>
              <a:ea typeface="華康細圓體" pitchFamily="49" charset="-120"/>
            </a:endParaRPr>
          </a:p>
          <a:p>
            <a:pPr algn="ctr">
              <a:buNone/>
            </a:pPr>
            <a:r>
              <a:rPr lang="zh-TW" altLang="en-US">
                <a:solidFill>
                  <a:srgbClr val="0070C0"/>
                </a:solidFill>
                <a:ea typeface="華康細圓體" pitchFamily="49" charset="-120"/>
              </a:rPr>
              <a:t>       </a:t>
            </a:r>
            <a:r>
              <a:rPr lang="zh-TW" altLang="en-US" sz="2800">
                <a:ea typeface="華康細圓體" pitchFamily="49" charset="-120"/>
              </a:rPr>
              <a:t>期盼家園同心攜手陪伴孩子成長</a:t>
            </a:r>
            <a:endParaRPr lang="en-US" altLang="zh-TW" sz="2800">
              <a:ea typeface="華康細圓體" pitchFamily="49" charset="-120"/>
            </a:endParaRPr>
          </a:p>
          <a:p>
            <a:pPr algn="ctr">
              <a:buNone/>
            </a:pPr>
            <a:endParaRPr lang="en-US" altLang="zh-TW" sz="2800">
              <a:ea typeface="華康細圓體" pitchFamily="49" charset="-120"/>
            </a:endParaRPr>
          </a:p>
          <a:p>
            <a:pPr algn="ctr">
              <a:buNone/>
            </a:pPr>
            <a:endParaRPr lang="en-US" altLang="zh-TW" sz="2800">
              <a:ea typeface="華康細圓體" pitchFamily="49" charset="-120"/>
            </a:endParaRPr>
          </a:p>
          <a:p>
            <a:pPr algn="ctr">
              <a:buNone/>
            </a:pPr>
            <a:endParaRPr lang="en-US" altLang="zh-TW" sz="4000">
              <a:solidFill>
                <a:srgbClr val="00B0F0"/>
              </a:solidFill>
              <a:ea typeface="華康細圓體" pitchFamily="49" charset="-120"/>
            </a:endParaRPr>
          </a:p>
          <a:p>
            <a:pPr algn="ctr">
              <a:buNone/>
            </a:pPr>
            <a:r>
              <a:rPr lang="zh-TW" altLang="en-US" sz="4000">
                <a:solidFill>
                  <a:srgbClr val="00B0F0"/>
                </a:solidFill>
                <a:ea typeface="華康細圓體" pitchFamily="49" charset="-120"/>
              </a:rPr>
              <a:t>感謝聆聽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華康細圓體" pitchFamily="49" charset="-120"/>
              </a:rPr>
              <a:t>簡報大綱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1428728" y="1428736"/>
            <a:ext cx="7000924" cy="41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壹˙有緣千里來相逢</a:t>
            </a:r>
            <a:r>
              <a:rPr lang="en-US" altLang="zh-TW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~</a:t>
            </a: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竹仁附幼相見歡 </a:t>
            </a:r>
          </a:p>
          <a:p>
            <a:pPr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貳˙招收幼兒情形</a:t>
            </a:r>
          </a:p>
          <a:p>
            <a:pPr>
              <a:spcBef>
                <a:spcPct val="10000"/>
              </a:spcBef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叁˙園務行政與幼兒相關補助說明</a:t>
            </a:r>
            <a:endParaRPr lang="en-US" altLang="zh-TW">
              <a:solidFill>
                <a:schemeClr val="tx2"/>
              </a:solidFill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ct val="10000"/>
              </a:spcBef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肆˙教學理念宣達</a:t>
            </a:r>
            <a:endParaRPr lang="en-US" altLang="zh-TW">
              <a:solidFill>
                <a:schemeClr val="tx2"/>
              </a:solidFill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ct val="30000"/>
              </a:spcBef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伍˙志工家長招募說明</a:t>
            </a:r>
            <a:endParaRPr lang="en-US" altLang="zh-TW">
              <a:solidFill>
                <a:schemeClr val="tx2"/>
              </a:solidFill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ct val="30000"/>
              </a:spcBef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陸˙家長會代表票選</a:t>
            </a:r>
            <a:endParaRPr lang="en-US" altLang="zh-TW">
              <a:solidFill>
                <a:schemeClr val="tx2"/>
              </a:solidFill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ct val="30000"/>
              </a:spcBef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  <a:ea typeface="華康細圓體" pitchFamily="49" charset="-120"/>
              </a:rPr>
              <a:t>柒˙結語</a:t>
            </a:r>
            <a:endParaRPr lang="en-US" altLang="zh-TW">
              <a:solidFill>
                <a:schemeClr val="tx2"/>
              </a:solidFill>
              <a:latin typeface="標楷體" pitchFamily="65" charset="-120"/>
              <a:ea typeface="華康細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下載.jpg"/>
          <p:cNvPicPr>
            <a:picLocks noChangeAspect="1"/>
          </p:cNvPicPr>
          <p:nvPr/>
        </p:nvPicPr>
        <p:blipFill>
          <a:blip r:embed="rId3"/>
          <a:srcRect l="21263" r="24613" b="10002"/>
          <a:stretch>
            <a:fillRect/>
          </a:stretch>
        </p:blipFill>
        <p:spPr>
          <a:xfrm>
            <a:off x="6643702" y="214290"/>
            <a:ext cx="2071702" cy="1154204"/>
          </a:xfrm>
          <a:prstGeom prst="rect">
            <a:avLst/>
          </a:prstGeom>
        </p:spPr>
      </p:pic>
      <p:pic>
        <p:nvPicPr>
          <p:cNvPr id="15" name="圖片 14" descr="下載.jpg"/>
          <p:cNvPicPr>
            <a:picLocks noChangeAspect="1"/>
          </p:cNvPicPr>
          <p:nvPr/>
        </p:nvPicPr>
        <p:blipFill>
          <a:blip r:embed="rId3"/>
          <a:srcRect l="21263" r="24613" b="10002"/>
          <a:stretch>
            <a:fillRect/>
          </a:stretch>
        </p:blipFill>
        <p:spPr>
          <a:xfrm flipH="1">
            <a:off x="428596" y="5572140"/>
            <a:ext cx="1857388" cy="10348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00892" cy="857256"/>
          </a:xfrm>
        </p:spPr>
        <p:txBody>
          <a:bodyPr>
            <a:normAutofit fontScale="90000"/>
          </a:bodyPr>
          <a:lstStyle/>
          <a:p>
            <a:r>
              <a: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我願做鼓盪著愛與溫暖的春風，使孩子只需輕輕一躍便騰空而起，在成長的天空裡振翅高飛。</a:t>
            </a:r>
            <a:br>
              <a:rPr lang="en-US" altLang="zh-TW" sz="1400">
                <a:solidFill>
                  <a:srgbClr val="0070C0"/>
                </a:solidFill>
                <a:ea typeface="華康細圓體" pitchFamily="49" charset="-120"/>
              </a:rPr>
            </a:br>
            <a:endParaRPr lang="zh-TW" altLang="en-US" sz="1400">
              <a:solidFill>
                <a:srgbClr val="0070C0"/>
              </a:solidFill>
              <a:ea typeface="華康細圓體" pitchFamily="49" charset="-120"/>
            </a:endParaRP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幼兒園概況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8072446" y="2714636"/>
            <a:ext cx="171451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教保專業團隊</a:t>
            </a:r>
          </a:p>
        </p:txBody>
      </p:sp>
      <p:pic>
        <p:nvPicPr>
          <p:cNvPr id="7" name="圖片 6" descr="專業團隊_210707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785926"/>
            <a:ext cx="2000264" cy="2000264"/>
          </a:xfrm>
          <a:prstGeom prst="rect">
            <a:avLst/>
          </a:prstGeom>
        </p:spPr>
      </p:pic>
      <p:pic>
        <p:nvPicPr>
          <p:cNvPr id="8" name="圖片 7" descr="專業團隊_210707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2000240" cy="2000240"/>
          </a:xfrm>
          <a:prstGeom prst="rect">
            <a:avLst/>
          </a:prstGeom>
        </p:spPr>
      </p:pic>
      <p:pic>
        <p:nvPicPr>
          <p:cNvPr id="9" name="圖片 8" descr="專業團隊_210707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000372"/>
            <a:ext cx="2000232" cy="2000232"/>
          </a:xfrm>
          <a:prstGeom prst="rect">
            <a:avLst/>
          </a:prstGeom>
        </p:spPr>
      </p:pic>
      <p:pic>
        <p:nvPicPr>
          <p:cNvPr id="10" name="圖片 9" descr="專業團隊_210707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357694"/>
            <a:ext cx="2000240" cy="2000240"/>
          </a:xfrm>
          <a:prstGeom prst="rect">
            <a:avLst/>
          </a:prstGeom>
        </p:spPr>
      </p:pic>
      <p:pic>
        <p:nvPicPr>
          <p:cNvPr id="11" name="圖片 10" descr="專業團隊_210707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1857364"/>
            <a:ext cx="2071678" cy="2071678"/>
          </a:xfrm>
          <a:prstGeom prst="rect">
            <a:avLst/>
          </a:prstGeom>
        </p:spPr>
      </p:pic>
      <p:pic>
        <p:nvPicPr>
          <p:cNvPr id="12" name="圖片 11" descr="專業團隊_210707_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4143380"/>
            <a:ext cx="2071702" cy="2071702"/>
          </a:xfrm>
          <a:prstGeom prst="rect">
            <a:avLst/>
          </a:prstGeom>
        </p:spPr>
      </p:pic>
      <p:pic>
        <p:nvPicPr>
          <p:cNvPr id="17" name="圖片 16" descr="葉校長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182" y="1142984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字方塊 17"/>
          <p:cNvSpPr txBox="1"/>
          <p:nvPr/>
        </p:nvSpPr>
        <p:spPr>
          <a:xfrm>
            <a:off x="4000496" y="257174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葉若蘭校長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下載.jpg"/>
          <p:cNvPicPr>
            <a:picLocks noChangeAspect="1"/>
          </p:cNvPicPr>
          <p:nvPr/>
        </p:nvPicPr>
        <p:blipFill>
          <a:blip r:embed="rId3"/>
          <a:srcRect l="21263" r="24613" b="10002"/>
          <a:stretch>
            <a:fillRect/>
          </a:stretch>
        </p:blipFill>
        <p:spPr>
          <a:xfrm>
            <a:off x="6786578" y="214290"/>
            <a:ext cx="2071702" cy="1154204"/>
          </a:xfrm>
          <a:prstGeom prst="rect">
            <a:avLst/>
          </a:prstGeom>
        </p:spPr>
      </p:pic>
      <p:pic>
        <p:nvPicPr>
          <p:cNvPr id="15" name="圖片 14" descr="下載.jpg"/>
          <p:cNvPicPr>
            <a:picLocks noChangeAspect="1"/>
          </p:cNvPicPr>
          <p:nvPr/>
        </p:nvPicPr>
        <p:blipFill>
          <a:blip r:embed="rId3"/>
          <a:srcRect l="21263" r="24613" b="10002"/>
          <a:stretch>
            <a:fillRect/>
          </a:stretch>
        </p:blipFill>
        <p:spPr>
          <a:xfrm flipH="1">
            <a:off x="0" y="5857892"/>
            <a:ext cx="1538661" cy="8572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00892" cy="857256"/>
          </a:xfrm>
        </p:spPr>
        <p:txBody>
          <a:bodyPr>
            <a:normAutofit fontScale="90000"/>
          </a:bodyPr>
          <a:lstStyle/>
          <a:p>
            <a:r>
              <a: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我願做鼓盪著愛與溫暖的春風，使孩子只需輕輕一躍便騰空而起，在成長的天空裡振翅高飛。</a:t>
            </a:r>
            <a:br>
              <a:rPr lang="en-US" altLang="zh-TW" sz="1400">
                <a:solidFill>
                  <a:srgbClr val="0070C0"/>
                </a:solidFill>
                <a:ea typeface="華康細圓體" pitchFamily="49" charset="-120"/>
              </a:rPr>
            </a:br>
            <a:endParaRPr lang="zh-TW" altLang="en-US" sz="1400">
              <a:solidFill>
                <a:srgbClr val="0070C0"/>
              </a:solidFill>
              <a:ea typeface="華康細圓體" pitchFamily="49" charset="-120"/>
            </a:endParaRP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幼兒園概況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8072446" y="2714636"/>
            <a:ext cx="171451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教保專業團隊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28662" y="314324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竹筍班特教助理員邱邱老師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928662" y="592933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綠芽班特教助理員卡西老師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6000760" y="607220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綠芽班實習老師</a:t>
            </a:r>
            <a:endParaRPr lang="en-US" altLang="zh-TW" sz="1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洪慧芳</a:t>
            </a:r>
          </a:p>
        </p:txBody>
      </p:sp>
      <p:pic>
        <p:nvPicPr>
          <p:cNvPr id="30" name="圖片 29" descr="LINE_ALBUM_113教保服務人員_240818_6.jpg"/>
          <p:cNvPicPr>
            <a:picLocks noChangeAspect="1"/>
          </p:cNvPicPr>
          <p:nvPr/>
        </p:nvPicPr>
        <p:blipFill>
          <a:blip r:embed="rId4" cstate="print"/>
          <a:srcRect b="22916"/>
          <a:stretch>
            <a:fillRect/>
          </a:stretch>
        </p:blipFill>
        <p:spPr>
          <a:xfrm>
            <a:off x="1285852" y="4000504"/>
            <a:ext cx="1489524" cy="204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圖片 30" descr="LINE_ALBUM_113教保服務人員_240818_5.jpg"/>
          <p:cNvPicPr>
            <a:picLocks noChangeAspect="1"/>
          </p:cNvPicPr>
          <p:nvPr/>
        </p:nvPicPr>
        <p:blipFill>
          <a:blip r:embed="rId5" cstate="print"/>
          <a:srcRect b="8333"/>
          <a:stretch>
            <a:fillRect/>
          </a:stretch>
        </p:blipFill>
        <p:spPr>
          <a:xfrm>
            <a:off x="1265442" y="1285860"/>
            <a:ext cx="1234856" cy="1819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圖片 31" descr="LINE_ALBUM_113教保服務人員_240818_2.jpg"/>
          <p:cNvPicPr>
            <a:picLocks noChangeAspect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>
          <a:xfrm>
            <a:off x="3643306" y="1464434"/>
            <a:ext cx="1666895" cy="1875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文字方塊 32"/>
          <p:cNvSpPr txBox="1"/>
          <p:nvPr/>
        </p:nvSpPr>
        <p:spPr>
          <a:xfrm>
            <a:off x="3428992" y="328612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竹筍班實習老師</a:t>
            </a:r>
            <a:endParaRPr lang="en-US" altLang="zh-TW" sz="1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吳桂杏</a:t>
            </a:r>
          </a:p>
        </p:txBody>
      </p:sp>
      <p:pic>
        <p:nvPicPr>
          <p:cNvPr id="34" name="圖片 33" descr="LINE_ALBUM_113教保服務人員_240818_3.jpg"/>
          <p:cNvPicPr>
            <a:picLocks noChangeAspect="1"/>
          </p:cNvPicPr>
          <p:nvPr/>
        </p:nvPicPr>
        <p:blipFill>
          <a:blip r:embed="rId7"/>
          <a:srcRect l="28645" t="6250" b="6250"/>
          <a:stretch>
            <a:fillRect/>
          </a:stretch>
        </p:blipFill>
        <p:spPr>
          <a:xfrm>
            <a:off x="3714744" y="3891832"/>
            <a:ext cx="1532987" cy="2266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文字方塊 34"/>
          <p:cNvSpPr txBox="1"/>
          <p:nvPr/>
        </p:nvSpPr>
        <p:spPr>
          <a:xfrm>
            <a:off x="3428992" y="607220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綠芽班實習老師</a:t>
            </a:r>
            <a:endParaRPr lang="en-US" altLang="zh-TW" sz="1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黃亭燕</a:t>
            </a:r>
          </a:p>
        </p:txBody>
      </p:sp>
      <p:pic>
        <p:nvPicPr>
          <p:cNvPr id="36" name="圖片 35" descr="LINE_ALBUM_113教保服務人員_240818_4.jpg"/>
          <p:cNvPicPr>
            <a:picLocks noChangeAspect="1"/>
          </p:cNvPicPr>
          <p:nvPr/>
        </p:nvPicPr>
        <p:blipFill>
          <a:blip r:embed="rId8" cstate="print"/>
          <a:srcRect l="49218" r="2294"/>
          <a:stretch>
            <a:fillRect/>
          </a:stretch>
        </p:blipFill>
        <p:spPr>
          <a:xfrm>
            <a:off x="6138246" y="1214422"/>
            <a:ext cx="151469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文字方塊 36"/>
          <p:cNvSpPr txBox="1"/>
          <p:nvPr/>
        </p:nvSpPr>
        <p:spPr>
          <a:xfrm>
            <a:off x="5857884" y="328612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竹筍班實習老師</a:t>
            </a:r>
            <a:endParaRPr lang="en-US" altLang="zh-TW" sz="1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孫若寧</a:t>
            </a:r>
          </a:p>
        </p:txBody>
      </p:sp>
      <p:pic>
        <p:nvPicPr>
          <p:cNvPr id="38" name="圖片 37" descr="LINE_ALBUM_113教保服務人員_240818_1.jpg"/>
          <p:cNvPicPr>
            <a:picLocks noChangeAspect="1"/>
          </p:cNvPicPr>
          <p:nvPr/>
        </p:nvPicPr>
        <p:blipFill>
          <a:blip r:embed="rId9" cstate="print"/>
          <a:srcRect l="3140" t="13541" r="4702" b="11458"/>
          <a:stretch>
            <a:fillRect/>
          </a:stretch>
        </p:blipFill>
        <p:spPr>
          <a:xfrm>
            <a:off x="6000760" y="3960546"/>
            <a:ext cx="1788927" cy="2183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下載.jpg"/>
          <p:cNvPicPr>
            <a:picLocks noChangeAspect="1"/>
          </p:cNvPicPr>
          <p:nvPr/>
        </p:nvPicPr>
        <p:blipFill>
          <a:blip r:embed="rId3"/>
          <a:srcRect l="21263" r="24613" b="10002"/>
          <a:stretch>
            <a:fillRect/>
          </a:stretch>
        </p:blipFill>
        <p:spPr>
          <a:xfrm>
            <a:off x="6643702" y="214290"/>
            <a:ext cx="2071702" cy="1154204"/>
          </a:xfrm>
          <a:prstGeom prst="rect">
            <a:avLst/>
          </a:prstGeom>
        </p:spPr>
      </p:pic>
      <p:pic>
        <p:nvPicPr>
          <p:cNvPr id="15" name="圖片 14" descr="下載.jpg"/>
          <p:cNvPicPr>
            <a:picLocks noChangeAspect="1"/>
          </p:cNvPicPr>
          <p:nvPr/>
        </p:nvPicPr>
        <p:blipFill>
          <a:blip r:embed="rId3"/>
          <a:srcRect l="21263" r="24613" b="10002"/>
          <a:stretch>
            <a:fillRect/>
          </a:stretch>
        </p:blipFill>
        <p:spPr>
          <a:xfrm flipH="1">
            <a:off x="0" y="5857892"/>
            <a:ext cx="1538661" cy="8572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00892" cy="857256"/>
          </a:xfrm>
        </p:spPr>
        <p:txBody>
          <a:bodyPr>
            <a:normAutofit fontScale="90000"/>
          </a:bodyPr>
          <a:lstStyle/>
          <a:p>
            <a:r>
              <a: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我願做鼓盪著愛與溫暖的春風，使孩子只需輕輕一躍便騰空而起，在成長的天空裡振翅高飛。</a:t>
            </a:r>
            <a:br>
              <a:rPr lang="en-US" altLang="zh-TW" sz="1400">
                <a:solidFill>
                  <a:srgbClr val="0070C0"/>
                </a:solidFill>
                <a:ea typeface="華康細圓體" pitchFamily="49" charset="-120"/>
              </a:rPr>
            </a:br>
            <a:endParaRPr lang="zh-TW" altLang="en-US" sz="1400">
              <a:solidFill>
                <a:srgbClr val="0070C0"/>
              </a:solidFill>
              <a:ea typeface="華康細圓體" pitchFamily="49" charset="-120"/>
            </a:endParaRP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幼兒園概況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8072446" y="2714636"/>
            <a:ext cx="171451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教保專業團隊</a:t>
            </a:r>
          </a:p>
        </p:txBody>
      </p:sp>
      <p:pic>
        <p:nvPicPr>
          <p:cNvPr id="16" name="圖片 15" descr="LINE_ALBUM_113教保服務人員_240818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004" y="1214422"/>
            <a:ext cx="1447121" cy="1929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字方塊 18"/>
          <p:cNvSpPr txBox="1"/>
          <p:nvPr/>
        </p:nvSpPr>
        <p:spPr>
          <a:xfrm>
            <a:off x="1214414" y="314324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彩虹班羅育家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泡泡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老師</a:t>
            </a:r>
          </a:p>
        </p:txBody>
      </p:sp>
      <p:pic>
        <p:nvPicPr>
          <p:cNvPr id="20" name="圖片 19" descr="LINE_ALBUM_113教保服務人員_240818_7.jpg"/>
          <p:cNvPicPr>
            <a:picLocks noChangeAspect="1"/>
          </p:cNvPicPr>
          <p:nvPr/>
        </p:nvPicPr>
        <p:blipFill>
          <a:blip r:embed="rId5"/>
          <a:srcRect l="38880" t="45834" r="26371" b="21875"/>
          <a:stretch>
            <a:fillRect/>
          </a:stretch>
        </p:blipFill>
        <p:spPr>
          <a:xfrm>
            <a:off x="3744701" y="1285860"/>
            <a:ext cx="161311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字方塊 20"/>
          <p:cNvSpPr txBox="1"/>
          <p:nvPr/>
        </p:nvSpPr>
        <p:spPr>
          <a:xfrm>
            <a:off x="3786182" y="321468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彩虹班林欣亞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亞亞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老師</a:t>
            </a:r>
          </a:p>
        </p:txBody>
      </p:sp>
      <p:pic>
        <p:nvPicPr>
          <p:cNvPr id="22" name="圖片 21" descr="LINE_ALBUM_113教保服務人員_240818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285601"/>
            <a:ext cx="1537545" cy="2048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文字方塊 22"/>
          <p:cNvSpPr txBox="1"/>
          <p:nvPr/>
        </p:nvSpPr>
        <p:spPr>
          <a:xfrm>
            <a:off x="6000760" y="328612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彩虹班教師助理員楊楊老師</a:t>
            </a:r>
          </a:p>
        </p:txBody>
      </p:sp>
      <p:pic>
        <p:nvPicPr>
          <p:cNvPr id="24" name="圖片 23" descr="LINE_ALBUM_113教保服務人員_240818_9.jpg"/>
          <p:cNvPicPr>
            <a:picLocks noChangeAspect="1"/>
          </p:cNvPicPr>
          <p:nvPr/>
        </p:nvPicPr>
        <p:blipFill>
          <a:blip r:embed="rId7" cstate="print"/>
          <a:srcRect l="33292" t="23958" b="12500"/>
          <a:stretch>
            <a:fillRect/>
          </a:stretch>
        </p:blipFill>
        <p:spPr>
          <a:xfrm>
            <a:off x="1328712" y="4143380"/>
            <a:ext cx="1337309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文字方塊 24"/>
          <p:cNvSpPr txBox="1"/>
          <p:nvPr/>
        </p:nvSpPr>
        <p:spPr>
          <a:xfrm>
            <a:off x="928662" y="592933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彩虹班特教助理員瑋芸老師</a:t>
            </a:r>
          </a:p>
        </p:txBody>
      </p:sp>
      <p:pic>
        <p:nvPicPr>
          <p:cNvPr id="26" name="圖片 25" descr="LINE_ALBUM_113教保服務人員_240818_11.jpg"/>
          <p:cNvPicPr>
            <a:picLocks noChangeAspect="1"/>
          </p:cNvPicPr>
          <p:nvPr/>
        </p:nvPicPr>
        <p:blipFill>
          <a:blip r:embed="rId8" cstate="print"/>
          <a:srcRect t="16666" r="27783" b="11458"/>
          <a:stretch>
            <a:fillRect/>
          </a:stretch>
        </p:blipFill>
        <p:spPr>
          <a:xfrm>
            <a:off x="3786182" y="4141962"/>
            <a:ext cx="1454896" cy="1930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文字方塊 26"/>
          <p:cNvSpPr txBox="1"/>
          <p:nvPr/>
        </p:nvSpPr>
        <p:spPr>
          <a:xfrm>
            <a:off x="3357554" y="600076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彩虹班特教助理員涴菱老師</a:t>
            </a:r>
          </a:p>
        </p:txBody>
      </p:sp>
      <p:pic>
        <p:nvPicPr>
          <p:cNvPr id="28" name="圖片 27" descr="S__6610945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4143315"/>
            <a:ext cx="1572005" cy="2095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字方塊 28"/>
          <p:cNvSpPr txBox="1"/>
          <p:nvPr/>
        </p:nvSpPr>
        <p:spPr>
          <a:xfrm>
            <a:off x="6000760" y="607220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彩虹班實習老師</a:t>
            </a:r>
            <a:endParaRPr lang="en-US" altLang="zh-TW" sz="1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蘇華翎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幼兒園概況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8072446" y="2714636"/>
            <a:ext cx="171451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教保專業團隊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71472" y="1000108"/>
          <a:ext cx="7858181" cy="56716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職稱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學歷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教學理念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葉若蘭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國立清華大學教育與學習科技博士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美國橋港大學教育及人力資源學院研究所碩士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 國立新竹教育大學初等教育系學士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 教育行政基層特考及格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有教無類</a:t>
                      </a:r>
                      <a:r>
                        <a:rPr lang="zh-TW" altLang="en-US" sz="1400" b="0" kern="1200" baseline="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   </a:t>
                      </a:r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因材施教</a:t>
                      </a:r>
                    </a:p>
                    <a:p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適性發展</a:t>
                      </a:r>
                      <a:r>
                        <a:rPr lang="zh-TW" altLang="en-US" sz="1400" b="0" kern="1200" baseline="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   </a:t>
                      </a:r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全人教育</a:t>
                      </a:r>
                    </a:p>
                    <a:p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終身學習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教師兼導師兼園主任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曾麗琳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國立臺中教育大學學前特殊教育學分班</a:t>
                      </a:r>
                      <a:endParaRPr lang="en-US" altLang="zh-TW" sz="1400" b="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明新科技大學土木工程與環境資源管理研究所碩士</a:t>
                      </a:r>
                      <a:endParaRPr lang="en-US" altLang="zh-TW" sz="1400" b="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明新科技大學幼兒保育系暨幼稚教育學程</a:t>
                      </a:r>
                      <a:endParaRPr lang="en-US" altLang="zh-TW" sz="1400" b="0" kern="1200">
                        <a:solidFill>
                          <a:schemeClr val="dk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人人生而平等，只是需求不同</a:t>
                      </a:r>
                      <a:endParaRPr lang="en-US" altLang="zh-TW" sz="1400" b="0">
                        <a:ea typeface="華康細圓體" pitchFamily="49" charset="-120"/>
                      </a:endParaRPr>
                    </a:p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愛是在別人的需要上看見自己的責任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教師兼任導師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鄭玉如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</a:t>
                      </a:r>
                      <a:r>
                        <a:rPr lang="zh-TW" altLang="en-US" sz="1400" b="0">
                          <a:ea typeface="華康細圓體" pitchFamily="49" charset="-120"/>
                        </a:rPr>
                        <a:t>新竹教育大學幼兒教育學系</a:t>
                      </a:r>
                      <a:endParaRPr lang="en-US" altLang="zh-TW" sz="1400" b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尊重、關懷、愛與陪伴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>
                          <a:ea typeface="華康細圓體" pitchFamily="49" charset="-120"/>
                        </a:rPr>
                        <a:t>教師兼任導師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張美雅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</a:t>
                      </a:r>
                      <a:r>
                        <a:rPr lang="zh-TW" altLang="en-US" sz="1400" b="0">
                          <a:ea typeface="華康細圓體" pitchFamily="49" charset="-120"/>
                        </a:rPr>
                        <a:t>新竹教育大學幼兒教育學系碩士</a:t>
                      </a:r>
                      <a:endParaRPr lang="en-US" altLang="zh-TW" sz="1400" b="0">
                        <a:ea typeface="華康細圓體" pitchFamily="49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</a:t>
                      </a:r>
                      <a:r>
                        <a:rPr lang="zh-TW" altLang="en-US" sz="1400" b="0">
                          <a:ea typeface="華康細圓體" pitchFamily="49" charset="-120"/>
                        </a:rPr>
                        <a:t>新竹教育大學幼兒教育學系</a:t>
                      </a:r>
                      <a:endParaRPr lang="en-US" altLang="zh-TW" sz="1400" b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願與孩子快樂學習、共同成長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>
                          <a:ea typeface="華康細圓體" pitchFamily="49" charset="-120"/>
                        </a:rPr>
                        <a:t>教師兼任導師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鄭雅方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</a:t>
                      </a:r>
                      <a:r>
                        <a:rPr lang="zh-TW" altLang="en-US" sz="1400" b="0">
                          <a:ea typeface="華康細圓體" pitchFamily="49" charset="-120"/>
                        </a:rPr>
                        <a:t>屏東教育大學幼兒教育學系碩士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秉持溫柔且堅定的教育心，讓孩子在愛的氛圍中開創、成長，帶領孩子們探索與學習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教保員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戴惠芳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>
                          <a:solidFill>
                            <a:schemeClr val="dk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國立</a:t>
                      </a:r>
                      <a:r>
                        <a:rPr lang="zh-TW" altLang="en-US" sz="1400" b="0">
                          <a:ea typeface="華康細圓體" pitchFamily="49" charset="-120"/>
                        </a:rPr>
                        <a:t>新竹教育大學幼兒教育學系</a:t>
                      </a:r>
                      <a:endParaRPr lang="en-US" altLang="zh-TW" sz="1400" b="0">
                        <a:ea typeface="華康細圓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做中學，放手讓孩子成長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廚工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>
                          <a:ea typeface="華康細圓體" pitchFamily="49" charset="-120"/>
                        </a:rPr>
                        <a:t>王玉珠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內政部丙級廚師證照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>
                          <a:ea typeface="華康細圓體" pitchFamily="49" charset="-120"/>
                        </a:rPr>
                        <a:t>孩子的健康由我把關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2571736" y="214291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>
                <a:ea typeface="華康細圓體" pitchFamily="49" charset="-120"/>
              </a:rPr>
              <a:t>我們的師資陣容</a:t>
            </a:r>
            <a:endParaRPr lang="en-US" altLang="zh-TW" sz="4000">
              <a:ea typeface="華康細圓體" pitchFamily="49" charset="-120"/>
            </a:endParaRPr>
          </a:p>
          <a:p>
            <a:endParaRPr lang="zh-TW" altLang="en-US" sz="4000"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imagenes-dia-del-nino-10.jpg"/>
          <p:cNvPicPr>
            <a:picLocks noChangeAspect="1"/>
          </p:cNvPicPr>
          <p:nvPr/>
        </p:nvPicPr>
        <p:blipFill>
          <a:blip r:embed="rId3"/>
          <a:srcRect t="6667" b="10000"/>
          <a:stretch>
            <a:fillRect/>
          </a:stretch>
        </p:blipFill>
        <p:spPr>
          <a:xfrm>
            <a:off x="5072066" y="4786322"/>
            <a:ext cx="3500462" cy="17502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868346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福祿貝爾語錄～教育之道無他，唯愛與榜樣而已。</a:t>
            </a: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幼兒園概況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7429504" y="3357578"/>
            <a:ext cx="3000396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招收幼兒情形及生師比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14282" y="1071546"/>
            <a:ext cx="8572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收托人數</a:t>
            </a:r>
            <a:r>
              <a:rPr lang="zh-TW" altLang="en-US" dirty="0">
                <a:ea typeface="華康細圓體" pitchFamily="49" charset="-120"/>
              </a:rPr>
              <a:t>  </a:t>
            </a:r>
            <a:r>
              <a:rPr lang="en-US" altLang="zh-TW" dirty="0">
                <a:ea typeface="華康細圓體" pitchFamily="49" charset="-120"/>
              </a:rPr>
              <a:t>:</a:t>
            </a:r>
            <a:r>
              <a:rPr lang="zh-TW" altLang="en-US" dirty="0">
                <a:ea typeface="華康細圓體" pitchFamily="49" charset="-120"/>
              </a:rPr>
              <a:t>   共</a:t>
            </a:r>
            <a:r>
              <a:rPr lang="en-US" altLang="zh-TW" dirty="0">
                <a:ea typeface="華康細圓體" pitchFamily="49" charset="-120"/>
              </a:rPr>
              <a:t>45</a:t>
            </a:r>
            <a:r>
              <a:rPr lang="zh-TW" altLang="en-US" dirty="0">
                <a:ea typeface="華康細圓體" pitchFamily="49" charset="-120"/>
              </a:rPr>
              <a:t>人</a:t>
            </a:r>
            <a:r>
              <a:rPr lang="en-US" altLang="zh-TW" dirty="0">
                <a:ea typeface="華康細圓體" pitchFamily="49" charset="-120"/>
              </a:rPr>
              <a:t>(</a:t>
            </a:r>
            <a:r>
              <a:rPr lang="zh-TW" altLang="en-US" dirty="0">
                <a:ea typeface="華康細圓體" pitchFamily="49" charset="-120"/>
              </a:rPr>
              <a:t>自</a:t>
            </a:r>
            <a:r>
              <a:rPr lang="en-US" altLang="zh-TW" dirty="0">
                <a:ea typeface="華康細圓體" pitchFamily="49" charset="-120"/>
              </a:rPr>
              <a:t>112</a:t>
            </a:r>
            <a:r>
              <a:rPr lang="zh-TW" altLang="en-US" dirty="0">
                <a:ea typeface="華康細圓體" pitchFamily="49" charset="-120"/>
              </a:rPr>
              <a:t>學年度起逐年調降生師比</a:t>
            </a:r>
            <a:r>
              <a:rPr lang="en-US" altLang="zh-TW" dirty="0">
                <a:ea typeface="華康細圓體" pitchFamily="49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收托班級</a:t>
            </a:r>
            <a:r>
              <a:rPr lang="zh-TW" altLang="en-US" dirty="0">
                <a:ea typeface="華康細圓體" pitchFamily="49" charset="-120"/>
              </a:rPr>
              <a:t>  </a:t>
            </a:r>
            <a:r>
              <a:rPr lang="en-US" altLang="zh-TW" dirty="0">
                <a:ea typeface="華康細圓體" pitchFamily="49" charset="-120"/>
              </a:rPr>
              <a:t>:</a:t>
            </a:r>
            <a:r>
              <a:rPr lang="zh-TW" altLang="en-US" dirty="0">
                <a:ea typeface="華康細圓體" pitchFamily="49" charset="-120"/>
              </a:rPr>
              <a:t>   竹筍班</a:t>
            </a:r>
            <a:r>
              <a:rPr lang="en-US" altLang="zh-TW" dirty="0">
                <a:ea typeface="華康細圓體" pitchFamily="49" charset="-120"/>
              </a:rPr>
              <a:t>22</a:t>
            </a:r>
            <a:r>
              <a:rPr lang="zh-TW" altLang="en-US" dirty="0">
                <a:ea typeface="華康細圓體" pitchFamily="49" charset="-120"/>
              </a:rPr>
              <a:t>名</a:t>
            </a:r>
            <a:r>
              <a:rPr lang="en-US" altLang="zh-TW" dirty="0">
                <a:ea typeface="華康細圓體" pitchFamily="49" charset="-120"/>
              </a:rPr>
              <a:t>(5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12</a:t>
            </a:r>
            <a:r>
              <a:rPr lang="zh-TW" altLang="en-US" dirty="0">
                <a:ea typeface="華康細圓體" pitchFamily="49" charset="-120"/>
              </a:rPr>
              <a:t>人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en-US" altLang="zh-TW" dirty="0">
                <a:ea typeface="華康細圓體" pitchFamily="49" charset="-120"/>
              </a:rPr>
              <a:t>4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6</a:t>
            </a:r>
            <a:r>
              <a:rPr lang="zh-TW" altLang="en-US" dirty="0">
                <a:ea typeface="華康細圓體" pitchFamily="49" charset="-120"/>
              </a:rPr>
              <a:t>人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en-US" altLang="zh-TW" dirty="0">
                <a:ea typeface="華康細圓體" pitchFamily="49" charset="-120"/>
              </a:rPr>
              <a:t>3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4</a:t>
            </a:r>
            <a:r>
              <a:rPr lang="zh-TW" altLang="en-US" dirty="0">
                <a:ea typeface="華康細圓體" pitchFamily="49" charset="-120"/>
              </a:rPr>
              <a:t>人</a:t>
            </a:r>
            <a:r>
              <a:rPr lang="en-US" altLang="zh-TW" dirty="0">
                <a:ea typeface="華康細圓體" pitchFamily="49" charset="-120"/>
              </a:rPr>
              <a:t>/12</a:t>
            </a:r>
            <a:r>
              <a:rPr lang="zh-TW" altLang="en-US" dirty="0">
                <a:ea typeface="華康細圓體" pitchFamily="49" charset="-120"/>
              </a:rPr>
              <a:t>男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en-US" altLang="zh-TW" dirty="0">
                <a:latin typeface="標楷體"/>
                <a:ea typeface="華康細圓體" pitchFamily="49" charset="-120"/>
              </a:rPr>
              <a:t>10</a:t>
            </a:r>
            <a:r>
              <a:rPr lang="zh-TW" altLang="en-US" dirty="0">
                <a:ea typeface="華康細圓體" pitchFamily="49" charset="-120"/>
              </a:rPr>
              <a:t>女</a:t>
            </a:r>
            <a:r>
              <a:rPr lang="en-US" altLang="zh-TW" dirty="0">
                <a:ea typeface="華康細圓體" pitchFamily="49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ea typeface="華康細圓體" pitchFamily="49" charset="-120"/>
              </a:rPr>
              <a:t>                        綠芽班</a:t>
            </a:r>
            <a:r>
              <a:rPr lang="en-US" altLang="zh-TW" dirty="0">
                <a:ea typeface="華康細圓體" pitchFamily="49" charset="-120"/>
              </a:rPr>
              <a:t>23</a:t>
            </a:r>
            <a:r>
              <a:rPr lang="zh-TW" altLang="en-US" dirty="0">
                <a:ea typeface="華康細圓體" pitchFamily="49" charset="-120"/>
              </a:rPr>
              <a:t>名</a:t>
            </a:r>
            <a:r>
              <a:rPr lang="en-US" altLang="zh-TW" dirty="0">
                <a:ea typeface="華康細圓體" pitchFamily="49" charset="-120"/>
              </a:rPr>
              <a:t>(5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12</a:t>
            </a:r>
            <a:r>
              <a:rPr lang="zh-TW" altLang="en-US" dirty="0">
                <a:ea typeface="華康細圓體" pitchFamily="49" charset="-120"/>
              </a:rPr>
              <a:t>人、</a:t>
            </a:r>
            <a:r>
              <a:rPr lang="en-US" altLang="zh-TW" dirty="0">
                <a:ea typeface="華康細圓體" pitchFamily="49" charset="-120"/>
              </a:rPr>
              <a:t>4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6</a:t>
            </a:r>
            <a:r>
              <a:rPr lang="zh-TW" altLang="en-US" dirty="0">
                <a:ea typeface="華康細圓體" pitchFamily="49" charset="-120"/>
              </a:rPr>
              <a:t>人、</a:t>
            </a:r>
            <a:r>
              <a:rPr lang="en-US" altLang="zh-TW" dirty="0">
                <a:ea typeface="華康細圓體" pitchFamily="49" charset="-120"/>
              </a:rPr>
              <a:t>3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5</a:t>
            </a:r>
            <a:r>
              <a:rPr lang="zh-TW" altLang="en-US" dirty="0">
                <a:ea typeface="華康細圓體" pitchFamily="49" charset="-120"/>
              </a:rPr>
              <a:t>人</a:t>
            </a:r>
            <a:r>
              <a:rPr lang="en-US" altLang="zh-TW" dirty="0">
                <a:ea typeface="華康細圓體" pitchFamily="49" charset="-120"/>
              </a:rPr>
              <a:t>/13</a:t>
            </a:r>
            <a:r>
              <a:rPr lang="zh-TW" altLang="en-US" dirty="0">
                <a:ea typeface="華康細圓體" pitchFamily="49" charset="-120"/>
              </a:rPr>
              <a:t>男、</a:t>
            </a:r>
            <a:r>
              <a:rPr lang="en-US" altLang="zh-TW" dirty="0">
                <a:ea typeface="華康細圓體" pitchFamily="49" charset="-120"/>
              </a:rPr>
              <a:t>10</a:t>
            </a:r>
            <a:r>
              <a:rPr lang="zh-TW" altLang="en-US" dirty="0">
                <a:ea typeface="華康細圓體" pitchFamily="49" charset="-120"/>
              </a:rPr>
              <a:t>女</a:t>
            </a:r>
            <a:r>
              <a:rPr lang="en-US" altLang="zh-TW" dirty="0">
                <a:ea typeface="華康細圓體" pitchFamily="49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           </a:t>
            </a:r>
            <a:r>
              <a:rPr lang="en-US" altLang="zh-TW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*</a:t>
            </a:r>
            <a:r>
              <a:rPr lang="zh-TW" altLang="en-US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普幼含鑑定安置身心障礙幼兒</a:t>
            </a:r>
            <a:r>
              <a:rPr lang="en-US" altLang="zh-TW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5</a:t>
            </a:r>
            <a:r>
              <a:rPr lang="zh-TW" altLang="en-US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名、疑似生</a:t>
            </a:r>
            <a:r>
              <a:rPr lang="en-US" altLang="zh-TW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2</a:t>
            </a:r>
            <a:r>
              <a:rPr lang="zh-TW" altLang="en-US" b="1" dirty="0">
                <a:solidFill>
                  <a:srgbClr val="0070C0"/>
                </a:solidFill>
                <a:latin typeface="標楷體"/>
                <a:ea typeface="華康細圓體" pitchFamily="49" charset="-120"/>
              </a:rPr>
              <a:t>名</a:t>
            </a:r>
            <a:r>
              <a:rPr lang="zh-TW" altLang="en-US" b="1" dirty="0">
                <a:solidFill>
                  <a:srgbClr val="0070C0"/>
                </a:solidFill>
                <a:latin typeface="標楷體"/>
                <a:ea typeface="標楷體"/>
              </a:rPr>
              <a:t>*</a:t>
            </a:r>
            <a:endParaRPr lang="en-US" altLang="zh-TW" b="1" dirty="0">
              <a:solidFill>
                <a:srgbClr val="0070C0"/>
              </a:solidFill>
              <a:latin typeface="標楷體"/>
              <a:ea typeface="標楷體"/>
            </a:endParaRP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0070C0"/>
                </a:solidFill>
                <a:latin typeface="標楷體"/>
                <a:ea typeface="標楷體"/>
              </a:rPr>
              <a:t>           </a:t>
            </a:r>
            <a:r>
              <a:rPr lang="zh-TW" altLang="en-US" dirty="0">
                <a:ea typeface="華康細圓體" pitchFamily="49" charset="-120"/>
              </a:rPr>
              <a:t>彩虹班</a:t>
            </a:r>
            <a:r>
              <a:rPr lang="en-US" altLang="zh-TW" dirty="0">
                <a:ea typeface="華康細圓體" pitchFamily="49" charset="-120"/>
              </a:rPr>
              <a:t>8</a:t>
            </a:r>
            <a:r>
              <a:rPr lang="zh-TW" altLang="en-US" dirty="0">
                <a:ea typeface="華康細圓體" pitchFamily="49" charset="-120"/>
              </a:rPr>
              <a:t>名</a:t>
            </a:r>
            <a:r>
              <a:rPr lang="en-US" altLang="zh-TW" dirty="0">
                <a:ea typeface="華康細圓體" pitchFamily="49" charset="-120"/>
              </a:rPr>
              <a:t>(</a:t>
            </a:r>
            <a:r>
              <a:rPr lang="zh-TW" altLang="en-US" dirty="0">
                <a:ea typeface="華康細圓體" pitchFamily="49" charset="-120"/>
              </a:rPr>
              <a:t>鑑輔會鑑定安置</a:t>
            </a:r>
            <a:r>
              <a:rPr lang="en-US" altLang="zh-TW" dirty="0">
                <a:ea typeface="華康細圓體" pitchFamily="49" charset="-120"/>
              </a:rPr>
              <a:t>6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2</a:t>
            </a:r>
            <a:r>
              <a:rPr lang="zh-TW" altLang="en-US" dirty="0">
                <a:ea typeface="華康細圓體" pitchFamily="49" charset="-120"/>
              </a:rPr>
              <a:t>人、</a:t>
            </a:r>
            <a:r>
              <a:rPr lang="en-US" altLang="zh-TW" dirty="0">
                <a:ea typeface="華康細圓體" pitchFamily="49" charset="-120"/>
              </a:rPr>
              <a:t>5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 3</a:t>
            </a:r>
            <a:r>
              <a:rPr lang="zh-TW" altLang="en-US" dirty="0">
                <a:ea typeface="華康細圓體" pitchFamily="49" charset="-120"/>
              </a:rPr>
              <a:t>人、</a:t>
            </a:r>
            <a:r>
              <a:rPr lang="en-US" altLang="zh-TW" dirty="0">
                <a:ea typeface="華康細圓體" pitchFamily="49" charset="-120"/>
              </a:rPr>
              <a:t>4</a:t>
            </a:r>
            <a:r>
              <a:rPr lang="zh-TW" altLang="en-US" dirty="0">
                <a:ea typeface="華康細圓體" pitchFamily="49" charset="-120"/>
              </a:rPr>
              <a:t>歲</a:t>
            </a:r>
            <a:r>
              <a:rPr lang="en-US" altLang="zh-TW" dirty="0">
                <a:ea typeface="華康細圓體" pitchFamily="49" charset="-120"/>
              </a:rPr>
              <a:t>3</a:t>
            </a:r>
            <a:r>
              <a:rPr lang="zh-TW" altLang="en-US" dirty="0">
                <a:ea typeface="華康細圓體" pitchFamily="49" charset="-120"/>
              </a:rPr>
              <a:t>人</a:t>
            </a:r>
            <a:r>
              <a:rPr lang="en-US" altLang="zh-TW" dirty="0">
                <a:ea typeface="華康細圓體" pitchFamily="49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班級位置</a:t>
            </a:r>
            <a:r>
              <a:rPr lang="zh-TW" altLang="en-US" dirty="0">
                <a:ea typeface="華康細圓體" pitchFamily="49" charset="-120"/>
              </a:rPr>
              <a:t>  </a:t>
            </a:r>
            <a:r>
              <a:rPr lang="en-US" altLang="zh-TW" dirty="0">
                <a:ea typeface="華康細圓體" pitchFamily="49" charset="-120"/>
              </a:rPr>
              <a:t>:</a:t>
            </a:r>
            <a:r>
              <a:rPr lang="zh-TW" altLang="en-US" dirty="0">
                <a:ea typeface="華康細圓體" pitchFamily="49" charset="-120"/>
              </a:rPr>
              <a:t>   竹筍班</a:t>
            </a:r>
            <a:r>
              <a:rPr lang="en-US" altLang="zh-TW" dirty="0">
                <a:ea typeface="華康細圓體" pitchFamily="49" charset="-120"/>
              </a:rPr>
              <a:t>-C</a:t>
            </a:r>
            <a:r>
              <a:rPr lang="zh-TW" altLang="en-US" dirty="0">
                <a:ea typeface="華康細圓體" pitchFamily="49" charset="-120"/>
              </a:rPr>
              <a:t>棟</a:t>
            </a:r>
            <a:r>
              <a:rPr lang="en-US" altLang="zh-TW" dirty="0">
                <a:ea typeface="華康細圓體" pitchFamily="49" charset="-120"/>
              </a:rPr>
              <a:t>1F </a:t>
            </a:r>
            <a:r>
              <a:rPr lang="zh-TW" altLang="en-US" dirty="0">
                <a:ea typeface="華康細圓體" pitchFamily="49" charset="-120"/>
              </a:rPr>
              <a:t>兩間活動室</a:t>
            </a:r>
            <a:endParaRPr lang="en-US" altLang="zh-TW" dirty="0"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ea typeface="華康細圓體" pitchFamily="49" charset="-120"/>
              </a:rPr>
              <a:t>                        綠芽班</a:t>
            </a:r>
            <a:r>
              <a:rPr lang="en-US" altLang="zh-TW" dirty="0">
                <a:ea typeface="華康細圓體" pitchFamily="49" charset="-120"/>
              </a:rPr>
              <a:t>-C</a:t>
            </a:r>
            <a:r>
              <a:rPr lang="zh-TW" altLang="en-US" dirty="0">
                <a:ea typeface="華康細圓體" pitchFamily="49" charset="-120"/>
              </a:rPr>
              <a:t>棟</a:t>
            </a:r>
            <a:r>
              <a:rPr lang="en-US" altLang="zh-TW" dirty="0">
                <a:ea typeface="華康細圓體" pitchFamily="49" charset="-120"/>
              </a:rPr>
              <a:t>2F </a:t>
            </a:r>
            <a:r>
              <a:rPr lang="zh-TW" altLang="en-US" dirty="0">
                <a:ea typeface="華康細圓體" pitchFamily="49" charset="-120"/>
              </a:rPr>
              <a:t>兩間活動室</a:t>
            </a:r>
            <a:endParaRPr lang="en-US" altLang="zh-TW" dirty="0"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ea typeface="華康細圓體" pitchFamily="49" charset="-120"/>
              </a:rPr>
              <a:t>                        彩虹班</a:t>
            </a:r>
            <a:r>
              <a:rPr lang="en-US" altLang="zh-TW" dirty="0">
                <a:ea typeface="華康細圓體" pitchFamily="49" charset="-120"/>
              </a:rPr>
              <a:t>-C</a:t>
            </a:r>
            <a:r>
              <a:rPr lang="zh-TW" altLang="en-US" dirty="0">
                <a:ea typeface="華康細圓體" pitchFamily="49" charset="-120"/>
              </a:rPr>
              <a:t>棟</a:t>
            </a:r>
            <a:r>
              <a:rPr lang="en-US" altLang="zh-TW" dirty="0">
                <a:ea typeface="華康細圓體" pitchFamily="49" charset="-120"/>
              </a:rPr>
              <a:t>1F </a:t>
            </a:r>
            <a:r>
              <a:rPr lang="zh-TW" altLang="en-US" dirty="0">
                <a:ea typeface="華康細圓體" pitchFamily="49" charset="-120"/>
              </a:rPr>
              <a:t>一間活動室</a:t>
            </a:r>
            <a:endParaRPr lang="en-US" altLang="zh-TW" dirty="0"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教職員數</a:t>
            </a:r>
            <a:r>
              <a:rPr lang="zh-TW" altLang="en-US" dirty="0">
                <a:ea typeface="華康細圓體" pitchFamily="49" charset="-120"/>
              </a:rPr>
              <a:t>  </a:t>
            </a:r>
            <a:r>
              <a:rPr lang="en-US" altLang="zh-TW" dirty="0">
                <a:ea typeface="華康細圓體" pitchFamily="49" charset="-120"/>
              </a:rPr>
              <a:t>:</a:t>
            </a:r>
            <a:r>
              <a:rPr lang="zh-TW" altLang="en-US" dirty="0">
                <a:ea typeface="華康細圓體" pitchFamily="49" charset="-120"/>
              </a:rPr>
              <a:t>   竹筍班</a:t>
            </a:r>
            <a:r>
              <a:rPr lang="en-US" altLang="zh-TW" dirty="0">
                <a:ea typeface="華康細圓體" pitchFamily="49" charset="-120"/>
              </a:rPr>
              <a:t>-</a:t>
            </a:r>
            <a:r>
              <a:rPr lang="zh-TW" altLang="en-US" dirty="0">
                <a:ea typeface="華康細圓體" pitchFamily="49" charset="-120"/>
              </a:rPr>
              <a:t>導師</a:t>
            </a:r>
            <a:r>
              <a:rPr lang="en-US" altLang="zh-TW" dirty="0">
                <a:ea typeface="華康細圓體" pitchFamily="49" charset="-120"/>
              </a:rPr>
              <a:t>3</a:t>
            </a:r>
            <a:r>
              <a:rPr lang="zh-TW" altLang="en-US" dirty="0">
                <a:ea typeface="華康細圓體" pitchFamily="49" charset="-120"/>
              </a:rPr>
              <a:t>名</a:t>
            </a:r>
            <a:r>
              <a:rPr lang="en-US" altLang="zh-TW" dirty="0">
                <a:ea typeface="華康細圓體" pitchFamily="49" charset="-120"/>
              </a:rPr>
              <a:t>(1</a:t>
            </a:r>
            <a:r>
              <a:rPr lang="zh-TW" altLang="en-US" dirty="0">
                <a:ea typeface="華康細圓體" pitchFamily="49" charset="-120"/>
              </a:rPr>
              <a:t>名兼任園主任、</a:t>
            </a:r>
            <a:r>
              <a:rPr lang="en-US" altLang="zh-TW" dirty="0">
                <a:ea typeface="華康細圓體" pitchFamily="49" charset="-120"/>
              </a:rPr>
              <a:t>1</a:t>
            </a:r>
            <a:r>
              <a:rPr lang="zh-TW" altLang="en-US" dirty="0">
                <a:ea typeface="華康細圓體" pitchFamily="49" charset="-120"/>
              </a:rPr>
              <a:t>名增置教保員</a:t>
            </a:r>
            <a:r>
              <a:rPr lang="en-US" altLang="zh-TW" dirty="0">
                <a:ea typeface="華康細圓體" pitchFamily="49" charset="-120"/>
              </a:rPr>
              <a:t>)</a:t>
            </a:r>
            <a:r>
              <a:rPr lang="zh-TW" altLang="en-US" dirty="0">
                <a:ea typeface="華康細圓體" pitchFamily="49" charset="-120"/>
              </a:rPr>
              <a:t>、特教助理員半日</a:t>
            </a:r>
            <a:r>
              <a:rPr lang="en-US" altLang="zh-TW" dirty="0">
                <a:ea typeface="華康細圓體" pitchFamily="49" charset="-120"/>
              </a:rPr>
              <a:t>1</a:t>
            </a:r>
            <a:r>
              <a:rPr lang="zh-TW" altLang="en-US" dirty="0">
                <a:ea typeface="華康細圓體" pitchFamily="49" charset="-120"/>
              </a:rPr>
              <a:t>名</a:t>
            </a:r>
            <a:endParaRPr lang="en-US" altLang="zh-TW" dirty="0"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ea typeface="華康細圓體" pitchFamily="49" charset="-120"/>
              </a:rPr>
              <a:t>                        綠芽班</a:t>
            </a:r>
            <a:r>
              <a:rPr lang="en-US" altLang="zh-TW" dirty="0">
                <a:ea typeface="華康細圓體" pitchFamily="49" charset="-120"/>
              </a:rPr>
              <a:t>-</a:t>
            </a:r>
            <a:r>
              <a:rPr lang="zh-TW" altLang="en-US" dirty="0">
                <a:ea typeface="華康細圓體" pitchFamily="49" charset="-120"/>
              </a:rPr>
              <a:t>導師</a:t>
            </a:r>
            <a:r>
              <a:rPr lang="en-US" altLang="zh-TW" dirty="0">
                <a:ea typeface="華康細圓體" pitchFamily="49" charset="-120"/>
              </a:rPr>
              <a:t>2</a:t>
            </a:r>
            <a:r>
              <a:rPr lang="zh-TW" altLang="en-US" dirty="0">
                <a:ea typeface="華康細圓體" pitchFamily="49" charset="-120"/>
              </a:rPr>
              <a:t>名 、特教助理員半日</a:t>
            </a:r>
            <a:r>
              <a:rPr lang="en-US" altLang="zh-TW" dirty="0">
                <a:ea typeface="華康細圓體" pitchFamily="49" charset="-120"/>
              </a:rPr>
              <a:t>1</a:t>
            </a:r>
            <a:r>
              <a:rPr lang="zh-TW" altLang="en-US" dirty="0">
                <a:ea typeface="華康細圓體" pitchFamily="49" charset="-120"/>
              </a:rPr>
              <a:t>名</a:t>
            </a:r>
            <a:endParaRPr lang="en-US" altLang="zh-TW" dirty="0"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ea typeface="華康細圓體" pitchFamily="49" charset="-120"/>
              </a:rPr>
              <a:t>                        彩虹班</a:t>
            </a:r>
            <a:r>
              <a:rPr lang="en-US" altLang="zh-TW" dirty="0">
                <a:ea typeface="華康細圓體" pitchFamily="49" charset="-120"/>
              </a:rPr>
              <a:t>-</a:t>
            </a:r>
            <a:r>
              <a:rPr lang="zh-TW" altLang="en-US" dirty="0">
                <a:ea typeface="華康細圓體" pitchFamily="49" charset="-120"/>
              </a:rPr>
              <a:t>導師</a:t>
            </a:r>
            <a:r>
              <a:rPr lang="en-US" altLang="zh-TW" dirty="0">
                <a:ea typeface="華康細圓體" pitchFamily="49" charset="-120"/>
              </a:rPr>
              <a:t>2</a:t>
            </a:r>
            <a:r>
              <a:rPr lang="zh-TW" altLang="en-US" dirty="0">
                <a:ea typeface="華康細圓體" pitchFamily="49" charset="-120"/>
              </a:rPr>
              <a:t>名、教師助理員</a:t>
            </a:r>
            <a:r>
              <a:rPr lang="en-US" altLang="zh-TW" dirty="0">
                <a:ea typeface="華康細圓體" pitchFamily="49" charset="-120"/>
              </a:rPr>
              <a:t>1</a:t>
            </a:r>
            <a:r>
              <a:rPr lang="zh-TW" altLang="en-US" dirty="0">
                <a:ea typeface="華康細圓體" pitchFamily="49" charset="-120"/>
              </a:rPr>
              <a:t>名、特教助理員半日</a:t>
            </a:r>
            <a:r>
              <a:rPr lang="en-US" altLang="zh-TW" dirty="0">
                <a:ea typeface="華康細圓體" pitchFamily="49" charset="-120"/>
              </a:rPr>
              <a:t>2</a:t>
            </a:r>
            <a:r>
              <a:rPr lang="zh-TW" altLang="en-US" dirty="0">
                <a:ea typeface="華康細圓體" pitchFamily="49" charset="-120"/>
              </a:rPr>
              <a:t>名</a:t>
            </a:r>
            <a:endParaRPr lang="en-US" altLang="zh-TW" dirty="0"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ea typeface="華康細圓體" pitchFamily="49" charset="-120"/>
              </a:rPr>
              <a:t>                        專任廚工</a:t>
            </a:r>
            <a:r>
              <a:rPr lang="en-US" altLang="zh-TW" dirty="0">
                <a:ea typeface="華康細圓體" pitchFamily="49" charset="-120"/>
              </a:rPr>
              <a:t>1</a:t>
            </a:r>
            <a:r>
              <a:rPr lang="zh-TW" altLang="en-US" dirty="0">
                <a:ea typeface="華康細圓體" pitchFamily="49" charset="-120"/>
              </a:rPr>
              <a:t>名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實習教師</a:t>
            </a:r>
            <a:r>
              <a:rPr lang="zh-TW" altLang="en-US" dirty="0">
                <a:ea typeface="華康細圓體" pitchFamily="49" charset="-120"/>
              </a:rPr>
              <a:t>  </a:t>
            </a:r>
            <a:r>
              <a:rPr lang="en-US" altLang="zh-TW" dirty="0">
                <a:latin typeface="標楷體"/>
                <a:ea typeface="標楷體"/>
              </a:rPr>
              <a:t>:</a:t>
            </a:r>
            <a:r>
              <a:rPr lang="zh-TW" altLang="en-US" dirty="0">
                <a:ea typeface="華康細圓體" pitchFamily="49" charset="-120"/>
              </a:rPr>
              <a:t>  竹筍班</a:t>
            </a:r>
            <a:r>
              <a:rPr lang="en-US" altLang="zh-TW" dirty="0">
                <a:ea typeface="華康細圓體" pitchFamily="49" charset="-120"/>
              </a:rPr>
              <a:t>-2</a:t>
            </a:r>
            <a:r>
              <a:rPr lang="zh-TW" altLang="en-US" dirty="0">
                <a:ea typeface="華康細圓體" pitchFamily="49" charset="-120"/>
              </a:rPr>
              <a:t>名、綠芽班</a:t>
            </a:r>
            <a:r>
              <a:rPr lang="en-US" altLang="zh-TW" dirty="0">
                <a:ea typeface="華康細圓體" pitchFamily="49" charset="-120"/>
              </a:rPr>
              <a:t>-2</a:t>
            </a:r>
            <a:r>
              <a:rPr lang="zh-TW" altLang="en-US" dirty="0">
                <a:ea typeface="華康細圓體" pitchFamily="49" charset="-120"/>
              </a:rPr>
              <a:t>名、彩虹班</a:t>
            </a:r>
            <a:r>
              <a:rPr lang="en-US" altLang="zh-TW" dirty="0">
                <a:ea typeface="華康細圓體" pitchFamily="49" charset="-120"/>
              </a:rPr>
              <a:t>1</a:t>
            </a:r>
            <a:r>
              <a:rPr lang="zh-TW" altLang="en-US" dirty="0">
                <a:ea typeface="華康細圓體" pitchFamily="49" charset="-120"/>
              </a:rPr>
              <a:t>名</a:t>
            </a:r>
            <a:endParaRPr lang="en-US" altLang="zh-TW" dirty="0"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868346"/>
          </a:xfrm>
        </p:spPr>
        <p:txBody>
          <a:bodyPr>
            <a:normAutofit/>
          </a:bodyPr>
          <a:lstStyle/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請注意聆聽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‒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rPr>
              <a:t>攸關權益</a:t>
            </a:r>
          </a:p>
        </p:txBody>
      </p:sp>
      <p:sp>
        <p:nvSpPr>
          <p:cNvPr id="4" name="剪去同側角落矩形 3"/>
          <p:cNvSpPr/>
          <p:nvPr/>
        </p:nvSpPr>
        <p:spPr>
          <a:xfrm rot="16200000">
            <a:off x="8036711" y="964389"/>
            <a:ext cx="1785950" cy="42862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園務與行政</a:t>
            </a:r>
          </a:p>
        </p:txBody>
      </p:sp>
      <p:sp>
        <p:nvSpPr>
          <p:cNvPr id="5" name="圓角化同側角落矩形 4"/>
          <p:cNvSpPr/>
          <p:nvPr/>
        </p:nvSpPr>
        <p:spPr>
          <a:xfrm rot="16200000">
            <a:off x="8072446" y="2714636"/>
            <a:ext cx="1714512" cy="4285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/>
              <a:t>保育及親職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99592" y="1214422"/>
            <a:ext cx="712879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一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家長手冊與教保服務契約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親師聯絡本內容介紹與使用說明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三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課後延長照顧自辦外聘合格人員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(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截至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113.8.26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止共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4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名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)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，學前特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   教班另有規定。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四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註冊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~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開學第三週發回註冊單，可臨櫃、超商、網路繳費，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華康細圓體" pitchFamily="49" charset="-120"/>
              </a:rPr>
              <a:t>第二聯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華康細圓體" pitchFamily="49" charset="-120"/>
              </a:rPr>
              <a:t>   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請務必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華康細圓體" pitchFamily="49" charset="-120"/>
              </a:rPr>
              <a:t>交回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以利申請就學補助，如為網路繳費請</a:t>
            </a:r>
            <a:r>
              <a:rPr lang="zh-TW" altLang="en-US" b="1" dirty="0">
                <a:latin typeface="標楷體" pitchFamily="65" charset="-120"/>
                <a:ea typeface="華康細圓體" pitchFamily="49" charset="-120"/>
              </a:rPr>
              <a:t>自行列印證明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裝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   訂於第二聯之後交回。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五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幼兒保育與健康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~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    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開學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1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個月完成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華康細圓體" pitchFamily="49" charset="-120"/>
              </a:rPr>
              <a:t>學前兒童發展檢核表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    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第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3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週健康中心身高體重測量及視力篩檢。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    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家長自行安排口腔檢查免費塗氟。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    4.113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學年度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(113.10.23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上午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)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流感疫苗注射配合國小由大安醫院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      提供在校施打，當日因故未施打請家長自行帶至診所。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六</a:t>
            </a:r>
            <a:r>
              <a:rPr lang="en-US" altLang="zh-TW" dirty="0">
                <a:latin typeface="標楷體" pitchFamily="65" charset="-120"/>
                <a:ea typeface="華康細圓體" pitchFamily="49" charset="-120"/>
              </a:rPr>
              <a:t>.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幼兒園專用遊戲場設施符合最新設置法規，並通過</a:t>
            </a:r>
            <a:r>
              <a:rPr lang="zh-TW" altLang="en-US">
                <a:latin typeface="標楷體" pitchFamily="65" charset="-120"/>
                <a:ea typeface="華康細圓體" pitchFamily="49" charset="-120"/>
              </a:rPr>
              <a:t>安全檢</a:t>
            </a:r>
            <a:r>
              <a:rPr lang="zh-TW" altLang="en-US" dirty="0">
                <a:latin typeface="標楷體" pitchFamily="65" charset="-120"/>
                <a:ea typeface="華康細圓體" pitchFamily="49" charset="-120"/>
              </a:rPr>
              <a:t>驗。</a:t>
            </a:r>
            <a:endParaRPr lang="en-US" altLang="zh-TW" dirty="0">
              <a:latin typeface="標楷體" pitchFamily="65" charset="-120"/>
              <a:ea typeface="華康細圓體" pitchFamily="49" charset="-120"/>
            </a:endParaRPr>
          </a:p>
        </p:txBody>
      </p:sp>
      <p:sp>
        <p:nvSpPr>
          <p:cNvPr id="6" name="按鈕形 5">
            <a:hlinkClick r:id="rId3" action="ppaction://hlinkfile"/>
          </p:cNvPr>
          <p:cNvSpPr/>
          <p:nvPr/>
        </p:nvSpPr>
        <p:spPr>
          <a:xfrm>
            <a:off x="4572000" y="1285860"/>
            <a:ext cx="285752" cy="214314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2851</Words>
  <Application>Microsoft Office PowerPoint</Application>
  <PresentationFormat>如螢幕大小 (4:3)</PresentationFormat>
  <Paragraphs>306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華康細圓體</vt:lpstr>
      <vt:lpstr>標楷體</vt:lpstr>
      <vt:lpstr>Arial</vt:lpstr>
      <vt:lpstr>Calibri</vt:lpstr>
      <vt:lpstr>Segoe Script</vt:lpstr>
      <vt:lpstr>Wingdings</vt:lpstr>
      <vt:lpstr>Office 佈景主題</vt:lpstr>
      <vt:lpstr>竹北市竹仁國小附設幼兒園 A Kindergarten attached to Chu-Jen Elementary School in Zhubei City</vt:lpstr>
      <vt:lpstr>親師座談會流程</vt:lpstr>
      <vt:lpstr>簡報大綱</vt:lpstr>
      <vt:lpstr>我願做鼓盪著愛與溫暖的春風，使孩子只需輕輕一躍便騰空而起，在成長的天空裡振翅高飛。 </vt:lpstr>
      <vt:lpstr>我願做鼓盪著愛與溫暖的春風，使孩子只需輕輕一躍便騰空而起，在成長的天空裡振翅高飛。 </vt:lpstr>
      <vt:lpstr>我願做鼓盪著愛與溫暖的春風，使孩子只需輕輕一躍便騰空而起，在成長的天空裡振翅高飛。 </vt:lpstr>
      <vt:lpstr>PowerPoint 簡報</vt:lpstr>
      <vt:lpstr>福祿貝爾語錄～教育之道無他，唯愛與榜樣而已。</vt:lpstr>
      <vt:lpstr>請注意聆聽‒攸關權益</vt:lpstr>
      <vt:lpstr>親師聯絡簿的使用</vt:lpstr>
      <vt:lpstr>我國少子女化對策計畫 公立幼兒園就學補助</vt:lpstr>
      <vt:lpstr>活動預告〜親職教育</vt:lpstr>
      <vt:lpstr>法規宣達</vt:lpstr>
      <vt:lpstr>如何與老師合作，陪孩子健康長大？</vt:lpstr>
      <vt:lpstr>PowerPoint 簡報</vt:lpstr>
      <vt:lpstr>PowerPoint 簡報</vt:lpstr>
      <vt:lpstr>PowerPoint 簡報</vt:lpstr>
      <vt:lpstr>全人教育   多元評量</vt:lpstr>
      <vt:lpstr>         志工家長招募             </vt:lpstr>
      <vt:lpstr>家長會代表票選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竹北市竹仁國小附設幼兒園 A Kindergarten attached to Chu-Jen Elementary School in Zhubei City</dc:title>
  <dc:creator>dreamsummit</dc:creator>
  <cp:lastModifiedBy>user</cp:lastModifiedBy>
  <cp:revision>148</cp:revision>
  <cp:lastPrinted>2024-08-23T03:48:08Z</cp:lastPrinted>
  <dcterms:created xsi:type="dcterms:W3CDTF">2021-07-07T06:39:26Z</dcterms:created>
  <dcterms:modified xsi:type="dcterms:W3CDTF">2024-08-24T02:18:28Z</dcterms:modified>
</cp:coreProperties>
</file>