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2" r:id="rId8"/>
    <p:sldId id="263" r:id="rId9"/>
    <p:sldId id="274" r:id="rId10"/>
    <p:sldId id="261" r:id="rId11"/>
    <p:sldId id="265" r:id="rId12"/>
    <p:sldId id="266" r:id="rId13"/>
    <p:sldId id="267" r:id="rId14"/>
    <p:sldId id="270" r:id="rId15"/>
    <p:sldId id="268" r:id="rId16"/>
    <p:sldId id="269" r:id="rId17"/>
    <p:sldId id="271" r:id="rId18"/>
    <p:sldId id="275" r:id="rId19"/>
    <p:sldId id="276" r:id="rId20"/>
    <p:sldId id="273" r:id="rId21"/>
    <p:sldId id="272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44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76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43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86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057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86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78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14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02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74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26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E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ED105-B8CF-429F-A048-5149E61C7A95}" type="datetimeFigureOut">
              <a:rPr lang="zh-TW" altLang="en-US" smtClean="0"/>
              <a:t>2020/9/21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837AD-B854-40E9-A7AC-4ED8F52973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37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class.tn.edu.tw/modules/tad_web/index.php?WebID=939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41027" y="4138518"/>
            <a:ext cx="9144000" cy="2387600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2020.9.18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班親會簡報</a:t>
            </a:r>
            <a:endParaRPr lang="zh-TW" altLang="en-US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396250" y="6358886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張議止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698" y="218365"/>
            <a:ext cx="8284192" cy="4872250"/>
          </a:xfrm>
          <a:prstGeom prst="rect">
            <a:avLst/>
          </a:prstGeom>
          <a:effectLst>
            <a:softEdge rad="266700"/>
          </a:effectLst>
        </p:spPr>
      </p:pic>
      <p:sp>
        <p:nvSpPr>
          <p:cNvPr id="6" name="矩形 5"/>
          <p:cNvSpPr/>
          <p:nvPr/>
        </p:nvSpPr>
        <p:spPr>
          <a:xfrm>
            <a:off x="375316" y="-1"/>
            <a:ext cx="47766" cy="590948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03831" y="0"/>
            <a:ext cx="51178" cy="54181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678409" y="0"/>
            <a:ext cx="45719" cy="48722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66386" y="0"/>
            <a:ext cx="51178" cy="54181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 flipH="1">
            <a:off x="436161" y="0"/>
            <a:ext cx="48905" cy="54181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6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獎懲制度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31297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分組制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每堂課最多發表的一組會給一個點點貼紙，期末頒獎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個人制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以學校榮譽卡為主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課堂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表現不佳者、干擾課堂者、功課未能準時繳交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者、口出惡言者、與同學有口角乃至肢體衝突者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下課罰站、罰寫課文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若有嚴重違規情形，會再知會家長協同管教。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38" y="1078173"/>
            <a:ext cx="2380738" cy="2401377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26232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54591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050879"/>
            <a:ext cx="11076296" cy="5807122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學年度上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學期三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 國語 成績評量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辦法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定期評量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(50﹪)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：紙筆測驗。平時評量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(50﹪)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  <a:p>
            <a:endParaRPr lang="zh-TW" altLang="en-US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項目	百分比	評鑑依據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聽	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5﹪	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上課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聽講的態度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傾聽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別人發表時的態度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	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10﹪	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課堂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中發表的次數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咬字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清楚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是否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能完整表達自己的意思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使用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的字彙深淺難易度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日常生活的對話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	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5﹪	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朗讀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的技巧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發音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是否正確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寫	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30﹪	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作業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簿、習作、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作文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成績：第一次定期評量與第二次定期評量之平均數為學期總成績。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972" y="2225447"/>
            <a:ext cx="3933500" cy="3604654"/>
          </a:xfrm>
          <a:prstGeom prst="rect">
            <a:avLst/>
          </a:prstGeom>
          <a:effectLst>
            <a:softEdge rad="241300"/>
          </a:effectLst>
        </p:spPr>
      </p:pic>
    </p:spTree>
    <p:extLst>
      <p:ext uri="{BB962C8B-B14F-4D97-AF65-F5344CB8AC3E}">
        <p14:creationId xmlns:p14="http://schemas.microsoft.com/office/powerpoint/2010/main" val="15965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成績計算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學年度上學期三年級 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數學成績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辦法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、紙筆測驗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(50%)</a:t>
            </a:r>
          </a:p>
          <a:p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2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、習作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(10%)</a:t>
            </a:r>
          </a:p>
          <a:p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3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、實作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</a:p>
          <a:p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4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、平時表現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(20%)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：依上課秩序、學習態度、參與討論、上課專心、上課發表等，依情況評分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學期成績：第一次定期評量與第二次定期評量之平均數為學期總成績。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404" y="618473"/>
            <a:ext cx="2848396" cy="304529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71274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成績計算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3414"/>
          </a:xfrm>
        </p:spPr>
        <p:txBody>
          <a:bodyPr>
            <a:normAutofit/>
          </a:bodyPr>
          <a:lstStyle/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學年度上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學期三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 社會 成績評量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辦法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．紙筆測驗：（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．平常成績：（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）學習態度、發表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）收集資料、討論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）平時測驗、習作</a:t>
            </a:r>
          </a:p>
          <a:p>
            <a:endParaRPr lang="zh-TW" altLang="en-US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學期成績：第一次定期評量與第二次定期評量之平均數為學期總成績。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301" y="2398831"/>
            <a:ext cx="4096320" cy="2561846"/>
          </a:xfrm>
          <a:prstGeom prst="rect">
            <a:avLst/>
          </a:prstGeom>
          <a:effectLst>
            <a:softEdge rad="203200"/>
          </a:effectLst>
        </p:spPr>
      </p:pic>
    </p:spTree>
    <p:extLst>
      <p:ext uri="{BB962C8B-B14F-4D97-AF65-F5344CB8AC3E}">
        <p14:creationId xmlns:p14="http://schemas.microsoft.com/office/powerpoint/2010/main" val="11876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成績計算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學年度上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學期三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 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綜合成績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辦法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平時成績（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）： </a:t>
            </a:r>
          </a:p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、學習態度（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）：</a:t>
            </a:r>
          </a:p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依上課發表、學習態度、參與討論程度、上課專心程度等情況評分。</a:t>
            </a:r>
          </a:p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、學習單（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30%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定期評量（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）：含表演、作品發表展示等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學期成績：第一次定期評量與第二次定期評量之平均數為學期總成績。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730" y="556257"/>
            <a:ext cx="2550070" cy="2538736"/>
          </a:xfrm>
          <a:prstGeom prst="rect">
            <a:avLst/>
          </a:prstGeom>
          <a:effectLst>
            <a:softEdge rad="114300"/>
          </a:effectLst>
        </p:spPr>
      </p:pic>
    </p:spTree>
    <p:extLst>
      <p:ext uri="{BB962C8B-B14F-4D97-AF65-F5344CB8AC3E}">
        <p14:creationId xmlns:p14="http://schemas.microsoft.com/office/powerpoint/2010/main" val="10144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本學期重大活動說明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512"/>
          </a:xfrm>
        </p:spPr>
        <p:txBody>
          <a:bodyPr>
            <a:normAutofit lnSpcReduction="10000"/>
          </a:bodyPr>
          <a:lstStyle/>
          <a:p>
            <a:pPr marL="0" indent="0" algn="ctr" fontAlgn="base">
              <a:spcBef>
                <a:spcPts val="0"/>
              </a:spcBef>
              <a:buNone/>
            </a:pPr>
            <a:endParaRPr lang="zh-TW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base">
              <a:spcBef>
                <a:spcPts val="0"/>
              </a:spcBef>
            </a:pPr>
            <a:r>
              <a:rPr kumimoji="1"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10/24(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六</a:t>
            </a: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山城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盃游泳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比賽</a:t>
            </a: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endParaRPr lang="zh-TW" altLang="zh-TW" sz="24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base">
              <a:spcBef>
                <a:spcPts val="0"/>
              </a:spcBef>
            </a:pP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11/5-6</a:t>
            </a:r>
            <a:r>
              <a:rPr kumimoji="1"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四、五</a:t>
            </a: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第一次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定期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評量</a:t>
            </a: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endParaRPr lang="zh-TW" altLang="zh-TW" sz="24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base">
              <a:spcBef>
                <a:spcPts val="0"/>
              </a:spcBef>
            </a:pP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1/13-14</a:t>
            </a:r>
            <a:r>
              <a:rPr kumimoji="1"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三、四</a:t>
            </a: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第二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次定期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評量</a:t>
            </a: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1/18(</a:t>
            </a:r>
            <a:r>
              <a:rPr kumimoji="1"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1"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英語歌謠比賽</a:t>
            </a: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endParaRPr lang="zh-TW" altLang="zh-TW" sz="24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base">
              <a:spcBef>
                <a:spcPts val="0"/>
              </a:spcBef>
            </a:pPr>
            <a:r>
              <a:rPr kumimoji="1"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1/19(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戶外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教育</a:t>
            </a:r>
            <a:r>
              <a:rPr kumimoji="1"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山野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探索</a:t>
            </a: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1/20</a:t>
            </a:r>
            <a:r>
              <a:rPr kumimoji="1"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</a:t>
            </a: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休業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式、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跳蚤市場</a:t>
            </a:r>
            <a:endParaRPr kumimoji="1"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</a:pPr>
            <a:endParaRPr lang="zh-TW" altLang="zh-TW" sz="24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base">
              <a:spcBef>
                <a:spcPts val="0"/>
              </a:spcBef>
            </a:pPr>
            <a:r>
              <a:rPr kumimoji="1"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1/21(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四</a:t>
            </a:r>
            <a:r>
              <a:rPr kumimoji="1"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1" lang="zh-TW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寒假</a:t>
            </a:r>
            <a:r>
              <a:rPr kumimoji="1" lang="zh-TW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開始</a:t>
            </a:r>
            <a:endParaRPr lang="zh-TW" altLang="zh-TW" sz="24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613" y="2545720"/>
            <a:ext cx="5431809" cy="315263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0129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作業內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各科習作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練習卷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國卷、數卷、社卷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各項學習單、閱讀心得單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閱讀卷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國語作業簿、數學作業簿、造句本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平日</a:t>
            </a:r>
            <a:r>
              <a:rPr lang="en-US" altLang="zh-TW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主科加社會</a:t>
            </a:r>
            <a:r>
              <a:rPr lang="en-US" altLang="zh-TW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閱讀卷，假日</a:t>
            </a:r>
            <a:r>
              <a:rPr lang="en-US" altLang="zh-TW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國語</a:t>
            </a:r>
            <a:r>
              <a:rPr lang="en-US" altLang="zh-TW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數學都會練習</a:t>
            </a:r>
            <a:endParaRPr lang="en-US" altLang="zh-TW" b="1" dirty="0" smtClean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290" y="2415654"/>
            <a:ext cx="4353635" cy="2583490"/>
          </a:xfrm>
          <a:prstGeom prst="rect">
            <a:avLst/>
          </a:prstGeom>
          <a:effectLst>
            <a:softEdge rad="139700"/>
          </a:effectLst>
        </p:spPr>
      </p:pic>
    </p:spTree>
    <p:extLst>
      <p:ext uri="{BB962C8B-B14F-4D97-AF65-F5344CB8AC3E}">
        <p14:creationId xmlns:p14="http://schemas.microsoft.com/office/powerpoint/2010/main" val="1683283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家長協助事項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各科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訂正：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國語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：於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空白處錯字訂正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次，句型錯誤需重寫。</a:t>
            </a:r>
          </a:p>
          <a:p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：訂正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老師畫出部分，老師寫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ok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表示通過。未正確訂正者老師會做化圈記號，再次訂正直到完成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。請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家長再確認訂正完成後，在作業簿上簽名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 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055" y="4852206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318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家長協助事項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睡前請叮嚀孩子，</a:t>
            </a:r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逐項檢查功課是否完成，並帶齊隔天所需物品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帶齊的用品（</a:t>
            </a:r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潔牙用具、抹布、衛生紙、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口罩、口罩套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放置在學校，方便孩子在校使用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聯絡簿請每日簽名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，掌握孩子平日的表現及學習狀況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書寫作業時請家長協助注意上一次的作業是否已訂正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如果孩子</a:t>
            </a:r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有任何的狀況，請與導師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聯絡</a:t>
            </a:r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693" y="5218083"/>
            <a:ext cx="3086969" cy="1514544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940449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家長協助事項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189181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儘量讓孩子在家吃完早餐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少含糖飲料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配合書包減重，請協助提醒孩子：不需帶回家之物品，請放置物櫃。</a:t>
            </a:r>
          </a:p>
          <a:p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如有帶錢來交，請家長提醒孩子盡量在第一節下課就繳交，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以免忘了交或是弄丟了，並請家長協助教導孩子如何保管好自己的物品。</a:t>
            </a:r>
          </a:p>
          <a:p>
            <a:r>
              <a:rPr lang="zh-TW" altLang="en-US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零用錢盡量不要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帶</a:t>
            </a:r>
            <a:r>
              <a:rPr lang="en-US" altLang="zh-TW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若必要也請不要超過</a:t>
            </a:r>
            <a:r>
              <a:rPr lang="en-US" altLang="zh-TW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少買零食和飲料以免中午吃不下。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188" y="365125"/>
            <a:ext cx="2133600" cy="2133600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58033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班網經營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班級經營目標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常規要求、獎懲制度、成績計算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本學期重大活動說明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家長協助事項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292" y="1027906"/>
            <a:ext cx="5501043" cy="5400190"/>
          </a:xfrm>
          <a:prstGeom prst="rect">
            <a:avLst/>
          </a:prstGeom>
          <a:effectLst>
            <a:softEdge rad="482600"/>
          </a:effectLst>
        </p:spPr>
      </p:pic>
    </p:spTree>
    <p:extLst>
      <p:ext uri="{BB962C8B-B14F-4D97-AF65-F5344CB8AC3E}">
        <p14:creationId xmlns:p14="http://schemas.microsoft.com/office/powerpoint/2010/main" val="40681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家長協助事項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親師溝通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若對獎懲辦法有疑議，請先與導師進行溝通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請各位家長能多多支持學校與班級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能多多點閱班網</a:t>
            </a:r>
            <a:endParaRPr lang="en-US" altLang="zh-TW" sz="32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43" y="4053386"/>
            <a:ext cx="3997657" cy="2123578"/>
          </a:xfrm>
          <a:prstGeom prst="rect">
            <a:avLst/>
          </a:prstGeom>
          <a:effectLst>
            <a:softEdge rad="88900"/>
          </a:effectLst>
        </p:spPr>
      </p:pic>
    </p:spTree>
    <p:extLst>
      <p:ext uri="{BB962C8B-B14F-4D97-AF65-F5344CB8AC3E}">
        <p14:creationId xmlns:p14="http://schemas.microsoft.com/office/powerpoint/2010/main" val="1779901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026" y="3625364"/>
            <a:ext cx="5523837" cy="3232636"/>
          </a:xfrm>
          <a:prstGeom prst="rect">
            <a:avLst/>
          </a:prstGeom>
          <a:effectLst>
            <a:softEdge rad="215900"/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50035" y="554506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TW" sz="9600" dirty="0" smtClean="0">
                <a:solidFill>
                  <a:schemeClr val="accent2">
                    <a:lumMod val="50000"/>
                  </a:schemeClr>
                </a:solidFill>
                <a:latin typeface="Curlz MT" panose="04040404050702020202" pitchFamily="82" charset="0"/>
              </a:rPr>
              <a:t>The end</a:t>
            </a:r>
            <a:endParaRPr lang="zh-TW" altLang="en-US" sz="9600" dirty="0">
              <a:solidFill>
                <a:schemeClr val="accent2">
                  <a:lumMod val="50000"/>
                </a:schemeClr>
              </a:solidFill>
              <a:latin typeface="Curlz MT" panose="04040404050702020202" pitchFamily="82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134736" y="1064725"/>
            <a:ext cx="98050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您</a:t>
            </a:r>
            <a:r>
              <a:rPr lang="zh-TW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的信任與鼓勵</a:t>
            </a:r>
          </a:p>
          <a:p>
            <a:r>
              <a:rPr lang="zh-TW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將是我最大的助力！ </a:t>
            </a:r>
          </a:p>
          <a:p>
            <a:r>
              <a:rPr lang="zh-TW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您的參與與支持 </a:t>
            </a:r>
          </a:p>
          <a:p>
            <a:r>
              <a:rPr lang="zh-TW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方能讓孩子的成長學習更</a:t>
            </a:r>
            <a:r>
              <a:rPr lang="zh-TW" altLang="en-US" sz="3200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美好！</a:t>
            </a:r>
          </a:p>
        </p:txBody>
      </p:sp>
    </p:spTree>
    <p:extLst>
      <p:ext uri="{BB962C8B-B14F-4D97-AF65-F5344CB8AC3E}">
        <p14:creationId xmlns:p14="http://schemas.microsoft.com/office/powerpoint/2010/main" val="290669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自我介紹與教育理念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948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導師姓名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張議止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學歷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國立中興大學國際政治研究所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碩畢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教育理念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有理由且合理的要求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以說理的方式使學生理解為何要完成這些要求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以身教讓學生自然習慣禮儀與規範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對分際的掌握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愛他不能礙他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基本常規要求確實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在尊重學生的前提下，進行教育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666" y="1027906"/>
            <a:ext cx="3699134" cy="2391533"/>
          </a:xfrm>
          <a:prstGeom prst="rect">
            <a:avLst/>
          </a:prstGeom>
          <a:effectLst>
            <a:softEdge rad="203200"/>
          </a:effectLst>
        </p:spPr>
      </p:pic>
    </p:spTree>
    <p:extLst>
      <p:ext uri="{BB962C8B-B14F-4D97-AF65-F5344CB8AC3E}">
        <p14:creationId xmlns:p14="http://schemas.microsoft.com/office/powerpoint/2010/main" val="22145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4205" y="16640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班網經營</a:t>
            </a:r>
            <a:endParaRPr lang="zh-TW" altLang="en-US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0065" y="1197663"/>
            <a:ext cx="10515600" cy="4351338"/>
          </a:xfrm>
        </p:spPr>
        <p:txBody>
          <a:bodyPr/>
          <a:lstStyle/>
          <a:p>
            <a:r>
              <a:rPr lang="en-US" altLang="zh-TW" dirty="0" smtClean="0">
                <a:hlinkClick r:id="rId2"/>
              </a:rPr>
              <a:t>https://class.tn.edu.tw/modules/tad_web/index.php?WebID=9392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b="1" dirty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保護學生的隱私前提下，與家長分享孩子在校生活的網路空間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因此並不會在網站上公開學生全名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，如果未來有</a:t>
            </a:r>
            <a:r>
              <a:rPr lang="zh-TW" altLang="en-US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榮譽榜出現，也不會直接寫出全名</a:t>
            </a:r>
            <a:endParaRPr lang="en-US" altLang="zh-TW" b="1" dirty="0" smtClean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會盡量在上面分享，學生在校活動的身影</a:t>
            </a:r>
            <a:endParaRPr lang="zh-TW" altLang="en-US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86999"/>
            <a:ext cx="3409950" cy="134302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305" y="387252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8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班級經營目標</a:t>
            </a:r>
            <a:endPara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品德、守序、有禮</a:t>
            </a:r>
            <a:endParaRPr lang="en-US" altLang="zh-TW" sz="3200" b="1" dirty="0" smtClean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品德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孩子還只是孩子，關於道德觀、價值觀，仍須時時引導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透過學生在班上所發生的各個事件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班上的、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校內的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進行機會教育與引導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/>
          </a:p>
          <a:p>
            <a:endParaRPr lang="en-US" altLang="zh-TW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988" y="3889612"/>
            <a:ext cx="2691097" cy="2968388"/>
          </a:xfrm>
          <a:prstGeom prst="rect">
            <a:avLst/>
          </a:prstGeom>
          <a:effectLst>
            <a:softEdge rad="215900"/>
          </a:effectLst>
        </p:spPr>
      </p:pic>
    </p:spTree>
    <p:extLst>
      <p:ext uri="{BB962C8B-B14F-4D97-AF65-F5344CB8AC3E}">
        <p14:creationId xmlns:p14="http://schemas.microsoft.com/office/powerpoint/2010/main" val="359262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班級經營目標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品德、守序、有禮</a:t>
            </a:r>
            <a:endParaRPr lang="en-US" altLang="zh-TW" sz="3200" b="1" dirty="0" smtClean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守序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社會的任何團體中，規範都是存在且必須的，因此使學生理解規範產生的緣由，並確實要求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透過班級規範說明，使學生了解規範形成的原因，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並引導孩子相互提醒與督促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216288"/>
            <a:ext cx="4269333" cy="1641712"/>
          </a:xfrm>
          <a:prstGeom prst="rect">
            <a:avLst/>
          </a:prstGeom>
          <a:effectLst>
            <a:softEdge rad="279400"/>
          </a:effectLst>
        </p:spPr>
      </p:pic>
    </p:spTree>
    <p:extLst>
      <p:ext uri="{BB962C8B-B14F-4D97-AF65-F5344CB8AC3E}">
        <p14:creationId xmlns:p14="http://schemas.microsoft.com/office/powerpoint/2010/main" val="104762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班級經營目標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品德、守序、有禮</a:t>
            </a:r>
            <a:endParaRPr lang="en-US" altLang="zh-TW" sz="32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有禮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基於尊重自己與他人，會仔細與孩子說明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為什麼要有禮貌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?”</a:t>
            </a:r>
          </a:p>
          <a:p>
            <a:pPr marL="0" indent="0">
              <a:buNone/>
            </a:pPr>
            <a:endParaRPr lang="en-US" altLang="zh-TW" sz="3200" b="1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公益演出</a:t>
            </a:r>
            <a:r>
              <a:rPr lang="en-US" altLang="zh-TW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為例</a:t>
            </a:r>
            <a:endParaRPr lang="en-US" altLang="zh-TW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3753133"/>
            <a:ext cx="4270613" cy="2879679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12123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常規要求</a:t>
            </a:r>
            <a:endParaRPr lang="zh-TW" altLang="en-US" b="1" dirty="0">
              <a:solidFill>
                <a:schemeClr val="accent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29018" y="2248706"/>
            <a:ext cx="10515600" cy="4351338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dirty="0" smtClean="0"/>
              <a:t>.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不能在走廊、樓梯奔跑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-----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安全考量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作業繳交請準時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---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責任心培養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清潔要求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----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健康與環境保持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時時感恩、愛惜公物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----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習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得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珍惜、感恩</a:t>
            </a:r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057" y="2357437"/>
            <a:ext cx="2704743" cy="252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1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常規要求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186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不攜帶卡牌類玩具或公仔來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            違者沒收後不歸還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不與其他同學進行交換禮物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未經他人同意，勿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擅入他班教室、處室、擅自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拿他人的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東西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不帶漫畫到校閱讀，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要看漫畫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在家中、圖書館等地閱讀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尊重同學姓名、不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隨意幫同學取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綽號</a:t>
            </a:r>
            <a:endParaRPr lang="en-US" altLang="zh-TW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1" dirty="0" smtClean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注重口德，不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講不雅字眼</a:t>
            </a:r>
          </a:p>
          <a:p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 flipV="1">
            <a:off x="6061113" y="1734756"/>
            <a:ext cx="407624" cy="24828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60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1269</Words>
  <Application>Microsoft Office PowerPoint</Application>
  <PresentationFormat>寬螢幕</PresentationFormat>
  <Paragraphs>194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0" baseType="lpstr">
      <vt:lpstr>微軟正黑體</vt:lpstr>
      <vt:lpstr>新細明體</vt:lpstr>
      <vt:lpstr>Arial</vt:lpstr>
      <vt:lpstr>Calibri</vt:lpstr>
      <vt:lpstr>Calibri Light</vt:lpstr>
      <vt:lpstr>Curlz MT</vt:lpstr>
      <vt:lpstr>Times New Roman</vt:lpstr>
      <vt:lpstr>Wingdings</vt:lpstr>
      <vt:lpstr>Office 佈景主題</vt:lpstr>
      <vt:lpstr>2020.9.18班親會簡報</vt:lpstr>
      <vt:lpstr>目錄</vt:lpstr>
      <vt:lpstr>自我介紹與教育理念</vt:lpstr>
      <vt:lpstr>班網經營</vt:lpstr>
      <vt:lpstr>班級經營目標</vt:lpstr>
      <vt:lpstr>班級經營目標</vt:lpstr>
      <vt:lpstr>班級經營目標</vt:lpstr>
      <vt:lpstr>常規要求</vt:lpstr>
      <vt:lpstr>常規要求</vt:lpstr>
      <vt:lpstr>獎懲制度</vt:lpstr>
      <vt:lpstr>成績計算</vt:lpstr>
      <vt:lpstr>成績計算</vt:lpstr>
      <vt:lpstr>成績計算</vt:lpstr>
      <vt:lpstr>成績計算</vt:lpstr>
      <vt:lpstr>本學期重大活動說明</vt:lpstr>
      <vt:lpstr>作業內容</vt:lpstr>
      <vt:lpstr>家長協助事項</vt:lpstr>
      <vt:lpstr>家長協助事項</vt:lpstr>
      <vt:lpstr>家長協助事項</vt:lpstr>
      <vt:lpstr>家長協助事項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2020.9.18班親會簡報</dc:title>
  <dc:creator>潛能開發-2</dc:creator>
  <cp:lastModifiedBy>潛能開發-2</cp:lastModifiedBy>
  <cp:revision>42</cp:revision>
  <dcterms:created xsi:type="dcterms:W3CDTF">2020-09-14T09:04:30Z</dcterms:created>
  <dcterms:modified xsi:type="dcterms:W3CDTF">2020-09-21T06:16:18Z</dcterms:modified>
</cp:coreProperties>
</file>