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handoutMasterIdLst>
    <p:handoutMasterId r:id="rId15"/>
  </p:handoutMasterIdLst>
  <p:sldIdLst>
    <p:sldId id="256" r:id="rId2"/>
    <p:sldId id="281" r:id="rId3"/>
    <p:sldId id="259" r:id="rId4"/>
    <p:sldId id="264" r:id="rId5"/>
    <p:sldId id="279" r:id="rId6"/>
    <p:sldId id="272" r:id="rId7"/>
    <p:sldId id="273" r:id="rId8"/>
    <p:sldId id="265" r:id="rId9"/>
    <p:sldId id="266" r:id="rId10"/>
    <p:sldId id="280" r:id="rId11"/>
    <p:sldId id="268" r:id="rId12"/>
    <p:sldId id="282" r:id="rId13"/>
    <p:sldId id="271" r:id="rId14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788FC-58D0-49F7-91A9-34F281846F2F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89BDC-0C64-413C-A4E4-D20580CBF4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665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04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99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528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30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36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7644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917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36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38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18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7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14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36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81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78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1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8CAE-F18D-4A19-8785-0F21D9639773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DD0FD-B8D4-42A3-8A71-10CFC230D2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84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51720" y="548680"/>
            <a:ext cx="4392488" cy="38164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en-US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歡迎蒞臨</a:t>
            </a:r>
            <a:br>
              <a:rPr lang="en-US" altLang="zh-TW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六年</a:t>
            </a:r>
            <a:r>
              <a:rPr lang="en-US" altLang="zh-TW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br>
              <a:rPr lang="en-US" altLang="zh-TW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72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</a:rPr>
              <a:t>導師  陳怡伶</a:t>
            </a:r>
            <a:r>
              <a:rPr lang="zh-TW" altLang="en-US" sz="2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endParaRPr lang="zh-TW" altLang="en-US" sz="72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71575" y="5013176"/>
            <a:ext cx="6803136" cy="36004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0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學年度上學期家長日簡報                    </a:t>
            </a:r>
            <a:r>
              <a:rPr lang="en-US" altLang="zh-TW" sz="20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2021.9.13</a:t>
            </a:r>
            <a:endParaRPr lang="zh-TW" altLang="en-US" sz="2000" b="1" dirty="0">
              <a:solidFill>
                <a:srgbClr val="9966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8916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9711DC-7531-4615-9740-711E943A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843" y="692696"/>
            <a:ext cx="3170313" cy="659160"/>
          </a:xfrm>
        </p:spPr>
        <p:txBody>
          <a:bodyPr/>
          <a:lstStyle/>
          <a:p>
            <a:r>
              <a:rPr lang="zh-TW" altLang="en-US" b="1" dirty="0"/>
              <a:t>線上教學說明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994C15-21DC-437D-827E-026DD9951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67" y="1750320"/>
            <a:ext cx="8138866" cy="4608512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zh-TW" altLang="en-US" sz="2800" dirty="0"/>
              <a:t>若因疫情需進行線上課程，主要使用的學習平台為：</a:t>
            </a:r>
            <a:r>
              <a:rPr lang="en-US" altLang="zh-TW" sz="2800" dirty="0"/>
              <a:t>Google</a:t>
            </a:r>
            <a:r>
              <a:rPr lang="zh-TW" altLang="en-US" sz="2800" dirty="0"/>
              <a:t> </a:t>
            </a:r>
            <a:r>
              <a:rPr lang="en-US" altLang="zh-TW" sz="2800" dirty="0"/>
              <a:t>Meet</a:t>
            </a:r>
            <a:r>
              <a:rPr lang="zh-TW" altLang="en-US" sz="2800" dirty="0"/>
              <a:t>、</a:t>
            </a:r>
            <a:r>
              <a:rPr lang="en-US" altLang="zh-TW" sz="2800" dirty="0"/>
              <a:t> Google</a:t>
            </a:r>
            <a:r>
              <a:rPr lang="zh-TW" altLang="en-US" sz="2800" dirty="0"/>
              <a:t> </a:t>
            </a:r>
            <a:r>
              <a:rPr lang="en-US" altLang="zh-TW" sz="2800" dirty="0"/>
              <a:t>classroom</a:t>
            </a:r>
            <a:r>
              <a:rPr lang="zh-TW" altLang="en-US" sz="2800" dirty="0"/>
              <a:t>、學習吧。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zh-TW" altLang="en-US" sz="2800" dirty="0"/>
              <a:t>上課以學生公務帳號進入</a:t>
            </a:r>
            <a:r>
              <a:rPr lang="en-US" altLang="zh-TW" sz="2800" dirty="0"/>
              <a:t>Google </a:t>
            </a:r>
            <a:r>
              <a:rPr lang="zh-TW" altLang="en-US" sz="2800" dirty="0"/>
              <a:t> </a:t>
            </a:r>
            <a:r>
              <a:rPr lang="en-US" altLang="zh-TW" sz="2800" dirty="0"/>
              <a:t>Meet</a:t>
            </a:r>
            <a:r>
              <a:rPr lang="zh-TW" altLang="en-US" sz="2800" dirty="0"/>
              <a:t>；每日紙本作業須拍照上傳</a:t>
            </a:r>
            <a:r>
              <a:rPr lang="en-US" altLang="zh-TW" sz="2800" dirty="0"/>
              <a:t>Google</a:t>
            </a:r>
            <a:r>
              <a:rPr lang="zh-TW" altLang="en-US" sz="2800" dirty="0"/>
              <a:t> </a:t>
            </a:r>
            <a:r>
              <a:rPr lang="en-US" altLang="zh-TW" sz="2800" dirty="0"/>
              <a:t>classroom</a:t>
            </a:r>
            <a:r>
              <a:rPr lang="zh-TW" altLang="en-US" sz="2800" dirty="0"/>
              <a:t>，並完成</a:t>
            </a:r>
            <a:r>
              <a:rPr lang="en-US" altLang="zh-TW" sz="2800" dirty="0"/>
              <a:t>Google</a:t>
            </a:r>
            <a:r>
              <a:rPr lang="zh-TW" altLang="en-US" sz="2800" dirty="0"/>
              <a:t> </a:t>
            </a:r>
            <a:r>
              <a:rPr lang="en-US" altLang="zh-TW" sz="2800" dirty="0"/>
              <a:t>classroom </a:t>
            </a:r>
            <a:r>
              <a:rPr lang="zh-TW" altLang="en-US" sz="2800" dirty="0"/>
              <a:t>的其他作業。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zh-TW" altLang="en-US" sz="2800" dirty="0"/>
              <a:t>線上教學成效端看學生學習意願，成效呈現兩極化趨勢；若實施線上教學，還請家長多多協助及督促，感謝！</a:t>
            </a:r>
            <a:endParaRPr lang="en-US" altLang="zh-TW" sz="2800" dirty="0"/>
          </a:p>
          <a:p>
            <a:pPr marL="0" indent="0">
              <a:buNone/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6226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2847" y="692696"/>
            <a:ext cx="3098305" cy="731168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畢業旅行說明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1539" y="1671072"/>
            <a:ext cx="8280920" cy="4710256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12/6(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)-12/8(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：鹿港老街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桂花巷藝術村、林班道體驗工廠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DIY+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車埕社區、日月潭經典大飯店范特奇堡。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：九族文化村導覽解說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纜車、營火晚會、</a:t>
            </a:r>
            <a:r>
              <a:rPr lang="zh-TW" altLang="en-US" sz="2800" dirty="0">
                <a:latin typeface="微軟正黑體" panose="020B0604030504040204" pitchFamily="34" charset="-120"/>
              </a:rPr>
              <a:t>日月潭經典大飯店范特奇堡。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：日月潭環湖、千葉火鍋、台中科博館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立體劇場。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費用：約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5200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左右，懇請家長提前準備。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3071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118771-33D5-4439-89A1-824552559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/>
              <a:t>班費報告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7B6C26-4B92-4F36-ABCB-4BC6EB36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83" y="1484784"/>
            <a:ext cx="7850834" cy="457174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en-US" sz="2800" dirty="0"/>
              <a:t>上學期結餘</a:t>
            </a:r>
            <a:r>
              <a:rPr lang="en-US" altLang="zh-TW" sz="2800" dirty="0"/>
              <a:t>4712</a:t>
            </a:r>
            <a:r>
              <a:rPr lang="zh-TW" altLang="en-US" sz="2800" dirty="0"/>
              <a:t>元。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en-US" altLang="zh-TW" sz="2800" dirty="0"/>
              <a:t>9/2</a:t>
            </a:r>
            <a:r>
              <a:rPr lang="zh-TW" altLang="en-US" sz="2800" dirty="0"/>
              <a:t>支出數學隨堂練習</a:t>
            </a:r>
            <a:r>
              <a:rPr lang="en-US" altLang="zh-TW" sz="2800" dirty="0"/>
              <a:t>1170</a:t>
            </a:r>
            <a:r>
              <a:rPr lang="zh-TW" altLang="en-US" sz="2800" dirty="0"/>
              <a:t>元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en-US" altLang="zh-TW" sz="2800" dirty="0"/>
              <a:t>9/2</a:t>
            </a:r>
            <a:r>
              <a:rPr lang="zh-TW" altLang="en-US" sz="2800" dirty="0"/>
              <a:t>支出音樂作業簿</a:t>
            </a:r>
            <a:r>
              <a:rPr lang="en-US" altLang="zh-TW" sz="2800" dirty="0"/>
              <a:t>234</a:t>
            </a:r>
            <a:r>
              <a:rPr lang="zh-TW" altLang="en-US" sz="2800" dirty="0"/>
              <a:t>元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en-US" altLang="zh-TW" sz="2800" dirty="0"/>
              <a:t>9/2</a:t>
            </a:r>
            <a:r>
              <a:rPr lang="zh-TW" altLang="en-US" sz="2800" dirty="0"/>
              <a:t>支出</a:t>
            </a:r>
            <a:r>
              <a:rPr lang="en-US" altLang="zh-TW" sz="2800" dirty="0"/>
              <a:t>Q</a:t>
            </a:r>
            <a:r>
              <a:rPr lang="zh-TW" altLang="en-US" sz="2800" dirty="0"/>
              <a:t>桿</a:t>
            </a:r>
            <a:r>
              <a:rPr lang="en-US" altLang="zh-TW" sz="2800" dirty="0"/>
              <a:t>182</a:t>
            </a:r>
            <a:r>
              <a:rPr lang="zh-TW" altLang="en-US" sz="2800" dirty="0"/>
              <a:t>元</a:t>
            </a:r>
            <a:r>
              <a:rPr lang="en-US" altLang="zh-TW" sz="2800" dirty="0"/>
              <a:t>(</a:t>
            </a:r>
            <a:r>
              <a:rPr lang="zh-TW" altLang="en-US" sz="2800" dirty="0"/>
              <a:t>隔板用</a:t>
            </a:r>
            <a:r>
              <a:rPr lang="en-US" altLang="zh-TW" sz="2800" dirty="0"/>
              <a:t>)</a:t>
            </a:r>
          </a:p>
          <a:p>
            <a:pPr>
              <a:lnSpc>
                <a:spcPts val="4000"/>
              </a:lnSpc>
            </a:pPr>
            <a:r>
              <a:rPr lang="en-US" altLang="zh-TW" sz="2800" dirty="0"/>
              <a:t>9/3</a:t>
            </a:r>
            <a:r>
              <a:rPr lang="zh-TW" altLang="en-US" sz="2800" dirty="0"/>
              <a:t>支出國語作業簿</a:t>
            </a:r>
            <a:r>
              <a:rPr lang="en-US" altLang="zh-TW" sz="2800" dirty="0"/>
              <a:t>910</a:t>
            </a:r>
            <a:r>
              <a:rPr lang="zh-TW" altLang="en-US" sz="2800" dirty="0"/>
              <a:t>元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r>
              <a:rPr lang="zh-TW" altLang="en-US" sz="2800" dirty="0"/>
              <a:t>本學期收</a:t>
            </a:r>
            <a:r>
              <a:rPr lang="en-US" altLang="zh-TW" sz="2800" dirty="0"/>
              <a:t>320</a:t>
            </a:r>
            <a:r>
              <a:rPr lang="zh-TW" altLang="en-US" sz="2800" dirty="0"/>
              <a:t>*</a:t>
            </a:r>
            <a:r>
              <a:rPr lang="en-US" altLang="zh-TW" sz="2800" dirty="0"/>
              <a:t>26=8320+1500</a:t>
            </a:r>
          </a:p>
          <a:p>
            <a:pPr>
              <a:lnSpc>
                <a:spcPts val="4000"/>
              </a:lnSpc>
            </a:pPr>
            <a:r>
              <a:rPr lang="zh-TW" altLang="en-US" sz="2800" dirty="0"/>
              <a:t>目前結餘</a:t>
            </a:r>
            <a:r>
              <a:rPr lang="en-US" altLang="zh-TW" sz="2800" dirty="0"/>
              <a:t>11856</a:t>
            </a:r>
            <a:r>
              <a:rPr lang="zh-TW" altLang="en-US" sz="2800" dirty="0"/>
              <a:t>元</a:t>
            </a:r>
            <a:endParaRPr lang="en-US" altLang="zh-TW" sz="2800" dirty="0"/>
          </a:p>
          <a:p>
            <a:pPr>
              <a:lnSpc>
                <a:spcPts val="4000"/>
              </a:lnSpc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985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53400" cy="990600"/>
          </a:xfrm>
        </p:spPr>
        <p:txBody>
          <a:bodyPr>
            <a:normAutofit fontScale="90000"/>
          </a:bodyPr>
          <a:lstStyle/>
          <a:p>
            <a:br>
              <a:rPr lang="en-US" altLang="zh-TW" dirty="0">
                <a:latin typeface="文鼎粗圓" pitchFamily="49" charset="-120"/>
                <a:ea typeface="文鼎粗圓" pitchFamily="49" charset="-120"/>
              </a:rPr>
            </a:br>
            <a:endParaRPr lang="zh-TW" altLang="en-US" dirty="0">
              <a:latin typeface="文鼎粗圓" pitchFamily="49" charset="-120"/>
              <a:ea typeface="文鼎粗圓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153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12000" dirty="0">
                <a:solidFill>
                  <a:srgbClr val="0070C0"/>
                </a:solidFill>
                <a:latin typeface="文鼎粗圓" pitchFamily="49" charset="-120"/>
                <a:ea typeface="文鼎粗圓" pitchFamily="49" charset="-120"/>
              </a:rPr>
              <a:t> </a:t>
            </a:r>
            <a:r>
              <a:rPr lang="zh-TW" altLang="en-US" sz="44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感謝有您，一起成為孩子成長路上的教育夥伴！</a:t>
            </a:r>
          </a:p>
        </p:txBody>
      </p:sp>
    </p:spTree>
    <p:extLst>
      <p:ext uri="{BB962C8B-B14F-4D97-AF65-F5344CB8AC3E}">
        <p14:creationId xmlns:p14="http://schemas.microsoft.com/office/powerpoint/2010/main" val="250921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06EA7D-FDC2-4FFE-A3DC-F82AFD591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319" y="451053"/>
            <a:ext cx="2810273" cy="731168"/>
          </a:xfrm>
        </p:spPr>
        <p:txBody>
          <a:bodyPr/>
          <a:lstStyle/>
          <a:p>
            <a:pPr algn="ctr"/>
            <a:r>
              <a:rPr lang="zh-TW" altLang="en-US" b="1" dirty="0"/>
              <a:t>家長日流程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76A057-3282-4D1B-8EDF-FAB7471A7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67" y="1772816"/>
            <a:ext cx="8138866" cy="4248472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</a:rPr>
              <a:t>6:20~6:30</a:t>
            </a:r>
            <a:r>
              <a:rPr lang="zh-TW" altLang="en-US" sz="2800" dirty="0">
                <a:latin typeface="微軟正黑體" panose="020B0604030504040204" pitchFamily="34" charset="-120"/>
              </a:rPr>
              <a:t>    準備上線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</a:rPr>
              <a:t>6:30~7:00</a:t>
            </a:r>
            <a:r>
              <a:rPr lang="zh-TW" altLang="en-US" sz="2800" dirty="0">
                <a:latin typeface="微軟正黑體" panose="020B0604030504040204" pitchFamily="34" charset="-120"/>
              </a:rPr>
              <a:t>    校務說明影片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</a:rPr>
              <a:t>7:00~7:30</a:t>
            </a:r>
            <a:r>
              <a:rPr lang="zh-TW" altLang="en-US" sz="2800" dirty="0">
                <a:latin typeface="微軟正黑體" panose="020B0604030504040204" pitchFamily="34" charset="-120"/>
              </a:rPr>
              <a:t>    班務說明，選家長代表</a:t>
            </a:r>
            <a:r>
              <a:rPr lang="en-US" altLang="zh-TW" sz="2800" dirty="0">
                <a:latin typeface="微軟正黑體" panose="020B0604030504040204" pitchFamily="34" charset="-120"/>
              </a:rPr>
              <a:t>1-2</a:t>
            </a:r>
            <a:r>
              <a:rPr lang="zh-TW" altLang="en-US" sz="2800" dirty="0">
                <a:latin typeface="微軟正黑體" panose="020B0604030504040204" pitchFamily="34" charset="-120"/>
              </a:rPr>
              <a:t>人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</a:rPr>
              <a:t>7:30</a:t>
            </a:r>
            <a:r>
              <a:rPr lang="zh-TW" altLang="en-US" sz="2800" dirty="0">
                <a:latin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</a:rPr>
              <a:t>~</a:t>
            </a:r>
            <a:r>
              <a:rPr lang="zh-TW" altLang="en-US" sz="2800" dirty="0">
                <a:latin typeface="微軟正黑體" panose="020B0604030504040204" pitchFamily="34" charset="-120"/>
              </a:rPr>
              <a:t>           英文視訊</a:t>
            </a:r>
            <a:r>
              <a:rPr lang="en-US" altLang="zh-TW" sz="2800" dirty="0">
                <a:latin typeface="微軟正黑體" panose="020B0604030504040204" pitchFamily="34" charset="-120"/>
              </a:rPr>
              <a:t>(ttps551)</a:t>
            </a:r>
            <a:r>
              <a:rPr lang="zh-TW" altLang="en-US" sz="2800" dirty="0">
                <a:latin typeface="微軟正黑體" panose="020B0604030504040204" pitchFamily="34" charset="-120"/>
              </a:rPr>
              <a:t>，有需要與英文 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</a:rPr>
              <a:t>                           陳怡穎老師個別晤談者請自行進入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</a:rPr>
              <a:t>                           教室。   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en-US" altLang="zh-TW" sz="2800" dirty="0">
                <a:latin typeface="微軟正黑體" panose="020B0604030504040204" pitchFamily="34" charset="-120"/>
              </a:rPr>
              <a:t>7:30-8:30</a:t>
            </a:r>
            <a:r>
              <a:rPr lang="zh-TW" altLang="en-US" sz="2800" dirty="0">
                <a:latin typeface="微軟正黑體" panose="020B0604030504040204" pitchFamily="34" charset="-120"/>
              </a:rPr>
              <a:t>      孩子學習與生活情況分享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099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143" y="692696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7524" y="1772816"/>
            <a:ext cx="8568952" cy="4241972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獎勵制度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集星星換榮譽章及小獎勵。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班級幹部：訓練幹部完成工作，半學期換一次，讓每個學生都有機會服務。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班級、學年服務：午餐、打掃、學年服務。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695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50831" y="588183"/>
            <a:ext cx="3042338" cy="947192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國語領域教學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520" y="1556792"/>
            <a:ext cx="7680960" cy="5040560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：課本、甲乙本、習作、字詞句練習單、國語作業簿、國語練習卷。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：字詞的應用及分辨、句型習寫、課文文意理解、口語發表。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2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：在校習作習寫、回家作業習寫、分課聽寫、練習卷。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925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E239E-7327-41FF-93B6-BE02790A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109" y="620688"/>
            <a:ext cx="3093781" cy="659160"/>
          </a:xfrm>
        </p:spPr>
        <p:txBody>
          <a:bodyPr/>
          <a:lstStyle/>
          <a:p>
            <a:r>
              <a:rPr lang="zh-TW" altLang="en-US" b="1" dirty="0"/>
              <a:t>國語教學延伸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4448C-EA95-403A-BF8A-9424A8C05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591" y="1715048"/>
            <a:ext cx="7706818" cy="4326315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</a:pPr>
            <a:r>
              <a:rPr lang="zh-TW" altLang="en-US" sz="2800" b="1" u="sng" dirty="0"/>
              <a:t>共讀活動</a:t>
            </a:r>
            <a:r>
              <a:rPr lang="zh-TW" altLang="en-US" sz="2800" dirty="0"/>
              <a:t>：</a:t>
            </a:r>
            <a:r>
              <a:rPr lang="en-US" altLang="zh-TW" sz="2800" dirty="0"/>
              <a:t>2</a:t>
            </a:r>
            <a:r>
              <a:rPr lang="zh-TW" altLang="en-US" sz="2800" dirty="0"/>
              <a:t>週讀一本共讀書，進行分享討論。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r>
              <a:rPr lang="zh-TW" altLang="en-US" sz="2800" b="1" u="sng" dirty="0"/>
              <a:t>剪報練習</a:t>
            </a:r>
            <a:r>
              <a:rPr lang="zh-TW" altLang="en-US" sz="2800" dirty="0"/>
              <a:t>：看報紙佳文寫佳句心得。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r>
              <a:rPr lang="zh-TW" altLang="en-US" sz="2800" b="1" u="sng" dirty="0"/>
              <a:t>餐後小閱讀</a:t>
            </a:r>
            <a:r>
              <a:rPr lang="zh-TW" altLang="en-US" sz="2800" dirty="0"/>
              <a:t>：利用餐後時間</a:t>
            </a:r>
            <a:r>
              <a:rPr lang="en-US" altLang="zh-TW" sz="2800" dirty="0"/>
              <a:t>10</a:t>
            </a:r>
            <a:r>
              <a:rPr lang="zh-TW" altLang="en-US" sz="2800" dirty="0"/>
              <a:t>分鐘，進行班級圖書的閱讀。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r>
              <a:rPr lang="zh-TW" altLang="en-US" sz="2800" b="1" u="sng" dirty="0"/>
              <a:t>作文習寫</a:t>
            </a:r>
            <a:r>
              <a:rPr lang="zh-TW" altLang="en-US" sz="2800" dirty="0"/>
              <a:t>：一學期</a:t>
            </a:r>
            <a:r>
              <a:rPr lang="en-US" altLang="zh-TW" sz="2800" dirty="0"/>
              <a:t>6</a:t>
            </a:r>
            <a:r>
              <a:rPr lang="zh-TW" altLang="en-US" sz="2800" dirty="0"/>
              <a:t>篇。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endParaRPr lang="en-US" altLang="zh-TW" sz="2800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173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1339" y="620688"/>
            <a:ext cx="3061321" cy="731168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數學領域教學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5515" y="1793918"/>
            <a:ext cx="8712968" cy="4422224"/>
          </a:xfrm>
        </p:spPr>
        <p:txBody>
          <a:bodyPr>
            <a:normAutofit fontScale="92500"/>
          </a:bodyPr>
          <a:lstStyle/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2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：課本、</a:t>
            </a:r>
            <a:r>
              <a:rPr lang="zh-TW" altLang="en-US" sz="3200" dirty="0">
                <a:latin typeface="微軟正黑體" panose="020B0604030504040204" pitchFamily="34" charset="-120"/>
              </a:rPr>
              <a:t>習作、數學隨堂練習、每日</a:t>
            </a:r>
            <a:r>
              <a:rPr lang="en-US" altLang="zh-TW" sz="3200" dirty="0">
                <a:latin typeface="微軟正黑體" panose="020B0604030504040204" pitchFamily="34" charset="-120"/>
              </a:rPr>
              <a:t>6</a:t>
            </a:r>
            <a:r>
              <a:rPr lang="zh-TW" altLang="en-US" sz="3200" dirty="0">
                <a:latin typeface="微軟正黑體" panose="020B0604030504040204" pitchFamily="34" charset="-120"/>
              </a:rPr>
              <a:t>題數學練習、數學練習卷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2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：配合電子書及實際操作，建立基本觀念；螺旋式課程，反覆練習，加深加廣。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r>
              <a:rPr lang="zh-TW" altLang="en-US" sz="32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：課本每單元練習園地、習作、數學練習卷。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0"/>
              </a:lnSpc>
              <a:buFont typeface="Wingdings" panose="05000000000000000000" pitchFamily="2" charset="2"/>
              <a:buChar char="u"/>
            </a:pP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ts val="6000"/>
              </a:lnSpc>
              <a:buNone/>
            </a:pP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587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58851" y="764704"/>
            <a:ext cx="3026297" cy="65916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綜合領域教學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C60E3616-88AA-4585-AB6E-368062CC5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93" y="1772816"/>
            <a:ext cx="7308812" cy="4464496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zh-TW" altLang="en-US" sz="2800" b="1" u="sng" dirty="0"/>
              <a:t>教材</a:t>
            </a:r>
            <a:r>
              <a:rPr lang="zh-TW" altLang="en-US" sz="2800" dirty="0"/>
              <a:t>：課本、學校行事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r>
              <a:rPr lang="zh-TW" altLang="en-US" sz="2800" b="1" u="sng" dirty="0"/>
              <a:t>重點</a:t>
            </a:r>
            <a:r>
              <a:rPr lang="zh-TW" altLang="en-US" sz="2800" dirty="0"/>
              <a:t>：以品德教育為基礎，培養正確價值觀，落實於日常生活中。</a:t>
            </a:r>
            <a:endParaRPr lang="en-US" altLang="zh-TW" sz="2800" dirty="0"/>
          </a:p>
          <a:p>
            <a:pPr>
              <a:lnSpc>
                <a:spcPts val="6000"/>
              </a:lnSpc>
            </a:pPr>
            <a:r>
              <a:rPr lang="zh-TW" altLang="en-US" sz="2800" b="1" u="sng" dirty="0"/>
              <a:t>評量</a:t>
            </a:r>
            <a:r>
              <a:rPr lang="zh-TW" altLang="en-US" sz="2800" dirty="0"/>
              <a:t>：上課表現、參與學校活動及班級服務之表現、人際互動、生活習慣、服務行為。</a:t>
            </a:r>
          </a:p>
        </p:txBody>
      </p:sp>
    </p:spTree>
    <p:extLst>
      <p:ext uri="{BB962C8B-B14F-4D97-AF65-F5344CB8AC3E}">
        <p14:creationId xmlns:p14="http://schemas.microsoft.com/office/powerpoint/2010/main" val="35932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22847" y="692696"/>
            <a:ext cx="3098305" cy="803176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成績評量方式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6743" y="1628800"/>
            <a:ext cx="8370512" cy="47091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小考：在學習過程中的「形成性評量」，如聽寫、隨堂考。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平時考卷：在定期評量前的複習考試。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學習表現：包含上課表現、功課習寫等。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定期評量成績：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期中定期評量：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11/4(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)-11/5(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期末定期評量：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1/11(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)-1/12(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8591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6703" y="520654"/>
            <a:ext cx="5690593" cy="731168"/>
          </a:xfrm>
        </p:spPr>
        <p:txBody>
          <a:bodyPr>
            <a:norm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學年度上學期重要行事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8239" y="1628800"/>
            <a:ext cx="7147520" cy="4581603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9/14(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六年級國數英能力檢測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11/4-11/5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期中評量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12/6-8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六年級畢旅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1/11-1/12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期末評量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1/20(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休業式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buFont typeface="Wingdings" panose="05000000000000000000" pitchFamily="2" charset="2"/>
              <a:buChar char="u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2/11(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開學日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9792893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667</TotalTime>
  <Words>734</Words>
  <Application>Microsoft Office PowerPoint</Application>
  <PresentationFormat>如螢幕大小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文鼎粗圓</vt:lpstr>
      <vt:lpstr>微軟正黑體</vt:lpstr>
      <vt:lpstr>新細明體</vt:lpstr>
      <vt:lpstr>Arial</vt:lpstr>
      <vt:lpstr>Calibri</vt:lpstr>
      <vt:lpstr>Trebuchet MS</vt:lpstr>
      <vt:lpstr>Wingdings</vt:lpstr>
      <vt:lpstr>Wingdings 3</vt:lpstr>
      <vt:lpstr>多面向</vt:lpstr>
      <vt:lpstr>歡迎蒞臨 六年2班   導師  陳怡伶老師</vt:lpstr>
      <vt:lpstr>家長日流程</vt:lpstr>
      <vt:lpstr>班級經營</vt:lpstr>
      <vt:lpstr>國語領域教學</vt:lpstr>
      <vt:lpstr>國語教學延伸</vt:lpstr>
      <vt:lpstr>數學領域教學</vt:lpstr>
      <vt:lpstr>綜合領域教學</vt:lpstr>
      <vt:lpstr>成績評量方式</vt:lpstr>
      <vt:lpstr>110學年度上學期重要行事</vt:lpstr>
      <vt:lpstr>線上教學說明</vt:lpstr>
      <vt:lpstr>畢業旅行說明</vt:lpstr>
      <vt:lpstr>班費報告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歡迎蒞臨一年2班</dc:title>
  <dc:creator>ttps-pc</dc:creator>
  <cp:lastModifiedBy>ttps-pc</cp:lastModifiedBy>
  <cp:revision>55</cp:revision>
  <cp:lastPrinted>2019-09-20T07:46:34Z</cp:lastPrinted>
  <dcterms:created xsi:type="dcterms:W3CDTF">2014-09-19T06:27:02Z</dcterms:created>
  <dcterms:modified xsi:type="dcterms:W3CDTF">2021-09-13T08:34:42Z</dcterms:modified>
</cp:coreProperties>
</file>