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7" r:id="rId3"/>
    <p:sldId id="256" r:id="rId4"/>
    <p:sldId id="258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80" r:id="rId15"/>
    <p:sldId id="281" r:id="rId16"/>
    <p:sldId id="268" r:id="rId17"/>
    <p:sldId id="269" r:id="rId18"/>
    <p:sldId id="274" r:id="rId19"/>
    <p:sldId id="278" r:id="rId20"/>
    <p:sldId id="279" r:id="rId21"/>
    <p:sldId id="275" r:id="rId22"/>
    <p:sldId id="276" r:id="rId23"/>
    <p:sldId id="282" r:id="rId24"/>
    <p:sldId id="284" r:id="rId25"/>
    <p:sldId id="289" r:id="rId26"/>
    <p:sldId id="286" r:id="rId27"/>
    <p:sldId id="287" r:id="rId28"/>
    <p:sldId id="270" r:id="rId29"/>
    <p:sldId id="271" r:id="rId30"/>
    <p:sldId id="290" r:id="rId31"/>
    <p:sldId id="277" r:id="rId3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F70939F-823F-45F0-8330-DFBB9E84C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0D9CF62B-73FA-4F4C-B43F-000D03DAF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2A8B7397-C620-438B-8BDC-A0B17FA19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E6AED1D7-973F-41C2-8226-47DA3EE6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17B6A1CE-1867-4E50-8366-97BCF9EF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11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9DB0DBCB-7B57-4D1C-A78B-8A0DF9ABF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7E4D1692-B078-4859-8834-96F70E69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E8783CCC-061B-4A94-A2CC-2600F96B9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FC23DC81-05C8-46FA-8A6C-37680448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4D905BB2-6315-4E98-B7FE-0B60233BF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08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01FE159D-8AFA-47FA-8CC3-DFA048009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2B8F8A44-B199-493A-8CAC-B9D37A044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7B1FF0E1-F5E2-44B7-893D-6A80F072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27F648BD-5073-4ADC-8F8D-00616398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2E56DB11-D10B-4354-BFD5-3109CDCD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0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7D2FABE-E639-48A7-A0E5-2166B389F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258BEDB-9AD3-4CF1-B0B0-0416E92C7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 sz="36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B5ED87E3-6F21-48FE-B316-4BA389966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E465AC74-3B84-42FC-AD97-F1320516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14734336-6288-41EB-8022-410913DD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503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A96AF3F-851F-4CBC-AA96-C462ABA8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CDB46A17-9783-47E4-8D65-C3A276321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DA55BD2A-8CE4-4AED-BF37-008075832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C3C83FBF-CA00-4DAD-AAD8-23390E37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6F783FC8-F054-4E4D-8D4C-96C58246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81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BBF2B4F-221E-4EC5-BC43-B79AA17B9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1E04C78D-AB50-4059-B9B0-2B2DF485C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51C74BA4-C3A9-4445-876A-CC9AF49A3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3FBA86F0-520F-4D28-A305-8EA0616E8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A6592A11-F365-467B-A29D-6A5382658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9DD596D1-FD79-488D-B492-54145BA1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29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4F900CD4-3922-48D3-8418-B1AD7AE9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58A7FC8F-125D-4DF8-9F51-D092219B2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4B13C165-E2D1-4D73-B1F0-7974F3DA2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6EAD89C3-49AB-4CD0-8C83-6E77325CD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CA502666-3C1D-40B9-859F-242EC331A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4D4F8D65-77D4-48EB-983B-5B27DC9D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9C191C36-9220-4D3D-8B99-F362BC67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34EE5A85-5C01-4F2C-9002-B2228C6FC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35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C127F95-AB26-40F5-8AF8-AE9A29BE1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F2D0D329-9C87-49D3-8680-939736A1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8EA84708-B04F-4507-B61C-FC49141DB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5DB0CA10-FE9F-46DB-983D-F7A9E193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484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74E1178E-7C03-47A7-BF02-D8116A24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51D22948-E6AF-421A-BA38-9D11F8CAE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9E1BC8B3-6C1F-4EB6-B75D-06040F4B5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87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1DD943F-0327-413A-8B0A-6A99B6174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CACD75B9-B982-499A-B040-79E3EA3FC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2742DC24-92C1-4A72-B08E-7C53E87F0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29F936FB-06E1-4364-9D2A-DFECCB72A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6BA9B88A-38BB-4D6B-84AB-5A5863D64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BACA4278-C993-48B3-B8E4-F53D59EC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7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1584F9BD-C85B-4CBE-93BB-8C5CF71F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6AD57B93-760F-4BFF-872E-D1B23C8FE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647819AB-1843-456D-8B23-25ED89A1D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CE91FDE2-952A-470B-9A41-3A9DBB0C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DB8FD9DD-B3EE-48E7-9AA4-5A7C8FD8C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67C0686C-892E-46E6-BD71-74A410917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21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0B7F7A0A-0D28-4C50-8A16-8D84B4415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12D3B54C-4BE0-4439-9075-93D301449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41A53C84-2F4B-4F4A-8CAB-FB152E31F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515F3-2424-4A76-A870-BF9731F3870F}" type="datetimeFigureOut">
              <a:rPr lang="zh-TW" altLang="en-US" smtClean="0"/>
              <a:t>2021/7/13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A9ED045C-754B-40C8-9FEB-1D7E48E56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56C040C9-FFC1-4650-9F50-B0EDC9E27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CEC48-E464-4A71-BEE2-BCC1425F63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0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B876764-02D0-478D-9063-9AE8FAF4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015" y="0"/>
            <a:ext cx="2147655" cy="1056443"/>
          </a:xfrm>
        </p:spPr>
        <p:txBody>
          <a:bodyPr/>
          <a:lstStyle/>
          <a:p>
            <a:r>
              <a:rPr lang="zh-TW" altLang="en-US" dirty="0">
                <a:highlight>
                  <a:srgbClr val="FFFF00"/>
                </a:highlight>
              </a:rPr>
              <a:t>座位表</a:t>
            </a:r>
          </a:p>
        </p:txBody>
      </p:sp>
      <p:sp>
        <p:nvSpPr>
          <p:cNvPr id="4" name="矩形: 圓角 3">
            <a:extLst>
              <a:ext uri="{FF2B5EF4-FFF2-40B4-BE49-F238E27FC236}">
                <a16:creationId xmlns="" xmlns:a16="http://schemas.microsoft.com/office/drawing/2014/main" id="{E3003B3E-3EEB-43F0-A317-4DF5FE5D616B}"/>
              </a:ext>
            </a:extLst>
          </p:cNvPr>
          <p:cNvSpPr/>
          <p:nvPr/>
        </p:nvSpPr>
        <p:spPr>
          <a:xfrm>
            <a:off x="3881391" y="543598"/>
            <a:ext cx="4243526" cy="80393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黑板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="" xmlns:a16="http://schemas.microsoft.com/office/drawing/2014/main" id="{3FC6F308-A6BD-4B60-9C14-ED5A1D1702BC}"/>
              </a:ext>
            </a:extLst>
          </p:cNvPr>
          <p:cNvSpPr/>
          <p:nvPr/>
        </p:nvSpPr>
        <p:spPr>
          <a:xfrm>
            <a:off x="6711518" y="2095129"/>
            <a:ext cx="2059620" cy="665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布同</a:t>
            </a:r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</a:p>
        </p:txBody>
      </p:sp>
      <p:sp>
        <p:nvSpPr>
          <p:cNvPr id="6" name="矩形: 圓角 5">
            <a:extLst>
              <a:ext uri="{FF2B5EF4-FFF2-40B4-BE49-F238E27FC236}">
                <a16:creationId xmlns="" xmlns:a16="http://schemas.microsoft.com/office/drawing/2014/main" id="{15F52917-8860-445A-9197-637596124D22}"/>
              </a:ext>
            </a:extLst>
          </p:cNvPr>
          <p:cNvSpPr/>
          <p:nvPr/>
        </p:nvSpPr>
        <p:spPr>
          <a:xfrm>
            <a:off x="10665040" y="1275404"/>
            <a:ext cx="1526960" cy="6658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前門</a:t>
            </a:r>
          </a:p>
        </p:txBody>
      </p:sp>
      <p:sp>
        <p:nvSpPr>
          <p:cNvPr id="7" name="矩形: 圓角 6">
            <a:extLst>
              <a:ext uri="{FF2B5EF4-FFF2-40B4-BE49-F238E27FC236}">
                <a16:creationId xmlns="" xmlns:a16="http://schemas.microsoft.com/office/drawing/2014/main" id="{A19AD81C-953D-46CD-95AB-E2134EA050FB}"/>
              </a:ext>
            </a:extLst>
          </p:cNvPr>
          <p:cNvSpPr/>
          <p:nvPr/>
        </p:nvSpPr>
        <p:spPr>
          <a:xfrm>
            <a:off x="10665040" y="5715718"/>
            <a:ext cx="1526960" cy="6658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後門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="" xmlns:a16="http://schemas.microsoft.com/office/drawing/2014/main" id="{9009A101-1FA3-4CC0-A782-E76B73404FF6}"/>
              </a:ext>
            </a:extLst>
          </p:cNvPr>
          <p:cNvSpPr/>
          <p:nvPr/>
        </p:nvSpPr>
        <p:spPr>
          <a:xfrm>
            <a:off x="3117541" y="2095129"/>
            <a:ext cx="2059620" cy="665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武同</a:t>
            </a:r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</a:p>
        </p:txBody>
      </p:sp>
      <p:sp>
        <p:nvSpPr>
          <p:cNvPr id="10" name="矩形: 圓角 9">
            <a:extLst>
              <a:ext uri="{FF2B5EF4-FFF2-40B4-BE49-F238E27FC236}">
                <a16:creationId xmlns="" xmlns:a16="http://schemas.microsoft.com/office/drawing/2014/main" id="{41F2DCF4-F496-44AF-8D49-CCBF2153D8D2}"/>
              </a:ext>
            </a:extLst>
          </p:cNvPr>
          <p:cNvSpPr/>
          <p:nvPr/>
        </p:nvSpPr>
        <p:spPr>
          <a:xfrm>
            <a:off x="1056812" y="3429000"/>
            <a:ext cx="2059620" cy="665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萱</a:t>
            </a:r>
            <a:r>
              <a:rPr lang="zh-TW" altLang="en-US" sz="4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同學</a:t>
            </a:r>
            <a:endParaRPr lang="zh-TW" altLang="en-US" sz="4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: 圓角 10">
            <a:extLst>
              <a:ext uri="{FF2B5EF4-FFF2-40B4-BE49-F238E27FC236}">
                <a16:creationId xmlns="" xmlns:a16="http://schemas.microsoft.com/office/drawing/2014/main" id="{23D984CB-5654-48D4-A4B8-A2915E4F1C68}"/>
              </a:ext>
            </a:extLst>
          </p:cNvPr>
          <p:cNvSpPr/>
          <p:nvPr/>
        </p:nvSpPr>
        <p:spPr>
          <a:xfrm>
            <a:off x="4973344" y="3375225"/>
            <a:ext cx="2059620" cy="665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湯同</a:t>
            </a:r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="" xmlns:a16="http://schemas.microsoft.com/office/drawing/2014/main" id="{10ABEFA2-4C7F-48E0-8BD5-6A924672875D}"/>
              </a:ext>
            </a:extLst>
          </p:cNvPr>
          <p:cNvSpPr/>
          <p:nvPr/>
        </p:nvSpPr>
        <p:spPr>
          <a:xfrm>
            <a:off x="8889876" y="3375225"/>
            <a:ext cx="2059620" cy="665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宸</a:t>
            </a:r>
            <a:r>
              <a:rPr lang="zh-TW" altLang="en-US" sz="4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同學</a:t>
            </a:r>
            <a:endParaRPr lang="zh-TW" altLang="en-US" sz="4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: 圓角 12">
            <a:extLst>
              <a:ext uri="{FF2B5EF4-FFF2-40B4-BE49-F238E27FC236}">
                <a16:creationId xmlns="" xmlns:a16="http://schemas.microsoft.com/office/drawing/2014/main" id="{97ADF44B-8812-44AA-878F-77C3ADA8D2D2}"/>
              </a:ext>
            </a:extLst>
          </p:cNvPr>
          <p:cNvSpPr/>
          <p:nvPr/>
        </p:nvSpPr>
        <p:spPr>
          <a:xfrm>
            <a:off x="3116432" y="4983563"/>
            <a:ext cx="2059620" cy="665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</a:t>
            </a:r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同學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="" xmlns:a16="http://schemas.microsoft.com/office/drawing/2014/main" id="{92C08920-CDCB-4E48-9E16-89DCD3A30EE9}"/>
              </a:ext>
            </a:extLst>
          </p:cNvPr>
          <p:cNvSpPr/>
          <p:nvPr/>
        </p:nvSpPr>
        <p:spPr>
          <a:xfrm>
            <a:off x="6711518" y="4983563"/>
            <a:ext cx="2059620" cy="6658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劉</a:t>
            </a:r>
            <a:r>
              <a:rPr lang="zh-TW" altLang="en-US" sz="40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同學</a:t>
            </a:r>
            <a:endParaRPr lang="zh-TW" altLang="en-US" sz="4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019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D4025DA-85A5-4432-A8A5-ACA9F52E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ighlight>
                  <a:srgbClr val="FFFF00"/>
                </a:highlight>
              </a:rPr>
              <a:t>四、</a:t>
            </a:r>
            <a:r>
              <a:rPr lang="zh-TW" altLang="zh-TW" dirty="0">
                <a:highlight>
                  <a:srgbClr val="FFFF00"/>
                </a:highlight>
              </a:rPr>
              <a:t>總務股長</a:t>
            </a:r>
            <a:r>
              <a:rPr lang="zh-TW" altLang="en-US" dirty="0">
                <a:highlight>
                  <a:srgbClr val="FFFF00"/>
                </a:highlight>
              </a:rPr>
              <a:t>：</a:t>
            </a:r>
            <a:r>
              <a:rPr lang="zh-TW" altLang="en-US" dirty="0" smtClean="0">
                <a:highlight>
                  <a:srgbClr val="FFFF00"/>
                </a:highlight>
              </a:rPr>
              <a:t>郁</a:t>
            </a:r>
            <a:r>
              <a:rPr lang="en-US" altLang="zh-TW" dirty="0" smtClean="0">
                <a:highlight>
                  <a:srgbClr val="FFFF00"/>
                </a:highlight>
              </a:rPr>
              <a:t>*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C2701873-5516-47CD-AEAB-565729437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收班費、午餐費等各雜支費用。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午餐（抬餐桶）工作分配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投影幕上升提醒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規劃每週班級茶點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統計文具、教室用具（打掃用具）有那些缺損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>
                <a:solidFill>
                  <a:srgbClr val="00B0F0"/>
                </a:solidFill>
              </a:rPr>
              <a:t>關懷股長</a:t>
            </a:r>
            <a:r>
              <a:rPr lang="zh-TW" altLang="en-US" dirty="0"/>
              <a:t>請假時由總務股長替代</a:t>
            </a:r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1AA72FEC-9BD8-43A3-8E9D-1BA17FBF44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72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D4025DA-85A5-4432-A8A5-ACA9F52E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ighlight>
                  <a:srgbClr val="FFFF00"/>
                </a:highlight>
              </a:rPr>
              <a:t>五、</a:t>
            </a:r>
            <a:r>
              <a:rPr lang="zh-TW" altLang="zh-TW" dirty="0">
                <a:highlight>
                  <a:srgbClr val="FFFF00"/>
                </a:highlight>
              </a:rPr>
              <a:t>環境股長</a:t>
            </a:r>
            <a:r>
              <a:rPr lang="zh-TW" altLang="en-US" dirty="0">
                <a:highlight>
                  <a:srgbClr val="FFFF00"/>
                </a:highlight>
              </a:rPr>
              <a:t>：</a:t>
            </a:r>
            <a:r>
              <a:rPr lang="zh-TW" altLang="en-US" dirty="0" smtClean="0">
                <a:highlight>
                  <a:srgbClr val="FFFF00"/>
                </a:highlight>
              </a:rPr>
              <a:t>君</a:t>
            </a:r>
            <a:r>
              <a:rPr lang="en-US" altLang="zh-TW" dirty="0" smtClean="0">
                <a:highlight>
                  <a:srgbClr val="FFFF00"/>
                </a:highlight>
              </a:rPr>
              <a:t>*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C2701873-5516-47CD-AEAB-565729437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監督回收物要洗淨、壓縮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監督每位同學中午飯後整潔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監督各項打掃、掃具擺放整齊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環境股長負責班級垃圾及回收</a:t>
            </a:r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1AA72FEC-9BD8-43A3-8E9D-1BA17FBF44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17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D4025DA-85A5-4432-A8A5-ACA9F52E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ighlight>
                  <a:srgbClr val="FFFF00"/>
                </a:highlight>
              </a:rPr>
              <a:t>六、日常股長：</a:t>
            </a:r>
            <a:r>
              <a:rPr lang="zh-TW" altLang="en-US" dirty="0" smtClean="0">
                <a:highlight>
                  <a:srgbClr val="FFFF00"/>
                </a:highlight>
              </a:rPr>
              <a:t>炫</a:t>
            </a:r>
            <a:r>
              <a:rPr lang="en-US" altLang="zh-TW" dirty="0" smtClean="0">
                <a:highlight>
                  <a:srgbClr val="FFFF00"/>
                </a:highlight>
              </a:rPr>
              <a:t>*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C2701873-5516-47CD-AEAB-565729437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每週一檢查指甲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每週五檢查抽屜、個人置物櫃整潔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檢查餐後潔牙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放學時檢查</a:t>
            </a:r>
            <a:endParaRPr lang="en-US" altLang="zh-TW" dirty="0"/>
          </a:p>
          <a:p>
            <a:pPr marL="0" lvl="0" indent="0">
              <a:buNone/>
            </a:pPr>
            <a:r>
              <a:rPr lang="zh-TW" altLang="en-US" dirty="0"/>
              <a:t>（１）</a:t>
            </a:r>
            <a:r>
              <a:rPr lang="zh-TW" altLang="zh-TW" dirty="0"/>
              <a:t>桌面整潔（淨空）</a:t>
            </a:r>
            <a:endParaRPr lang="en-US" altLang="zh-TW" dirty="0"/>
          </a:p>
          <a:p>
            <a:pPr marL="0" lvl="0" indent="0">
              <a:buNone/>
            </a:pPr>
            <a:r>
              <a:rPr lang="zh-TW" altLang="en-US" dirty="0"/>
              <a:t>（２）</a:t>
            </a:r>
            <a:r>
              <a:rPr lang="zh-TW" altLang="zh-TW" dirty="0"/>
              <a:t>椅子靠攏</a:t>
            </a:r>
            <a:endParaRPr lang="en-US" altLang="zh-TW" dirty="0"/>
          </a:p>
          <a:p>
            <a:pPr marL="0" lvl="0" indent="0">
              <a:buNone/>
            </a:pPr>
            <a:r>
              <a:rPr lang="zh-TW" altLang="en-US" dirty="0"/>
              <a:t>（３）桌椅整齊</a:t>
            </a:r>
            <a:endParaRPr lang="zh-TW" altLang="zh-TW" dirty="0"/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1AA72FEC-9BD8-43A3-8E9D-1BA17FBF44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28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D4025DA-85A5-4432-A8A5-ACA9F52E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ighlight>
                  <a:srgbClr val="FFFF00"/>
                </a:highlight>
              </a:rPr>
              <a:t>七、</a:t>
            </a:r>
            <a:r>
              <a:rPr lang="zh-TW" altLang="zh-TW" dirty="0">
                <a:highlight>
                  <a:srgbClr val="FFFF00"/>
                </a:highlight>
              </a:rPr>
              <a:t>關懷股長</a:t>
            </a:r>
            <a:r>
              <a:rPr lang="zh-TW" altLang="en-US" dirty="0">
                <a:highlight>
                  <a:srgbClr val="FFFF00"/>
                </a:highlight>
              </a:rPr>
              <a:t>：</a:t>
            </a:r>
            <a:r>
              <a:rPr lang="zh-TW" altLang="en-US" dirty="0" smtClean="0">
                <a:highlight>
                  <a:srgbClr val="FFFF00"/>
                </a:highlight>
              </a:rPr>
              <a:t>則</a:t>
            </a:r>
            <a:r>
              <a:rPr lang="en-US" altLang="zh-TW" dirty="0" smtClean="0">
                <a:highlight>
                  <a:srgbClr val="FFFF00"/>
                </a:highlight>
              </a:rPr>
              <a:t>*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C2701873-5516-47CD-AEAB-565729437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每月一號，於班網貼出好文章。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每週三放學前收集完感謝小語：上學期感謝便利貼寫給兩人（各</a:t>
            </a:r>
            <a:r>
              <a:rPr lang="en-US" altLang="zh-TW" dirty="0"/>
              <a:t>20</a:t>
            </a:r>
            <a:r>
              <a:rPr lang="zh-TW" altLang="zh-TW" dirty="0"/>
              <a:t>字以上），下學期感謝小卡寫給一人（</a:t>
            </a:r>
            <a:r>
              <a:rPr lang="en-US" altLang="zh-TW" dirty="0"/>
              <a:t>50</a:t>
            </a:r>
            <a:r>
              <a:rPr lang="zh-TW" altLang="zh-TW" dirty="0"/>
              <a:t>字以上）。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同學請假未到，需聯絡對方並告知課堂任務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確保每一位同學都有參加活動，例如課間活動，留意全員到齊。需要去保健室或需兩人以上進行的任務時，由關懷股長陪同。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>
                <a:solidFill>
                  <a:srgbClr val="00B0F0"/>
                </a:solidFill>
              </a:rPr>
              <a:t>各股長請假時</a:t>
            </a:r>
            <a:r>
              <a:rPr lang="zh-TW" altLang="zh-TW" dirty="0"/>
              <a:t>，由關懷股長替代。</a:t>
            </a:r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1AA72FEC-9BD8-43A3-8E9D-1BA17FBF44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67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52F3E048-696F-491B-8CCE-6B402087D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ighlight>
                  <a:srgbClr val="FFFF00"/>
                </a:highlight>
              </a:rPr>
              <a:t>八、各科小老師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676C0C1-77A8-45CA-8312-9787010B8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將作業／考試內容寫在黑／白板上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完成老師交辦事項。</a:t>
            </a:r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CB761523-45D7-4894-924E-F32C09B96A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02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7BF26B4-EA91-4D49-9239-9DB342565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824"/>
            <a:ext cx="10515600" cy="5832629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highlight>
                  <a:srgbClr val="00FF00"/>
                </a:highlight>
              </a:rPr>
              <a:t>國文</a:t>
            </a:r>
            <a:r>
              <a:rPr lang="zh-TW" altLang="zh-TW" dirty="0"/>
              <a:t>小老師：</a:t>
            </a:r>
            <a:r>
              <a:rPr lang="zh-TW" altLang="en-US" dirty="0" smtClean="0"/>
              <a:t>布</a:t>
            </a:r>
            <a:r>
              <a:rPr lang="en-US" altLang="zh-TW" dirty="0" smtClean="0"/>
              <a:t>*</a:t>
            </a:r>
            <a:endParaRPr lang="en-US" altLang="zh-TW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highlight>
                  <a:srgbClr val="00FF00"/>
                </a:highlight>
              </a:rPr>
              <a:t>英文</a:t>
            </a:r>
            <a:r>
              <a:rPr lang="zh-TW" altLang="zh-TW" dirty="0"/>
              <a:t>小老師：</a:t>
            </a:r>
            <a:r>
              <a:rPr lang="zh-TW" altLang="en-US" dirty="0" smtClean="0"/>
              <a:t>宸</a:t>
            </a:r>
            <a:r>
              <a:rPr lang="en-US" altLang="zh-TW" dirty="0" smtClean="0"/>
              <a:t>*</a:t>
            </a:r>
            <a:endParaRPr lang="en-US" altLang="zh-TW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highlight>
                  <a:srgbClr val="00FF00"/>
                </a:highlight>
              </a:rPr>
              <a:t>數學</a:t>
            </a:r>
            <a:r>
              <a:rPr lang="zh-TW" altLang="zh-TW" dirty="0"/>
              <a:t>小老師：</a:t>
            </a:r>
            <a:r>
              <a:rPr lang="zh-TW" altLang="en-US" dirty="0" smtClean="0"/>
              <a:t>姵</a:t>
            </a:r>
            <a:r>
              <a:rPr lang="en-US" altLang="zh-TW" dirty="0" smtClean="0"/>
              <a:t>*</a:t>
            </a:r>
            <a:endParaRPr lang="en-US" altLang="zh-TW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highlight>
                  <a:srgbClr val="00FF00"/>
                </a:highlight>
              </a:rPr>
              <a:t>自然</a:t>
            </a:r>
            <a:r>
              <a:rPr lang="zh-TW" altLang="zh-TW" dirty="0"/>
              <a:t>小老師：</a:t>
            </a:r>
            <a:r>
              <a:rPr lang="zh-TW" altLang="en-US" dirty="0" smtClean="0"/>
              <a:t>君</a:t>
            </a:r>
            <a:r>
              <a:rPr lang="en-US" altLang="zh-TW" dirty="0" smtClean="0"/>
              <a:t>*</a:t>
            </a:r>
            <a:endParaRPr lang="en-US" altLang="zh-TW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highlight>
                  <a:srgbClr val="00FF00"/>
                </a:highlight>
              </a:rPr>
              <a:t>社會</a:t>
            </a:r>
            <a:r>
              <a:rPr lang="zh-TW" altLang="zh-TW" dirty="0"/>
              <a:t>小老師：</a:t>
            </a:r>
            <a:r>
              <a:rPr lang="zh-TW" altLang="en-US" dirty="0" smtClean="0"/>
              <a:t>郁</a:t>
            </a:r>
            <a:r>
              <a:rPr lang="en-US" altLang="zh-TW" dirty="0" smtClean="0"/>
              <a:t>*</a:t>
            </a:r>
            <a:endParaRPr lang="en-US" altLang="zh-TW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highlight>
                  <a:srgbClr val="00FF00"/>
                </a:highlight>
              </a:rPr>
              <a:t>生科</a:t>
            </a:r>
            <a:r>
              <a:rPr lang="zh-TW" altLang="zh-TW" dirty="0"/>
              <a:t>小老師：</a:t>
            </a:r>
            <a:r>
              <a:rPr lang="zh-TW" altLang="en-US" dirty="0" smtClean="0"/>
              <a:t>炫</a:t>
            </a:r>
            <a:r>
              <a:rPr lang="en-US" altLang="zh-TW" dirty="0"/>
              <a:t>*</a:t>
            </a:r>
            <a:endParaRPr lang="en-US" altLang="zh-TW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highlight>
                  <a:srgbClr val="00FF00"/>
                </a:highlight>
              </a:rPr>
              <a:t>輔導</a:t>
            </a:r>
            <a:r>
              <a:rPr lang="zh-TW" altLang="en-US" dirty="0"/>
              <a:t>小老師</a:t>
            </a:r>
            <a:r>
              <a:rPr lang="zh-TW" altLang="zh-TW" dirty="0"/>
              <a:t>：</a:t>
            </a:r>
            <a:r>
              <a:rPr lang="zh-TW" altLang="en-US" dirty="0" smtClean="0"/>
              <a:t>則</a:t>
            </a:r>
            <a:r>
              <a:rPr lang="en-US" altLang="zh-TW" dirty="0" smtClean="0"/>
              <a:t>*</a:t>
            </a:r>
            <a:endParaRPr lang="zh-TW" altLang="zh-TW" dirty="0"/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F62F1392-1093-4FAA-9265-45E2045271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32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C99A93A-D52B-4AB5-A92A-1963AF9D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59" y="1735697"/>
            <a:ext cx="6481482" cy="3386605"/>
          </a:xfrm>
        </p:spPr>
        <p:txBody>
          <a:bodyPr>
            <a:normAutofit/>
          </a:bodyPr>
          <a:lstStyle/>
          <a:p>
            <a:r>
              <a:rPr lang="zh-TW" altLang="en-US" sz="23900" dirty="0">
                <a:solidFill>
                  <a:srgbClr val="FF0000"/>
                </a:solidFill>
              </a:rPr>
              <a:t>ＱＡ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B87DD54F-E0D2-443A-B5BB-B6DCAEF84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34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16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002060"/>
                </a:solidFill>
              </a:rPr>
              <a:t>Ｑ：小萱</a:t>
            </a:r>
            <a:r>
              <a:rPr lang="zh-TW" altLang="en-US" dirty="0">
                <a:solidFill>
                  <a:srgbClr val="002060"/>
                </a:solidFill>
              </a:rPr>
              <a:t>同學未能到校，她的上課狀況，包括筆電充電等，是由誰來協助？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43963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Ａ：關懷股長</a:t>
            </a:r>
          </a:p>
        </p:txBody>
      </p:sp>
    </p:spTree>
    <p:extLst>
      <p:ext uri="{BB962C8B-B14F-4D97-AF65-F5344CB8AC3E}">
        <p14:creationId xmlns:p14="http://schemas.microsoft.com/office/powerpoint/2010/main" val="25166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16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Ｑ：午餐後，便當盒的清潔由誰來協助？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43963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Ａ：總務股長</a:t>
            </a:r>
          </a:p>
        </p:txBody>
      </p:sp>
    </p:spTree>
    <p:extLst>
      <p:ext uri="{BB962C8B-B14F-4D97-AF65-F5344CB8AC3E}">
        <p14:creationId xmlns:p14="http://schemas.microsoft.com/office/powerpoint/2010/main" val="411638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464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Ｑ：我可以不要午休嗎？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1800027"/>
            <a:ext cx="10800425" cy="4068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sz="4500" dirty="0">
                <a:solidFill>
                  <a:srgbClr val="FF0000"/>
                </a:solidFill>
              </a:rPr>
              <a:t>Ａ：不行。</a:t>
            </a:r>
            <a:endParaRPr lang="en-US" altLang="zh-TW" sz="45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4500" dirty="0">
                <a:solidFill>
                  <a:srgbClr val="FF0000"/>
                </a:solidFill>
              </a:rPr>
              <a:t>1.</a:t>
            </a:r>
            <a:r>
              <a:rPr lang="zh-TW" altLang="en-US" sz="4500" dirty="0">
                <a:solidFill>
                  <a:srgbClr val="FF0000"/>
                </a:solidFill>
              </a:rPr>
              <a:t> 除非特殊理由（老師外找），否則一律於</a:t>
            </a:r>
            <a:r>
              <a:rPr lang="en-US" altLang="zh-TW" sz="4500" dirty="0">
                <a:solidFill>
                  <a:srgbClr val="FF0000"/>
                </a:solidFill>
              </a:rPr>
              <a:t>12:40</a:t>
            </a:r>
            <a:r>
              <a:rPr lang="zh-TW" altLang="en-US" sz="4500" dirty="0">
                <a:solidFill>
                  <a:srgbClr val="FF0000"/>
                </a:solidFill>
              </a:rPr>
              <a:t>之前回到座位午休。</a:t>
            </a:r>
            <a:endParaRPr lang="en-US" altLang="zh-TW" sz="45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4500" dirty="0">
                <a:solidFill>
                  <a:srgbClr val="FF0000"/>
                </a:solidFill>
              </a:rPr>
              <a:t>2.</a:t>
            </a:r>
            <a:r>
              <a:rPr lang="zh-TW" altLang="en-US" sz="4500" dirty="0">
                <a:solidFill>
                  <a:srgbClr val="FF0000"/>
                </a:solidFill>
              </a:rPr>
              <a:t> 若應到而未到，則到教室外靜站。</a:t>
            </a:r>
            <a:endParaRPr lang="en-US" altLang="zh-TW" sz="45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4500" dirty="0">
                <a:solidFill>
                  <a:srgbClr val="FF0000"/>
                </a:solidFill>
              </a:rPr>
              <a:t>3.</a:t>
            </a:r>
            <a:r>
              <a:rPr lang="zh-TW" altLang="en-US" sz="4500" dirty="0">
                <a:solidFill>
                  <a:srgbClr val="FF0000"/>
                </a:solidFill>
              </a:rPr>
              <a:t> 如全班表現優良，則午休時間逐步鬆綁。</a:t>
            </a:r>
            <a:endParaRPr lang="en-US" altLang="zh-TW" sz="4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3C4E84ED-E5BE-4C10-8C59-1C60FA53B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55" y="1830855"/>
            <a:ext cx="10683689" cy="2552887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你希望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b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走進這間教室，帶給你什麼樣的感覺？</a:t>
            </a:r>
          </a:p>
        </p:txBody>
      </p:sp>
    </p:spTree>
    <p:extLst>
      <p:ext uri="{BB962C8B-B14F-4D97-AF65-F5344CB8AC3E}">
        <p14:creationId xmlns:p14="http://schemas.microsoft.com/office/powerpoint/2010/main" val="2096432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16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</a:t>
            </a:r>
            <a:r>
              <a:rPr lang="en-US" altLang="zh-TW" dirty="0">
                <a:solidFill>
                  <a:srgbClr val="002060"/>
                </a:solidFill>
              </a:rPr>
              <a:t>12:38</a:t>
            </a:r>
            <a:r>
              <a:rPr lang="zh-TW" altLang="en-US" dirty="0">
                <a:solidFill>
                  <a:srgbClr val="002060"/>
                </a:solidFill>
              </a:rPr>
              <a:t>快要午休了，還有同學還沒回到教室，由誰來提醒？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43963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Ａ：值星長</a:t>
            </a:r>
          </a:p>
        </p:txBody>
      </p:sp>
    </p:spTree>
    <p:extLst>
      <p:ext uri="{BB962C8B-B14F-4D97-AF65-F5344CB8AC3E}">
        <p14:creationId xmlns:p14="http://schemas.microsoft.com/office/powerpoint/2010/main" val="22627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3339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Ｑ：能不能帶手機到學校？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199" y="1473693"/>
            <a:ext cx="11479307" cy="5101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3600" dirty="0">
                <a:solidFill>
                  <a:srgbClr val="FF0000"/>
                </a:solidFill>
              </a:rPr>
              <a:t>Ａ：看狀況。</a:t>
            </a:r>
            <a:endParaRPr lang="en-US" altLang="zh-TW" sz="3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>
                <a:solidFill>
                  <a:srgbClr val="FF0000"/>
                </a:solidFill>
              </a:rPr>
              <a:t>1.</a:t>
            </a:r>
            <a:r>
              <a:rPr lang="zh-TW" altLang="en-US" sz="3600" dirty="0">
                <a:solidFill>
                  <a:srgbClr val="FF0000"/>
                </a:solidFill>
              </a:rPr>
              <a:t> 需要填寫申請書，各自保管。</a:t>
            </a:r>
            <a:endParaRPr lang="en-US" altLang="zh-TW" sz="3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>
                <a:solidFill>
                  <a:srgbClr val="FF0000"/>
                </a:solidFill>
              </a:rPr>
              <a:t>2.</a:t>
            </a:r>
            <a:r>
              <a:rPr lang="zh-TW" altLang="en-US" sz="3600" dirty="0">
                <a:solidFill>
                  <a:srgbClr val="FF0000"/>
                </a:solidFill>
              </a:rPr>
              <a:t> 除非課堂需要，否則只有在必要時可以拿出來聯絡。</a:t>
            </a:r>
          </a:p>
          <a:p>
            <a:pPr>
              <a:lnSpc>
                <a:spcPct val="150000"/>
              </a:lnSpc>
            </a:pPr>
            <a:r>
              <a:rPr lang="en-US" altLang="zh-TW" sz="3600" dirty="0">
                <a:solidFill>
                  <a:srgbClr val="FF0000"/>
                </a:solidFill>
              </a:rPr>
              <a:t>3.</a:t>
            </a:r>
            <a:r>
              <a:rPr lang="zh-TW" altLang="en-US" sz="3600" dirty="0">
                <a:solidFill>
                  <a:srgbClr val="FF0000"/>
                </a:solidFill>
              </a:rPr>
              <a:t> 下課、午休、晚自習時間皆不可以玩手機。</a:t>
            </a:r>
            <a:endParaRPr lang="en-US" altLang="zh-TW" sz="3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>
                <a:solidFill>
                  <a:srgbClr val="FF0000"/>
                </a:solidFill>
              </a:rPr>
              <a:t>4.</a:t>
            </a:r>
            <a:r>
              <a:rPr lang="zh-TW" altLang="en-US" sz="3600" dirty="0">
                <a:solidFill>
                  <a:srgbClr val="FF0000"/>
                </a:solidFill>
              </a:rPr>
              <a:t> 若違反規定達三次以上，就一學期不能帶手機到校。</a:t>
            </a:r>
            <a:endParaRPr lang="en-US" altLang="zh-TW" sz="36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62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16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Ｑ：由誰來判斷手機違反使用規定？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439638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Ａ：老師、值星長、班長、關懷股長</a:t>
            </a:r>
          </a:p>
        </p:txBody>
      </p:sp>
    </p:spTree>
    <p:extLst>
      <p:ext uri="{BB962C8B-B14F-4D97-AF65-F5344CB8AC3E}">
        <p14:creationId xmlns:p14="http://schemas.microsoft.com/office/powerpoint/2010/main" val="7440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16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Ｑ：椅子下的空間隨我擺放嗎？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4396381"/>
            <a:ext cx="10515600" cy="174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FF0000"/>
                </a:solidFill>
              </a:rPr>
              <a:t>Ａ：只能放水壺（飲料）、鉛筆盒、</a:t>
            </a:r>
            <a:endParaRPr lang="en-US" altLang="zh-TW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衛生紙、衣服</a:t>
            </a:r>
            <a:r>
              <a:rPr lang="en-US" altLang="zh-TW" dirty="0">
                <a:solidFill>
                  <a:srgbClr val="FF0000"/>
                </a:solidFill>
              </a:rPr>
              <a:t>……</a:t>
            </a:r>
            <a:r>
              <a:rPr lang="zh-TW" altLang="en-US" dirty="0">
                <a:solidFill>
                  <a:srgbClr val="FF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6376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16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Ｑ：個人櫃的空間隨我擺放嗎？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3908107"/>
            <a:ext cx="10515600" cy="196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Ａ：只能放枕頭、文具、書籍和課堂作品。</a:t>
            </a:r>
            <a:endParaRPr lang="en-US" altLang="zh-TW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不可放飲料及零食。</a:t>
            </a:r>
          </a:p>
        </p:txBody>
      </p:sp>
    </p:spTree>
    <p:extLst>
      <p:ext uri="{BB962C8B-B14F-4D97-AF65-F5344CB8AC3E}">
        <p14:creationId xmlns:p14="http://schemas.microsoft.com/office/powerpoint/2010/main" val="295748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16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Ｑ：抽屜的空間隨我擺放嗎？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3908107"/>
            <a:ext cx="10515600" cy="196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Ａ：基本上是。</a:t>
            </a:r>
            <a:endParaRPr lang="en-US" altLang="zh-TW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但不可帶違禁品，並且要擺放整齊。</a:t>
            </a:r>
          </a:p>
        </p:txBody>
      </p:sp>
    </p:spTree>
    <p:extLst>
      <p:ext uri="{BB962C8B-B14F-4D97-AF65-F5344CB8AC3E}">
        <p14:creationId xmlns:p14="http://schemas.microsoft.com/office/powerpoint/2010/main" val="299244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316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002060"/>
                </a:solidFill>
              </a:rPr>
              <a:t>Ｑ：水壺或飲料可以放桌面或地上嗎？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3668411"/>
            <a:ext cx="10515600" cy="196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Ａ：不行。</a:t>
            </a:r>
            <a:endParaRPr lang="en-US" altLang="zh-TW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請放椅子下或抽屜裡，因為有撞到的風險。</a:t>
            </a:r>
          </a:p>
        </p:txBody>
      </p:sp>
    </p:spTree>
    <p:extLst>
      <p:ext uri="{BB962C8B-B14F-4D97-AF65-F5344CB8AC3E}">
        <p14:creationId xmlns:p14="http://schemas.microsoft.com/office/powerpoint/2010/main" val="250436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F2DE748-C13A-48FD-90D9-A684DCFA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9325"/>
            <a:ext cx="10515600" cy="22332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solidFill>
                  <a:srgbClr val="002060"/>
                </a:solidFill>
              </a:rPr>
              <a:t>Ｑ：如果有人的水壺放桌面上，</a:t>
            </a:r>
            <a:r>
              <a:rPr lang="en-US" altLang="zh-TW" dirty="0">
                <a:solidFill>
                  <a:srgbClr val="002060"/>
                </a:solidFill>
              </a:rPr>
              <a:t/>
            </a:r>
            <a:br>
              <a:rPr lang="en-US" altLang="zh-TW" dirty="0">
                <a:solidFill>
                  <a:srgbClr val="002060"/>
                </a:solidFill>
              </a:rPr>
            </a:br>
            <a:r>
              <a:rPr lang="zh-TW" altLang="en-US" dirty="0">
                <a:solidFill>
                  <a:srgbClr val="002060"/>
                </a:solidFill>
              </a:rPr>
              <a:t>　　由誰來提醒？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6C00C019-A911-43E2-8D16-97A12F981C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97486FD1-74E1-46B2-AEB9-5F97733A4EC1}"/>
              </a:ext>
            </a:extLst>
          </p:cNvPr>
          <p:cNvSpPr txBox="1">
            <a:spLocks/>
          </p:cNvSpPr>
          <p:nvPr/>
        </p:nvSpPr>
        <p:spPr>
          <a:xfrm>
            <a:off x="838200" y="4396380"/>
            <a:ext cx="10515600" cy="196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zh-TW" altLang="en-US" sz="4300" dirty="0">
                <a:solidFill>
                  <a:srgbClr val="FF0000"/>
                </a:solidFill>
              </a:rPr>
              <a:t>Ａ：互相提醒。日常股長有提醒的責任。</a:t>
            </a:r>
          </a:p>
        </p:txBody>
      </p:sp>
    </p:spTree>
    <p:extLst>
      <p:ext uri="{BB962C8B-B14F-4D97-AF65-F5344CB8AC3E}">
        <p14:creationId xmlns:p14="http://schemas.microsoft.com/office/powerpoint/2010/main" val="346737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5CF71E70-1A48-4136-9A7E-FDC801EB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1619"/>
            <a:ext cx="10515600" cy="1734761"/>
          </a:xfrm>
        </p:spPr>
        <p:txBody>
          <a:bodyPr>
            <a:normAutofit/>
          </a:bodyPr>
          <a:lstStyle/>
          <a:p>
            <a:pPr algn="ctr"/>
            <a:r>
              <a:rPr lang="zh-TW" altLang="en-US" sz="9600" dirty="0">
                <a:solidFill>
                  <a:srgbClr val="FF0000"/>
                </a:solidFill>
              </a:rPr>
              <a:t>打掃範圍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45EA4C36-3C19-4CEB-B57E-D848A35237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標題 1">
            <a:extLst>
              <a:ext uri="{FF2B5EF4-FFF2-40B4-BE49-F238E27FC236}">
                <a16:creationId xmlns="" xmlns:a16="http://schemas.microsoft.com/office/drawing/2014/main" id="{A68C3A9A-95A2-421E-95D6-A7DF4B4D9FB1}"/>
              </a:ext>
            </a:extLst>
          </p:cNvPr>
          <p:cNvSpPr txBox="1">
            <a:spLocks/>
          </p:cNvSpPr>
          <p:nvPr/>
        </p:nvSpPr>
        <p:spPr>
          <a:xfrm>
            <a:off x="3490033" y="4448822"/>
            <a:ext cx="5211933" cy="90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4000" dirty="0">
                <a:solidFill>
                  <a:srgbClr val="002060"/>
                </a:solidFill>
              </a:rPr>
              <a:t>時間：</a:t>
            </a:r>
            <a:r>
              <a:rPr lang="en-US" altLang="zh-TW" sz="4000" dirty="0">
                <a:solidFill>
                  <a:srgbClr val="002060"/>
                </a:solidFill>
              </a:rPr>
              <a:t>12:30-12:40</a:t>
            </a:r>
            <a:endParaRPr lang="zh-TW" alt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48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694135D3-AF30-43AD-87AF-6EEA7DCE3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4"/>
            <a:ext cx="10515600" cy="5717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環境股長（</a:t>
            </a:r>
            <a:r>
              <a:rPr lang="zh-TW" altLang="en-US" dirty="0" smtClean="0"/>
              <a:t>君</a:t>
            </a:r>
            <a:r>
              <a:rPr lang="en-US" altLang="zh-TW" dirty="0" smtClean="0"/>
              <a:t>*</a:t>
            </a:r>
            <a:r>
              <a:rPr lang="zh-TW" altLang="en-US" dirty="0" smtClean="0"/>
              <a:t>）</a:t>
            </a:r>
            <a:r>
              <a:rPr lang="zh-TW" altLang="en-US" dirty="0"/>
              <a:t>：垃圾、回收、刷洗手台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七年級教室黑板（１人）：</a:t>
            </a:r>
            <a:r>
              <a:rPr lang="zh-TW" altLang="en-US" dirty="0" smtClean="0"/>
              <a:t>姵</a:t>
            </a:r>
            <a:r>
              <a:rPr lang="en-US" altLang="zh-TW" dirty="0" smtClean="0"/>
              <a:t>*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七年級教室地板（１人）：</a:t>
            </a:r>
            <a:r>
              <a:rPr lang="zh-TW" altLang="en-US" dirty="0" smtClean="0"/>
              <a:t>則</a:t>
            </a:r>
            <a:r>
              <a:rPr lang="en-US" altLang="zh-TW" dirty="0" smtClean="0"/>
              <a:t>*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三樓走廊（２人）：</a:t>
            </a:r>
            <a:r>
              <a:rPr lang="zh-TW" altLang="en-US" dirty="0" smtClean="0"/>
              <a:t>炫</a:t>
            </a:r>
            <a:r>
              <a:rPr lang="en-US" altLang="zh-TW" dirty="0" smtClean="0"/>
              <a:t>*</a:t>
            </a:r>
            <a:r>
              <a:rPr lang="zh-TW" altLang="en-US" dirty="0" smtClean="0"/>
              <a:t>、宸</a:t>
            </a:r>
            <a:r>
              <a:rPr lang="en-US" altLang="zh-TW" dirty="0" smtClean="0"/>
              <a:t>*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視聽教室（１人）：</a:t>
            </a:r>
            <a:r>
              <a:rPr lang="zh-TW" altLang="en-US" dirty="0" smtClean="0"/>
              <a:t>布</a:t>
            </a:r>
            <a:r>
              <a:rPr lang="en-US" altLang="zh-TW" dirty="0" smtClean="0"/>
              <a:t>*</a:t>
            </a:r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45EA4C36-3C19-4CEB-B57E-D848A35237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3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88369FC-41C5-4929-903D-ADAE3594B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398AB876-6E85-47E4-BEAA-D25B142305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704D416F-F230-4C83-B89B-B2A515E8C5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64" b="28057"/>
          <a:stretch/>
        </p:blipFill>
        <p:spPr bwMode="auto">
          <a:xfrm>
            <a:off x="1524000" y="1122363"/>
            <a:ext cx="9448800" cy="468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2117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D39B631B-4916-4320-8930-8CDAE30C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今日功課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67D28F28-CBBD-458B-B991-041C8B44D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班網自我介紹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886C96A4-D11B-4361-819B-C1657D1B82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2606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C99A93A-D52B-4AB5-A92A-1963AF9D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59" y="1735697"/>
            <a:ext cx="6481482" cy="3386605"/>
          </a:xfrm>
        </p:spPr>
        <p:txBody>
          <a:bodyPr>
            <a:normAutofit/>
          </a:bodyPr>
          <a:lstStyle/>
          <a:p>
            <a:r>
              <a:rPr lang="zh-TW" altLang="en-US" sz="23900" dirty="0">
                <a:solidFill>
                  <a:srgbClr val="FF0000"/>
                </a:solidFill>
              </a:rPr>
              <a:t>ＱＡ</a:t>
            </a: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B87DD54F-E0D2-443A-B5BB-B6DCAEF84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11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8EDB7BC-F912-43C6-95FD-F851AA9D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758" y="1466756"/>
            <a:ext cx="7624484" cy="3924487"/>
          </a:xfrm>
        </p:spPr>
        <p:txBody>
          <a:bodyPr>
            <a:normAutofit/>
          </a:bodyPr>
          <a:lstStyle/>
          <a:p>
            <a:pPr algn="ctr"/>
            <a:r>
              <a:rPr lang="zh-TW" altLang="en-US" sz="23300" dirty="0">
                <a:solidFill>
                  <a:srgbClr val="FF0000"/>
                </a:solidFill>
              </a:rPr>
              <a:t>負 責</a:t>
            </a:r>
          </a:p>
        </p:txBody>
      </p:sp>
    </p:spTree>
    <p:extLst>
      <p:ext uri="{BB962C8B-B14F-4D97-AF65-F5344CB8AC3E}">
        <p14:creationId xmlns:p14="http://schemas.microsoft.com/office/powerpoint/2010/main" val="1630265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C06965EC-E26F-45C8-98AF-BCB979BFA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1887"/>
          </a:xfrm>
        </p:spPr>
        <p:txBody>
          <a:bodyPr>
            <a:normAutofit/>
          </a:bodyPr>
          <a:lstStyle/>
          <a:p>
            <a:r>
              <a:rPr lang="zh-TW" altLang="zh-TW" sz="6000" dirty="0"/>
              <a:t>對</a:t>
            </a:r>
            <a:r>
              <a:rPr lang="zh-TW" altLang="zh-TW" sz="6000" dirty="0">
                <a:highlight>
                  <a:srgbClr val="FFFF00"/>
                </a:highlight>
              </a:rPr>
              <a:t>學習</a:t>
            </a:r>
            <a:r>
              <a:rPr lang="zh-TW" altLang="zh-TW" sz="6000" dirty="0">
                <a:solidFill>
                  <a:srgbClr val="FF0000"/>
                </a:solidFill>
              </a:rPr>
              <a:t>負責</a:t>
            </a:r>
            <a:r>
              <a:rPr lang="zh-TW" altLang="zh-TW" sz="6000" dirty="0">
                <a:solidFill>
                  <a:srgbClr val="0070C0"/>
                </a:solidFill>
              </a:rPr>
              <a:t>：作業做完準時交</a:t>
            </a:r>
            <a:r>
              <a:rPr lang="zh-TW" altLang="zh-TW" sz="6000" dirty="0"/>
              <a:t/>
            </a:r>
            <a:br>
              <a:rPr lang="zh-TW" altLang="zh-TW" sz="6000" dirty="0"/>
            </a:br>
            <a:r>
              <a:rPr lang="zh-TW" altLang="zh-TW" sz="6000" dirty="0"/>
              <a:t>對</a:t>
            </a:r>
            <a:r>
              <a:rPr lang="zh-TW" altLang="zh-TW" sz="6000" dirty="0">
                <a:highlight>
                  <a:srgbClr val="FFFF00"/>
                </a:highlight>
              </a:rPr>
              <a:t>打掃</a:t>
            </a:r>
            <a:r>
              <a:rPr lang="zh-TW" altLang="zh-TW" sz="6000" dirty="0">
                <a:solidFill>
                  <a:srgbClr val="FF0000"/>
                </a:solidFill>
              </a:rPr>
              <a:t>負責</a:t>
            </a:r>
            <a:r>
              <a:rPr lang="zh-TW" altLang="zh-TW" sz="6000" dirty="0">
                <a:solidFill>
                  <a:srgbClr val="0070C0"/>
                </a:solidFill>
              </a:rPr>
              <a:t>：環境個人都乾淨</a:t>
            </a:r>
            <a:r>
              <a:rPr lang="zh-TW" altLang="zh-TW" sz="6000" dirty="0"/>
              <a:t/>
            </a:r>
            <a:br>
              <a:rPr lang="zh-TW" altLang="zh-TW" sz="6000" dirty="0"/>
            </a:br>
            <a:r>
              <a:rPr lang="zh-TW" altLang="zh-TW" sz="6000" dirty="0"/>
              <a:t>對</a:t>
            </a:r>
            <a:r>
              <a:rPr lang="zh-TW" altLang="zh-TW" sz="6000" dirty="0">
                <a:highlight>
                  <a:srgbClr val="FFFF00"/>
                </a:highlight>
              </a:rPr>
              <a:t>健康</a:t>
            </a:r>
            <a:r>
              <a:rPr lang="zh-TW" altLang="zh-TW" sz="6000" dirty="0">
                <a:solidFill>
                  <a:srgbClr val="FF0000"/>
                </a:solidFill>
              </a:rPr>
              <a:t>負責</a:t>
            </a:r>
            <a:r>
              <a:rPr lang="zh-TW" altLang="zh-TW" sz="6000" dirty="0">
                <a:solidFill>
                  <a:srgbClr val="0070C0"/>
                </a:solidFill>
              </a:rPr>
              <a:t>：運動確實不馬虎</a:t>
            </a:r>
            <a:r>
              <a:rPr lang="zh-TW" altLang="zh-TW" sz="6000" dirty="0"/>
              <a:t/>
            </a:r>
            <a:br>
              <a:rPr lang="zh-TW" altLang="zh-TW" sz="6000" dirty="0"/>
            </a:br>
            <a:r>
              <a:rPr lang="zh-TW" altLang="zh-TW" sz="6000" dirty="0"/>
              <a:t>對</a:t>
            </a:r>
            <a:r>
              <a:rPr lang="zh-TW" altLang="zh-TW" sz="6000" dirty="0">
                <a:highlight>
                  <a:srgbClr val="FFFF00"/>
                </a:highlight>
              </a:rPr>
              <a:t>新生</a:t>
            </a:r>
            <a:r>
              <a:rPr lang="zh-TW" altLang="zh-TW" sz="6000" dirty="0">
                <a:solidFill>
                  <a:srgbClr val="FF0000"/>
                </a:solidFill>
              </a:rPr>
              <a:t>負責</a:t>
            </a:r>
            <a:r>
              <a:rPr lang="zh-TW" altLang="zh-TW" sz="6000" dirty="0">
                <a:solidFill>
                  <a:srgbClr val="0070C0"/>
                </a:solidFill>
              </a:rPr>
              <a:t>：快樂負責七年級</a:t>
            </a:r>
            <a:r>
              <a:rPr lang="zh-TW" altLang="zh-TW" dirty="0">
                <a:solidFill>
                  <a:srgbClr val="0070C0"/>
                </a:solidFill>
              </a:rPr>
              <a:t/>
            </a:r>
            <a:br>
              <a:rPr lang="zh-TW" altLang="zh-TW" dirty="0">
                <a:solidFill>
                  <a:srgbClr val="0070C0"/>
                </a:solidFill>
              </a:rPr>
            </a:br>
            <a:endParaRPr lang="zh-TW" altLang="en-US" dirty="0">
              <a:solidFill>
                <a:srgbClr val="0070C0"/>
              </a:solidFill>
            </a:endParaRPr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76543601-3E8D-4723-8414-2BDA00658D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58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8A1800C-777F-46D9-9157-9479CD2D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highlight>
                  <a:srgbClr val="FFFF00"/>
                </a:highlight>
              </a:rPr>
              <a:t>值星長（每週輪流）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D393BDBD-C634-4985-8A7D-76E215038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請同學於上課鈴響前回到教室就坐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課堂禮儀：起立、立正、敬禮、坐下（除非老師說不要</a:t>
            </a:r>
            <a:r>
              <a:rPr lang="zh-TW" altLang="en-US" dirty="0"/>
              <a:t>，否則一律都要做</a:t>
            </a:r>
            <a:r>
              <a:rPr lang="zh-TW" altLang="zh-TW" dirty="0"/>
              <a:t>）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負責一整週</a:t>
            </a:r>
            <a:r>
              <a:rPr lang="zh-TW" altLang="en-US" dirty="0"/>
              <a:t>下課的</a:t>
            </a:r>
            <a:r>
              <a:rPr lang="zh-TW" altLang="zh-TW" dirty="0"/>
              <a:t>黑板整潔及修改日期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離開教室前要巡視關電燈、電扇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做不好</a:t>
            </a:r>
            <a:r>
              <a:rPr lang="en-US" altLang="zh-TW" dirty="0"/>
              <a:t>(</a:t>
            </a:r>
            <a:r>
              <a:rPr lang="zh-TW" altLang="zh-TW" dirty="0"/>
              <a:t>未能及時完成任務，登記超過三次</a:t>
            </a:r>
            <a:r>
              <a:rPr lang="en-US" altLang="zh-TW" dirty="0"/>
              <a:t>)</a:t>
            </a:r>
            <a:r>
              <a:rPr lang="zh-TW" altLang="zh-TW" dirty="0"/>
              <a:t>，重做一週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66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7E5068B-35FE-41EF-8CF3-1CF25EEEB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highlight>
                  <a:srgbClr val="FFFF00"/>
                </a:highlight>
              </a:rPr>
              <a:t>一、班長</a:t>
            </a:r>
            <a:r>
              <a:rPr lang="zh-TW" altLang="en-US" dirty="0">
                <a:highlight>
                  <a:srgbClr val="FFFF00"/>
                </a:highlight>
              </a:rPr>
              <a:t>：</a:t>
            </a:r>
            <a:r>
              <a:rPr lang="zh-TW" altLang="en-US" dirty="0" smtClean="0">
                <a:highlight>
                  <a:srgbClr val="FFFF00"/>
                </a:highlight>
              </a:rPr>
              <a:t>宸</a:t>
            </a:r>
            <a:r>
              <a:rPr lang="en-US" altLang="zh-TW" dirty="0" smtClean="0">
                <a:highlight>
                  <a:srgbClr val="FFFF00"/>
                </a:highlight>
              </a:rPr>
              <a:t>*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329E845-0D5A-4342-8F4C-3DBBFEF3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督促收聯絡簿、回條</a:t>
            </a:r>
            <a:r>
              <a:rPr lang="en-US" altLang="zh-TW" dirty="0"/>
              <a:t>(</a:t>
            </a:r>
            <a:r>
              <a:rPr lang="zh-TW" altLang="zh-TW" dirty="0"/>
              <a:t>放在後方大長桌</a:t>
            </a:r>
            <a:r>
              <a:rPr lang="en-US" altLang="zh-TW" dirty="0"/>
              <a:t>)</a:t>
            </a:r>
            <a:r>
              <a:rPr lang="zh-TW" altLang="zh-TW" dirty="0"/>
              <a:t>並作登記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督促小老師收每天作業</a:t>
            </a:r>
          </a:p>
          <a:p>
            <a:pPr marL="0" indent="0">
              <a:buNone/>
            </a:pPr>
            <a:r>
              <a:rPr lang="zh-TW" altLang="zh-TW" dirty="0"/>
              <a:t>※以上兩項未交、未完成者，不得下課。</a:t>
            </a:r>
            <a:endParaRPr lang="en-US" altLang="zh-TW" dirty="0"/>
          </a:p>
          <a:p>
            <a:pPr marL="742950" indent="-742950">
              <a:buFont typeface="+mj-lt"/>
              <a:buAutoNum type="arabicPeriod" startAt="3"/>
            </a:pPr>
            <a:r>
              <a:rPr lang="zh-TW" altLang="zh-TW" dirty="0"/>
              <a:t>其他交辦事項</a:t>
            </a:r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B6968B09-ECBA-4611-8367-798F40A5CE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3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D4025DA-85A5-4432-A8A5-ACA9F52E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highlight>
                  <a:srgbClr val="FFFF00"/>
                </a:highlight>
              </a:rPr>
              <a:t>二、副班長</a:t>
            </a:r>
            <a:r>
              <a:rPr lang="zh-TW" altLang="en-US" dirty="0">
                <a:highlight>
                  <a:srgbClr val="FFFF00"/>
                </a:highlight>
              </a:rPr>
              <a:t>：</a:t>
            </a:r>
            <a:r>
              <a:rPr lang="zh-TW" altLang="en-US" dirty="0" smtClean="0">
                <a:highlight>
                  <a:srgbClr val="FFFF00"/>
                </a:highlight>
              </a:rPr>
              <a:t>布</a:t>
            </a:r>
            <a:r>
              <a:rPr lang="en-US" altLang="zh-TW" dirty="0" smtClean="0">
                <a:highlight>
                  <a:srgbClr val="FFFF00"/>
                </a:highlight>
              </a:rPr>
              <a:t>*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C2701873-5516-47CD-AEAB-565729437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班網經營</a:t>
            </a:r>
            <a:endParaRPr lang="en-US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監督值星長，做不好要重做一週。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1AA72FEC-9BD8-43A3-8E9D-1BA17FBF44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22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BD4025DA-85A5-4432-A8A5-ACA9F52E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ighlight>
                  <a:srgbClr val="FFFF00"/>
                </a:highlight>
              </a:rPr>
              <a:t>三、</a:t>
            </a:r>
            <a:r>
              <a:rPr lang="zh-TW" altLang="zh-TW" dirty="0">
                <a:highlight>
                  <a:srgbClr val="FFFF00"/>
                </a:highlight>
              </a:rPr>
              <a:t>學藝股長</a:t>
            </a:r>
            <a:r>
              <a:rPr lang="zh-TW" altLang="en-US" dirty="0">
                <a:highlight>
                  <a:srgbClr val="FFFF00"/>
                </a:highlight>
              </a:rPr>
              <a:t>：</a:t>
            </a:r>
            <a:r>
              <a:rPr lang="zh-TW" altLang="en-US" dirty="0" smtClean="0">
                <a:highlight>
                  <a:srgbClr val="FFFF00"/>
                </a:highlight>
              </a:rPr>
              <a:t>姵</a:t>
            </a:r>
            <a:r>
              <a:rPr lang="en-US" altLang="zh-TW" dirty="0" smtClean="0">
                <a:highlight>
                  <a:srgbClr val="FFFF00"/>
                </a:highlight>
              </a:rPr>
              <a:t>*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C2701873-5516-47CD-AEAB-565729437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教師日誌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教室布置</a:t>
            </a:r>
            <a:endParaRPr lang="en-US" altLang="zh-TW" dirty="0"/>
          </a:p>
          <a:p>
            <a:pPr marL="742950" lvl="0" indent="-742950">
              <a:buFont typeface="+mj-lt"/>
              <a:buAutoNum type="arabicPeriod"/>
            </a:pPr>
            <a:r>
              <a:rPr lang="zh-TW" altLang="zh-TW" dirty="0"/>
              <a:t>教室公告</a:t>
            </a:r>
          </a:p>
          <a:p>
            <a:endParaRPr lang="zh-TW" altLang="en-US" dirty="0"/>
          </a:p>
        </p:txBody>
      </p:sp>
      <p:pic>
        <p:nvPicPr>
          <p:cNvPr id="4" name="Picture 2" descr="可能是顯示的文字是「快樂窩 HAPPY HOME 」的圖像">
            <a:extLst>
              <a:ext uri="{FF2B5EF4-FFF2-40B4-BE49-F238E27FC236}">
                <a16:creationId xmlns="" xmlns:a16="http://schemas.microsoft.com/office/drawing/2014/main" id="{1AA72FEC-9BD8-43A3-8E9D-1BA17FBF44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24" b="26078"/>
          <a:stretch/>
        </p:blipFill>
        <p:spPr bwMode="auto">
          <a:xfrm>
            <a:off x="9672918" y="5721944"/>
            <a:ext cx="2519082" cy="113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3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914</Words>
  <Application>Microsoft Office PowerPoint</Application>
  <PresentationFormat>寬螢幕</PresentationFormat>
  <Paragraphs>116</Paragraphs>
  <Slides>31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7" baseType="lpstr">
      <vt:lpstr>微軟正黑體</vt:lpstr>
      <vt:lpstr>新細明體</vt:lpstr>
      <vt:lpstr>Arial</vt:lpstr>
      <vt:lpstr>Calibri</vt:lpstr>
      <vt:lpstr>Calibri Light</vt:lpstr>
      <vt:lpstr>Office 佈景主題</vt:lpstr>
      <vt:lpstr>座位表</vt:lpstr>
      <vt:lpstr>你希望……  走進這間教室，帶給你什麼樣的感覺？</vt:lpstr>
      <vt:lpstr>PowerPoint 簡報</vt:lpstr>
      <vt:lpstr>負 責</vt:lpstr>
      <vt:lpstr>對學習負責：作業做完準時交 對打掃負責：環境個人都乾淨 對健康負責：運動確實不馬虎 對新生負責：快樂負責七年級 </vt:lpstr>
      <vt:lpstr>值星長（每週輪流）</vt:lpstr>
      <vt:lpstr>一、班長：宸*</vt:lpstr>
      <vt:lpstr>二、副班長：布*</vt:lpstr>
      <vt:lpstr>三、學藝股長：姵*</vt:lpstr>
      <vt:lpstr>四、總務股長：郁*</vt:lpstr>
      <vt:lpstr>五、環境股長：君*</vt:lpstr>
      <vt:lpstr>六、日常股長：炫*</vt:lpstr>
      <vt:lpstr>七、關懷股長：則*</vt:lpstr>
      <vt:lpstr>八、各科小老師</vt:lpstr>
      <vt:lpstr>PowerPoint 簡報</vt:lpstr>
      <vt:lpstr>ＱＡ</vt:lpstr>
      <vt:lpstr>Ｑ：小萱同學未能到校，她的上課狀況，包括筆電充電等，是由誰來協助？</vt:lpstr>
      <vt:lpstr>Ｑ：午餐後，便當盒的清潔由誰來協助？</vt:lpstr>
      <vt:lpstr>Ｑ：我可以不要午休嗎？</vt:lpstr>
      <vt:lpstr>Ｑ：12:38快要午休了，還有同學還沒回到教室，由誰來提醒？</vt:lpstr>
      <vt:lpstr>Ｑ：能不能帶手機到學校？</vt:lpstr>
      <vt:lpstr>Ｑ：由誰來判斷手機違反使用規定？</vt:lpstr>
      <vt:lpstr>Ｑ：椅子下的空間隨我擺放嗎？</vt:lpstr>
      <vt:lpstr>Ｑ：個人櫃的空間隨我擺放嗎？</vt:lpstr>
      <vt:lpstr>Ｑ：抽屜的空間隨我擺放嗎？</vt:lpstr>
      <vt:lpstr>Ｑ：水壺或飲料可以放桌面或地上嗎？</vt:lpstr>
      <vt:lpstr>Ｑ：如果有人的水壺放桌面上， 　　由誰來提醒？</vt:lpstr>
      <vt:lpstr>打掃範圍</vt:lpstr>
      <vt:lpstr>PowerPoint 簡報</vt:lpstr>
      <vt:lpstr>今日功課</vt:lpstr>
      <vt:lpstr>ＱＡ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你希望……  走進這間教室，帶給你什麼樣的感覺？</dc:title>
  <dc:creator>豐山</dc:creator>
  <cp:lastModifiedBy>CYCuser</cp:lastModifiedBy>
  <cp:revision>33</cp:revision>
  <dcterms:created xsi:type="dcterms:W3CDTF">2021-07-12T14:14:37Z</dcterms:created>
  <dcterms:modified xsi:type="dcterms:W3CDTF">2021-07-13T12:52:38Z</dcterms:modified>
</cp:coreProperties>
</file>