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312" r:id="rId6"/>
    <p:sldId id="260" r:id="rId7"/>
    <p:sldId id="261" r:id="rId8"/>
    <p:sldId id="313" r:id="rId9"/>
    <p:sldId id="314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15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16" r:id="rId29"/>
    <p:sldId id="317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306" r:id="rId39"/>
    <p:sldId id="321" r:id="rId40"/>
    <p:sldId id="322" r:id="rId41"/>
    <p:sldId id="323" r:id="rId42"/>
    <p:sldId id="324" r:id="rId43"/>
    <p:sldId id="325" r:id="rId44"/>
    <p:sldId id="327" r:id="rId45"/>
    <p:sldId id="329" r:id="rId46"/>
    <p:sldId id="326" r:id="rId47"/>
    <p:sldId id="320" r:id="rId48"/>
    <p:sldId id="330" r:id="rId49"/>
    <p:sldId id="331" r:id="rId50"/>
    <p:sldId id="297" r:id="rId51"/>
    <p:sldId id="299" r:id="rId52"/>
    <p:sldId id="300" r:id="rId53"/>
    <p:sldId id="301" r:id="rId54"/>
    <p:sldId id="302" r:id="rId55"/>
    <p:sldId id="303" r:id="rId56"/>
    <p:sldId id="318" r:id="rId57"/>
    <p:sldId id="319" r:id="rId58"/>
    <p:sldId id="328" r:id="rId59"/>
    <p:sldId id="305" r:id="rId6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1" autoAdjust="0"/>
  </p:normalViewPr>
  <p:slideViewPr>
    <p:cSldViewPr>
      <p:cViewPr varScale="1">
        <p:scale>
          <a:sx n="67" d="100"/>
          <a:sy n="67" d="100"/>
        </p:scale>
        <p:origin x="60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AA1AF-744C-49FB-B24D-A564CA2B8CED}" type="datetimeFigureOut">
              <a:rPr lang="zh-TW" altLang="en-US" smtClean="0"/>
              <a:t>2024/3/1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54098-70C2-48D8-9AF2-C4B1E29D60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2" name="Google Shape;592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8" name="Google Shape;608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9" name="Google Shape;68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1" name="Google Shape;701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3" name="Google Shape;713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5" name="Google Shape;725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37" name="Google Shape;737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2" name="Google Shape;772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52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7" name="Google Shape;81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8" name="Google Shape;81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59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2024/3/1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2060">
                  <a:alpha val="49411"/>
                </a:srgbClr>
              </a:gs>
              <a:gs pos="54000">
                <a:srgbClr val="002060">
                  <a:alpha val="42352"/>
                </a:srgbClr>
              </a:gs>
              <a:gs pos="100000">
                <a:srgbClr val="0070C0">
                  <a:alpha val="4745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"/>
          <p:cNvSpPr/>
          <p:nvPr/>
        </p:nvSpPr>
        <p:spPr>
          <a:xfrm>
            <a:off x="-181429" y="4020457"/>
            <a:ext cx="2282371" cy="3043161"/>
          </a:xfrm>
          <a:prstGeom prst="ellipse">
            <a:avLst/>
          </a:prstGeom>
          <a:noFill/>
          <a:ln w="25400" cap="flat" cmpd="sng">
            <a:solidFill>
              <a:srgbClr val="C5D8F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"/>
          <p:cNvSpPr/>
          <p:nvPr/>
        </p:nvSpPr>
        <p:spPr>
          <a:xfrm>
            <a:off x="0" y="-50799"/>
            <a:ext cx="9144000" cy="65169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77;p1"/>
          <p:cNvGrpSpPr/>
          <p:nvPr/>
        </p:nvGrpSpPr>
        <p:grpSpPr>
          <a:xfrm>
            <a:off x="-1104220" y="2624363"/>
            <a:ext cx="2447925" cy="3263900"/>
            <a:chOff x="819150" y="3752850"/>
            <a:chExt cx="1695450" cy="1695450"/>
          </a:xfrm>
        </p:grpSpPr>
        <p:sp>
          <p:nvSpPr>
            <p:cNvPr id="78" name="Google Shape;78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254000" dist="63500" dir="18900000" algn="bl" rotWithShape="0">
                <a:srgbClr val="000000">
                  <a:alpha val="2235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EAF1DD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279400" dist="50800" dir="5400000" sx="90000" sy="90000" algn="ctr" rotWithShape="0">
                <a:schemeClr val="dk1">
                  <a:alpha val="68235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Google Shape;80;p1"/>
          <p:cNvPicPr preferRelativeResize="0"/>
          <p:nvPr/>
        </p:nvPicPr>
        <p:blipFill rotWithShape="1">
          <a:blip r:embed="rId3">
            <a:alphaModFix/>
          </a:blip>
          <a:srcRect l="44583" t="39073" r="45000" b="49258"/>
          <a:stretch/>
        </p:blipFill>
        <p:spPr>
          <a:xfrm rot="247339" flipH="1">
            <a:off x="6451193" y="2475412"/>
            <a:ext cx="725743" cy="6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4">
            <a:alphaModFix/>
          </a:blip>
          <a:srcRect l="23076" t="27542" r="48275" b="36190"/>
          <a:stretch/>
        </p:blipFill>
        <p:spPr>
          <a:xfrm>
            <a:off x="234646" y="2800744"/>
            <a:ext cx="4273065" cy="405725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2" name="Google Shape;82;p1"/>
          <p:cNvSpPr txBox="1"/>
          <p:nvPr/>
        </p:nvSpPr>
        <p:spPr>
          <a:xfrm>
            <a:off x="3441753" y="3881794"/>
            <a:ext cx="43357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導師:許碧芳老師</a:t>
            </a:r>
            <a:endParaRPr sz="2800" b="1" i="0" u="none" strike="noStrike" cap="none" dirty="0">
              <a:solidFill>
                <a:srgbClr val="00206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日期：11</a:t>
            </a:r>
            <a:r>
              <a:rPr lang="en-US" altLang="zh-TW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年</a:t>
            </a:r>
            <a:r>
              <a:rPr lang="en-US" altLang="zh-TW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月</a:t>
            </a:r>
            <a:r>
              <a:rPr lang="en-US" altLang="zh-TW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1</a:t>
            </a:r>
            <a:r>
              <a:rPr lang="zh-CN" sz="2800" b="1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日</a:t>
            </a:r>
            <a:endParaRPr sz="2800" b="1" i="0" u="none" strike="noStrike" cap="none" dirty="0">
              <a:solidFill>
                <a:srgbClr val="0020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83" name="Google Shape;83;p1"/>
          <p:cNvSpPr txBox="1"/>
          <p:nvPr/>
        </p:nvSpPr>
        <p:spPr>
          <a:xfrm>
            <a:off x="1675024" y="670880"/>
            <a:ext cx="495761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1" i="0" u="none" strike="noStrike" cap="none">
                <a:solidFill>
                  <a:srgbClr val="63242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永福國小</a:t>
            </a:r>
            <a:endParaRPr sz="4800" b="1" i="0" u="none" strike="noStrike" cap="none">
              <a:solidFill>
                <a:srgbClr val="63242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1" i="0" u="none" strike="noStrike" cap="none">
                <a:solidFill>
                  <a:srgbClr val="63242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二年九班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1" i="0" u="none" strike="noStrike" cap="none">
                <a:solidFill>
                  <a:srgbClr val="63242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家長日</a:t>
            </a:r>
            <a:endParaRPr sz="4800" b="1" i="0" u="none" strike="noStrike" cap="none">
              <a:solidFill>
                <a:srgbClr val="63242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5">
            <a:alphaModFix/>
          </a:blip>
          <a:srcRect l="13386" t="13386" r="14541" b="14541"/>
          <a:stretch/>
        </p:blipFill>
        <p:spPr>
          <a:xfrm>
            <a:off x="6901543" y="-101600"/>
            <a:ext cx="2144486" cy="285931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7385958" y="4528458"/>
            <a:ext cx="2041071" cy="2721428"/>
          </a:xfrm>
          <a:prstGeom prst="ellipse">
            <a:avLst/>
          </a:prstGeom>
          <a:noFill/>
          <a:ln w="254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86;p1"/>
          <p:cNvGrpSpPr/>
          <p:nvPr/>
        </p:nvGrpSpPr>
        <p:grpSpPr>
          <a:xfrm>
            <a:off x="2164897" y="5509986"/>
            <a:ext cx="1204912" cy="1606549"/>
            <a:chOff x="819150" y="3752850"/>
            <a:chExt cx="1695450" cy="1695450"/>
          </a:xfrm>
        </p:grpSpPr>
        <p:sp>
          <p:nvSpPr>
            <p:cNvPr id="87" name="Google Shape;87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solidFill>
              <a:srgbClr val="FFC000"/>
            </a:solidFill>
            <a:ln w="19050" cap="flat" cmpd="sng">
              <a:solidFill>
                <a:srgbClr val="EAF1D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0034" y="1520678"/>
            <a:ext cx="1862736" cy="1633980"/>
          </a:xfrm>
          <a:prstGeom prst="rect">
            <a:avLst/>
          </a:prstGeom>
          <a:noFill/>
          <a:ln>
            <a:noFill/>
          </a:ln>
          <a:effectLst>
            <a:outerShdw blurRad="330200" dist="152400" dir="5400000" algn="t" rotWithShape="0">
              <a:srgbClr val="000000">
                <a:alpha val="24313"/>
              </a:srgbClr>
            </a:outerShdw>
          </a:effectLst>
        </p:spPr>
      </p:pic>
      <p:grpSp>
        <p:nvGrpSpPr>
          <p:cNvPr id="4" name="Google Shape;90;p1"/>
          <p:cNvGrpSpPr/>
          <p:nvPr/>
        </p:nvGrpSpPr>
        <p:grpSpPr>
          <a:xfrm>
            <a:off x="-368754" y="5065485"/>
            <a:ext cx="2228851" cy="2971801"/>
            <a:chOff x="819150" y="3752850"/>
            <a:chExt cx="1695450" cy="1695450"/>
          </a:xfrm>
        </p:grpSpPr>
        <p:sp>
          <p:nvSpPr>
            <p:cNvPr id="91" name="Google Shape;91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2159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DAEEF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93;p1"/>
          <p:cNvGrpSpPr/>
          <p:nvPr/>
        </p:nvGrpSpPr>
        <p:grpSpPr>
          <a:xfrm>
            <a:off x="5651047" y="5008335"/>
            <a:ext cx="2447925" cy="3263900"/>
            <a:chOff x="819150" y="3752850"/>
            <a:chExt cx="1695450" cy="1695450"/>
          </a:xfrm>
        </p:grpSpPr>
        <p:sp>
          <p:nvSpPr>
            <p:cNvPr id="94" name="Google Shape;94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114300" dist="50800" dir="16200000" rotWithShape="0">
                <a:srgbClr val="000000">
                  <a:alpha val="2352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EAF1D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96;p1"/>
          <p:cNvGrpSpPr/>
          <p:nvPr/>
        </p:nvGrpSpPr>
        <p:grpSpPr>
          <a:xfrm>
            <a:off x="1136198" y="5713185"/>
            <a:ext cx="1781175" cy="2374900"/>
            <a:chOff x="819150" y="3752850"/>
            <a:chExt cx="1695450" cy="1695450"/>
          </a:xfrm>
        </p:grpSpPr>
        <p:sp>
          <p:nvSpPr>
            <p:cNvPr id="97" name="Google Shape;97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38100" dir="16200000" rotWithShape="0">
                <a:srgbClr val="000000">
                  <a:alpha val="2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127000" dist="50800" dir="10500000" algn="ctr" rotWithShape="0">
                <a:schemeClr val="dk1">
                  <a:alpha val="33333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99;p1"/>
          <p:cNvGrpSpPr/>
          <p:nvPr/>
        </p:nvGrpSpPr>
        <p:grpSpPr>
          <a:xfrm>
            <a:off x="5027841" y="5949950"/>
            <a:ext cx="1362075" cy="1816100"/>
            <a:chOff x="819150" y="3752850"/>
            <a:chExt cx="1695450" cy="1695450"/>
          </a:xfrm>
        </p:grpSpPr>
        <p:sp>
          <p:nvSpPr>
            <p:cNvPr id="100" name="Google Shape;100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165100" dist="50800" sx="88000" sy="88000" algn="ctr" rotWithShape="0">
                <a:schemeClr val="dk1">
                  <a:alpha val="9647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165100" dist="50800" sx="88000" sy="88000" algn="ctr" rotWithShape="0">
                <a:schemeClr val="dk1">
                  <a:alpha val="9647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102;p1"/>
          <p:cNvGrpSpPr/>
          <p:nvPr/>
        </p:nvGrpSpPr>
        <p:grpSpPr>
          <a:xfrm>
            <a:off x="3726998" y="5440135"/>
            <a:ext cx="1933575" cy="2578100"/>
            <a:chOff x="819150" y="3752850"/>
            <a:chExt cx="1695450" cy="1695450"/>
          </a:xfrm>
        </p:grpSpPr>
        <p:sp>
          <p:nvSpPr>
            <p:cNvPr id="103" name="Google Shape;103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CB62EC"/>
            </a:solidFill>
            <a:ln>
              <a:noFill/>
            </a:ln>
            <a:effectLst>
              <a:outerShdw blurRad="203200" dist="635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203200" dist="635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05;p1"/>
          <p:cNvGrpSpPr/>
          <p:nvPr/>
        </p:nvGrpSpPr>
        <p:grpSpPr>
          <a:xfrm>
            <a:off x="7737023" y="5351235"/>
            <a:ext cx="1781175" cy="2374900"/>
            <a:chOff x="819150" y="3752850"/>
            <a:chExt cx="1695450" cy="1695450"/>
          </a:xfrm>
        </p:grpSpPr>
        <p:sp>
          <p:nvSpPr>
            <p:cNvPr id="106" name="Google Shape;106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CB62EC"/>
            </a:solidFill>
            <a:ln>
              <a:noFill/>
            </a:ln>
            <a:effectLst>
              <a:outerShdw blurRad="165100" dist="50800" dir="10620000" algn="ctr" rotWithShape="0">
                <a:srgbClr val="000000">
                  <a:alpha val="2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165100" dist="50800" dir="10620000" algn="ctr" rotWithShape="0">
                <a:srgbClr val="000000">
                  <a:alpha val="2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oogle Shape;108;p1"/>
          <p:cNvGrpSpPr/>
          <p:nvPr/>
        </p:nvGrpSpPr>
        <p:grpSpPr>
          <a:xfrm>
            <a:off x="2603047" y="6183086"/>
            <a:ext cx="1628775" cy="2171700"/>
            <a:chOff x="819150" y="3752850"/>
            <a:chExt cx="1695450" cy="1695450"/>
          </a:xfrm>
        </p:grpSpPr>
        <p:sp>
          <p:nvSpPr>
            <p:cNvPr id="109" name="Google Shape;109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FA587B"/>
            </a:solidFill>
            <a:ln>
              <a:noFill/>
            </a:ln>
            <a:effectLst>
              <a:outerShdw blurRad="114300" dist="50800" dir="15840000" sx="98000" sy="98000" algn="ctr" rotWithShape="0">
                <a:schemeClr val="dk1">
                  <a:alpha val="44313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solidFill>
              <a:srgbClr val="FA587B"/>
            </a:solidFill>
            <a:ln w="19050" cap="flat" cmpd="sng">
              <a:solidFill>
                <a:srgbClr val="DAEEF3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114300" dist="50800" dir="15840000" sx="98000" sy="98000" algn="ctr" rotWithShape="0">
                <a:schemeClr val="dk1">
                  <a:alpha val="44313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11;p1"/>
          <p:cNvGrpSpPr/>
          <p:nvPr/>
        </p:nvGrpSpPr>
        <p:grpSpPr>
          <a:xfrm>
            <a:off x="8527597" y="4227286"/>
            <a:ext cx="1628775" cy="2171700"/>
            <a:chOff x="819150" y="3752850"/>
            <a:chExt cx="1695450" cy="1695450"/>
          </a:xfrm>
        </p:grpSpPr>
        <p:sp>
          <p:nvSpPr>
            <p:cNvPr id="112" name="Google Shape;112;p1"/>
            <p:cNvSpPr/>
            <p:nvPr/>
          </p:nvSpPr>
          <p:spPr>
            <a:xfrm>
              <a:off x="819150" y="3752850"/>
              <a:ext cx="1695450" cy="16954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900113" y="3833813"/>
              <a:ext cx="1533525" cy="1533525"/>
            </a:xfrm>
            <a:prstGeom prst="ellipse">
              <a:avLst/>
            </a:prstGeom>
            <a:noFill/>
            <a:ln w="19050" cap="flat" cmpd="sng">
              <a:solidFill>
                <a:srgbClr val="DAEEF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4" name="Google Shape;11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7086" y="-1680028"/>
            <a:ext cx="6096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-21600000">
                                      <p:cBhvr>
                                        <p:cTn id="15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9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"/>
          <p:cNvSpPr/>
          <p:nvPr/>
        </p:nvSpPr>
        <p:spPr>
          <a:xfrm>
            <a:off x="3972154" y="4662221"/>
            <a:ext cx="3247948" cy="198120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4162349" y="2389631"/>
            <a:ext cx="2077517" cy="206776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/>
          <p:nvPr/>
        </p:nvSpPr>
        <p:spPr>
          <a:xfrm>
            <a:off x="4096513" y="419404"/>
            <a:ext cx="1404518" cy="1560576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6"/>
          <p:cNvSpPr/>
          <p:nvPr/>
        </p:nvSpPr>
        <p:spPr>
          <a:xfrm>
            <a:off x="1635759" y="4541084"/>
            <a:ext cx="1168400" cy="1564217"/>
          </a:xfrm>
          <a:custGeom>
            <a:avLst/>
            <a:gdLst/>
            <a:ahLst/>
            <a:cxnLst/>
            <a:rect l="l" t="t" r="r" b="b"/>
            <a:pathLst>
              <a:path w="3898" h="3904" extrusionOk="0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solidFill>
            <a:srgbClr val="94E21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2322777" y="2649310"/>
            <a:ext cx="844550" cy="1678517"/>
          </a:xfrm>
          <a:custGeom>
            <a:avLst/>
            <a:gdLst/>
            <a:ahLst/>
            <a:cxnLst/>
            <a:rect l="l" t="t" r="r" b="b"/>
            <a:pathLst>
              <a:path w="2814" h="4189" extrusionOk="0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 txBox="1"/>
          <p:nvPr/>
        </p:nvSpPr>
        <p:spPr>
          <a:xfrm>
            <a:off x="4047518" y="377851"/>
            <a:ext cx="176806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課前備課</a:t>
            </a:r>
            <a:endParaRPr sz="24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準備試題</a:t>
            </a:r>
            <a:endParaRPr sz="24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補充教材</a:t>
            </a:r>
            <a:endParaRPr sz="24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zh-CN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>
            <a:off x="1767432" y="955383"/>
            <a:ext cx="1169988" cy="1568451"/>
          </a:xfrm>
          <a:custGeom>
            <a:avLst/>
            <a:gdLst/>
            <a:ahLst/>
            <a:cxnLst/>
            <a:rect l="l" t="t" r="r" b="b"/>
            <a:pathLst>
              <a:path w="3906" h="3912" extrusionOk="0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FA58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6" name="Google Shape;216;p6"/>
          <p:cNvCxnSpPr/>
          <p:nvPr/>
        </p:nvCxnSpPr>
        <p:spPr>
          <a:xfrm>
            <a:off x="2649810" y="1546321"/>
            <a:ext cx="1395064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cxnSp>
        <p:nvCxnSpPr>
          <p:cNvPr id="217" name="Google Shape;217;p6"/>
          <p:cNvCxnSpPr/>
          <p:nvPr/>
        </p:nvCxnSpPr>
        <p:spPr>
          <a:xfrm>
            <a:off x="3124520" y="3352017"/>
            <a:ext cx="920354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grpSp>
        <p:nvGrpSpPr>
          <p:cNvPr id="2" name="Google Shape;218;p6"/>
          <p:cNvGrpSpPr/>
          <p:nvPr/>
        </p:nvGrpSpPr>
        <p:grpSpPr>
          <a:xfrm>
            <a:off x="5558388" y="191384"/>
            <a:ext cx="853032" cy="1126065"/>
            <a:chOff x="1257301" y="3965576"/>
            <a:chExt cx="1428750" cy="1414541"/>
          </a:xfrm>
        </p:grpSpPr>
        <p:sp>
          <p:nvSpPr>
            <p:cNvPr id="219" name="Google Shape;219;p6"/>
            <p:cNvSpPr/>
            <p:nvPr/>
          </p:nvSpPr>
          <p:spPr>
            <a:xfrm>
              <a:off x="1674735" y="4190923"/>
              <a:ext cx="995363" cy="974724"/>
            </a:xfrm>
            <a:custGeom>
              <a:avLst/>
              <a:gdLst/>
              <a:ahLst/>
              <a:cxnLst/>
              <a:rect l="l" t="t" r="r" b="b"/>
              <a:pathLst>
                <a:path w="627" h="614" extrusionOk="0">
                  <a:moveTo>
                    <a:pt x="553" y="0"/>
                  </a:moveTo>
                  <a:lnTo>
                    <a:pt x="627" y="77"/>
                  </a:lnTo>
                  <a:lnTo>
                    <a:pt x="74" y="614"/>
                  </a:lnTo>
                  <a:lnTo>
                    <a:pt x="0" y="538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933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471691" y="3965576"/>
              <a:ext cx="993775" cy="974724"/>
            </a:xfrm>
            <a:custGeom>
              <a:avLst/>
              <a:gdLst/>
              <a:ahLst/>
              <a:cxnLst/>
              <a:rect l="l" t="t" r="r" b="b"/>
              <a:pathLst>
                <a:path w="626" h="614" extrusionOk="0">
                  <a:moveTo>
                    <a:pt x="552" y="0"/>
                  </a:moveTo>
                  <a:lnTo>
                    <a:pt x="626" y="76"/>
                  </a:lnTo>
                  <a:lnTo>
                    <a:pt x="73" y="614"/>
                  </a:lnTo>
                  <a:lnTo>
                    <a:pt x="0" y="537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FA58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71626" y="4086226"/>
              <a:ext cx="996950" cy="974725"/>
            </a:xfrm>
            <a:custGeom>
              <a:avLst/>
              <a:gdLst/>
              <a:ahLst/>
              <a:cxnLst/>
              <a:rect l="l" t="t" r="r" b="b"/>
              <a:pathLst>
                <a:path w="628" h="614" extrusionOk="0">
                  <a:moveTo>
                    <a:pt x="553" y="0"/>
                  </a:moveTo>
                  <a:lnTo>
                    <a:pt x="628" y="76"/>
                  </a:lnTo>
                  <a:lnTo>
                    <a:pt x="75" y="614"/>
                  </a:lnTo>
                  <a:lnTo>
                    <a:pt x="0" y="538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DF13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273254" y="4818064"/>
              <a:ext cx="550864" cy="546100"/>
            </a:xfrm>
            <a:custGeom>
              <a:avLst/>
              <a:gdLst/>
              <a:ahLst/>
              <a:cxnLst/>
              <a:rect l="l" t="t" r="r" b="b"/>
              <a:pathLst>
                <a:path w="347" h="344" extrusionOk="0">
                  <a:moveTo>
                    <a:pt x="347" y="229"/>
                  </a:moveTo>
                  <a:lnTo>
                    <a:pt x="0" y="344"/>
                  </a:lnTo>
                  <a:lnTo>
                    <a:pt x="125" y="0"/>
                  </a:lnTo>
                  <a:lnTo>
                    <a:pt x="34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57301" y="5197554"/>
              <a:ext cx="182563" cy="182563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15"/>
                  </a:moveTo>
                  <a:lnTo>
                    <a:pt x="115" y="76"/>
                  </a:lnTo>
                  <a:lnTo>
                    <a:pt x="42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E45E5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2332038" y="3965576"/>
              <a:ext cx="354013" cy="363538"/>
            </a:xfrm>
            <a:custGeom>
              <a:avLst/>
              <a:gdLst/>
              <a:ahLst/>
              <a:cxnLst/>
              <a:rect l="l" t="t" r="r" b="b"/>
              <a:pathLst>
                <a:path w="223" h="229" extrusionOk="0">
                  <a:moveTo>
                    <a:pt x="223" y="229"/>
                  </a:moveTo>
                  <a:lnTo>
                    <a:pt x="213" y="165"/>
                  </a:lnTo>
                  <a:lnTo>
                    <a:pt x="65" y="12"/>
                  </a:lnTo>
                  <a:lnTo>
                    <a:pt x="0" y="0"/>
                  </a:lnTo>
                  <a:lnTo>
                    <a:pt x="223" y="229"/>
                  </a:lnTo>
                  <a:close/>
                </a:path>
              </a:pathLst>
            </a:custGeom>
            <a:solidFill>
              <a:srgbClr val="DE10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5" name="Google Shape;225;p6"/>
          <p:cNvCxnSpPr/>
          <p:nvPr/>
        </p:nvCxnSpPr>
        <p:spPr>
          <a:xfrm>
            <a:off x="2480247" y="5444948"/>
            <a:ext cx="1381749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sp>
        <p:nvSpPr>
          <p:cNvPr id="226" name="Google Shape;226;p6"/>
          <p:cNvSpPr txBox="1"/>
          <p:nvPr/>
        </p:nvSpPr>
        <p:spPr>
          <a:xfrm>
            <a:off x="1999937" y="1352006"/>
            <a:ext cx="5849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老師</a:t>
            </a:r>
            <a:endParaRPr sz="2400" b="1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7" name="Google Shape;227;p6"/>
          <p:cNvSpPr txBox="1"/>
          <p:nvPr/>
        </p:nvSpPr>
        <p:spPr>
          <a:xfrm>
            <a:off x="2459871" y="3015797"/>
            <a:ext cx="5849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學生</a:t>
            </a:r>
            <a:endParaRPr sz="2400" b="1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8" name="Google Shape;228;p6"/>
          <p:cNvSpPr txBox="1"/>
          <p:nvPr/>
        </p:nvSpPr>
        <p:spPr>
          <a:xfrm>
            <a:off x="1875580" y="4821158"/>
            <a:ext cx="5849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家長</a:t>
            </a:r>
            <a:endParaRPr sz="2400" b="1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" name="Google Shape;229;p6"/>
          <p:cNvGrpSpPr/>
          <p:nvPr/>
        </p:nvGrpSpPr>
        <p:grpSpPr>
          <a:xfrm>
            <a:off x="217026" y="2057134"/>
            <a:ext cx="1982604" cy="3740857"/>
            <a:chOff x="-163974" y="1580950"/>
            <a:chExt cx="1982604" cy="2805643"/>
          </a:xfrm>
        </p:grpSpPr>
        <p:grpSp>
          <p:nvGrpSpPr>
            <p:cNvPr id="4" name="Google Shape;230;p6"/>
            <p:cNvGrpSpPr/>
            <p:nvPr/>
          </p:nvGrpSpPr>
          <p:grpSpPr>
            <a:xfrm>
              <a:off x="-163974" y="1580950"/>
              <a:ext cx="1982604" cy="2805643"/>
              <a:chOff x="-163974" y="1580950"/>
              <a:chExt cx="1982604" cy="2805643"/>
            </a:xfrm>
          </p:grpSpPr>
          <p:sp>
            <p:nvSpPr>
              <p:cNvPr id="231" name="Google Shape;231;p6"/>
              <p:cNvSpPr/>
              <p:nvPr/>
            </p:nvSpPr>
            <p:spPr>
              <a:xfrm>
                <a:off x="-163974" y="1890483"/>
                <a:ext cx="1982604" cy="2496110"/>
              </a:xfrm>
              <a:prstGeom prst="roundRect">
                <a:avLst>
                  <a:gd name="adj" fmla="val 39823"/>
                </a:avLst>
              </a:prstGeom>
              <a:gradFill>
                <a:gsLst>
                  <a:gs pos="0">
                    <a:schemeClr val="dk1"/>
                  </a:gs>
                  <a:gs pos="5200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-89156" y="1580950"/>
                <a:ext cx="1831975" cy="183673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0" dist="127000" dir="5400000" algn="t" rotWithShape="0">
                  <a:srgbClr val="000000">
                    <a:alpha val="4941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3" name="Google Shape;233;p6"/>
            <p:cNvSpPr txBox="1"/>
            <p:nvPr/>
          </p:nvSpPr>
          <p:spPr>
            <a:xfrm>
              <a:off x="328423" y="1936242"/>
              <a:ext cx="1245854" cy="807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zh-CN" sz="3200" b="1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學習責任</a:t>
              </a:r>
              <a:endParaRPr sz="32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234" name="Google Shape;234;p6"/>
          <p:cNvSpPr/>
          <p:nvPr/>
        </p:nvSpPr>
        <p:spPr>
          <a:xfrm>
            <a:off x="4026817" y="4092524"/>
            <a:ext cx="3306471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zh-CN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zh-CN" sz="1800" b="0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2400" b="0" i="0" u="none" strike="noStrike" cap="none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簽閱聯絡簿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、作業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了解孩子的學習狀況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對於孩子有一定的要求</a:t>
            </a:r>
            <a:endParaRPr sz="2400" b="0" i="0" u="none" strike="noStrike" cap="none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常常和孩子談天</a:t>
            </a:r>
            <a:endParaRPr sz="2400" b="0" i="0" u="none" strike="noStrike" cap="none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4075218" y="2678112"/>
            <a:ext cx="2257425" cy="15696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上課認真學習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作業用心完成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課後複習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責任心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5" name="Google Shape;236;p6"/>
          <p:cNvGrpSpPr/>
          <p:nvPr/>
        </p:nvGrpSpPr>
        <p:grpSpPr>
          <a:xfrm>
            <a:off x="6481475" y="2382490"/>
            <a:ext cx="853032" cy="1126065"/>
            <a:chOff x="1257301" y="3965576"/>
            <a:chExt cx="1428750" cy="1414541"/>
          </a:xfrm>
        </p:grpSpPr>
        <p:sp>
          <p:nvSpPr>
            <p:cNvPr id="237" name="Google Shape;237;p6"/>
            <p:cNvSpPr/>
            <p:nvPr/>
          </p:nvSpPr>
          <p:spPr>
            <a:xfrm>
              <a:off x="1674735" y="4190923"/>
              <a:ext cx="995363" cy="974724"/>
            </a:xfrm>
            <a:custGeom>
              <a:avLst/>
              <a:gdLst/>
              <a:ahLst/>
              <a:cxnLst/>
              <a:rect l="l" t="t" r="r" b="b"/>
              <a:pathLst>
                <a:path w="627" h="614" extrusionOk="0">
                  <a:moveTo>
                    <a:pt x="553" y="0"/>
                  </a:moveTo>
                  <a:lnTo>
                    <a:pt x="627" y="77"/>
                  </a:lnTo>
                  <a:lnTo>
                    <a:pt x="74" y="614"/>
                  </a:lnTo>
                  <a:lnTo>
                    <a:pt x="0" y="538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1471691" y="3965576"/>
              <a:ext cx="993775" cy="974724"/>
            </a:xfrm>
            <a:custGeom>
              <a:avLst/>
              <a:gdLst/>
              <a:ahLst/>
              <a:cxnLst/>
              <a:rect l="l" t="t" r="r" b="b"/>
              <a:pathLst>
                <a:path w="626" h="614" extrusionOk="0">
                  <a:moveTo>
                    <a:pt x="552" y="0"/>
                  </a:moveTo>
                  <a:lnTo>
                    <a:pt x="626" y="76"/>
                  </a:lnTo>
                  <a:lnTo>
                    <a:pt x="73" y="614"/>
                  </a:lnTo>
                  <a:lnTo>
                    <a:pt x="0" y="537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571626" y="4086226"/>
              <a:ext cx="996950" cy="974725"/>
            </a:xfrm>
            <a:custGeom>
              <a:avLst/>
              <a:gdLst/>
              <a:ahLst/>
              <a:cxnLst/>
              <a:rect l="l" t="t" r="r" b="b"/>
              <a:pathLst>
                <a:path w="628" h="614" extrusionOk="0">
                  <a:moveTo>
                    <a:pt x="553" y="0"/>
                  </a:moveTo>
                  <a:lnTo>
                    <a:pt x="628" y="76"/>
                  </a:lnTo>
                  <a:lnTo>
                    <a:pt x="75" y="614"/>
                  </a:lnTo>
                  <a:lnTo>
                    <a:pt x="0" y="538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273254" y="4818064"/>
              <a:ext cx="550864" cy="546100"/>
            </a:xfrm>
            <a:custGeom>
              <a:avLst/>
              <a:gdLst/>
              <a:ahLst/>
              <a:cxnLst/>
              <a:rect l="l" t="t" r="r" b="b"/>
              <a:pathLst>
                <a:path w="347" h="344" extrusionOk="0">
                  <a:moveTo>
                    <a:pt x="347" y="229"/>
                  </a:moveTo>
                  <a:lnTo>
                    <a:pt x="0" y="344"/>
                  </a:lnTo>
                  <a:lnTo>
                    <a:pt x="125" y="0"/>
                  </a:lnTo>
                  <a:lnTo>
                    <a:pt x="34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257301" y="5197554"/>
              <a:ext cx="182563" cy="182563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15"/>
                  </a:moveTo>
                  <a:lnTo>
                    <a:pt x="115" y="76"/>
                  </a:lnTo>
                  <a:lnTo>
                    <a:pt x="42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332038" y="3965576"/>
              <a:ext cx="354013" cy="363538"/>
            </a:xfrm>
            <a:custGeom>
              <a:avLst/>
              <a:gdLst/>
              <a:ahLst/>
              <a:cxnLst/>
              <a:rect l="l" t="t" r="r" b="b"/>
              <a:pathLst>
                <a:path w="223" h="229" extrusionOk="0">
                  <a:moveTo>
                    <a:pt x="223" y="229"/>
                  </a:moveTo>
                  <a:lnTo>
                    <a:pt x="213" y="165"/>
                  </a:lnTo>
                  <a:lnTo>
                    <a:pt x="65" y="12"/>
                  </a:lnTo>
                  <a:lnTo>
                    <a:pt x="0" y="0"/>
                  </a:lnTo>
                  <a:lnTo>
                    <a:pt x="223" y="229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243;p6"/>
          <p:cNvGrpSpPr/>
          <p:nvPr/>
        </p:nvGrpSpPr>
        <p:grpSpPr>
          <a:xfrm>
            <a:off x="7244895" y="4752310"/>
            <a:ext cx="853032" cy="1126065"/>
            <a:chOff x="1257301" y="3965576"/>
            <a:chExt cx="1428750" cy="1414541"/>
          </a:xfrm>
        </p:grpSpPr>
        <p:sp>
          <p:nvSpPr>
            <p:cNvPr id="244" name="Google Shape;244;p6"/>
            <p:cNvSpPr/>
            <p:nvPr/>
          </p:nvSpPr>
          <p:spPr>
            <a:xfrm>
              <a:off x="1674735" y="4190923"/>
              <a:ext cx="995363" cy="974724"/>
            </a:xfrm>
            <a:custGeom>
              <a:avLst/>
              <a:gdLst/>
              <a:ahLst/>
              <a:cxnLst/>
              <a:rect l="l" t="t" r="r" b="b"/>
              <a:pathLst>
                <a:path w="627" h="614" extrusionOk="0">
                  <a:moveTo>
                    <a:pt x="553" y="0"/>
                  </a:moveTo>
                  <a:lnTo>
                    <a:pt x="627" y="77"/>
                  </a:lnTo>
                  <a:lnTo>
                    <a:pt x="74" y="614"/>
                  </a:lnTo>
                  <a:lnTo>
                    <a:pt x="0" y="538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471691" y="3965576"/>
              <a:ext cx="993775" cy="974724"/>
            </a:xfrm>
            <a:custGeom>
              <a:avLst/>
              <a:gdLst/>
              <a:ahLst/>
              <a:cxnLst/>
              <a:rect l="l" t="t" r="r" b="b"/>
              <a:pathLst>
                <a:path w="626" h="614" extrusionOk="0">
                  <a:moveTo>
                    <a:pt x="552" y="0"/>
                  </a:moveTo>
                  <a:lnTo>
                    <a:pt x="626" y="76"/>
                  </a:lnTo>
                  <a:lnTo>
                    <a:pt x="73" y="614"/>
                  </a:lnTo>
                  <a:lnTo>
                    <a:pt x="0" y="537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571626" y="4086226"/>
              <a:ext cx="996950" cy="974725"/>
            </a:xfrm>
            <a:custGeom>
              <a:avLst/>
              <a:gdLst/>
              <a:ahLst/>
              <a:cxnLst/>
              <a:rect l="l" t="t" r="r" b="b"/>
              <a:pathLst>
                <a:path w="628" h="614" extrusionOk="0">
                  <a:moveTo>
                    <a:pt x="553" y="0"/>
                  </a:moveTo>
                  <a:lnTo>
                    <a:pt x="628" y="76"/>
                  </a:lnTo>
                  <a:lnTo>
                    <a:pt x="75" y="614"/>
                  </a:lnTo>
                  <a:lnTo>
                    <a:pt x="0" y="538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273254" y="4818064"/>
              <a:ext cx="550864" cy="546100"/>
            </a:xfrm>
            <a:custGeom>
              <a:avLst/>
              <a:gdLst/>
              <a:ahLst/>
              <a:cxnLst/>
              <a:rect l="l" t="t" r="r" b="b"/>
              <a:pathLst>
                <a:path w="347" h="344" extrusionOk="0">
                  <a:moveTo>
                    <a:pt x="347" y="229"/>
                  </a:moveTo>
                  <a:lnTo>
                    <a:pt x="0" y="344"/>
                  </a:lnTo>
                  <a:lnTo>
                    <a:pt x="125" y="0"/>
                  </a:lnTo>
                  <a:lnTo>
                    <a:pt x="34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257301" y="5197554"/>
              <a:ext cx="182563" cy="182563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15"/>
                  </a:moveTo>
                  <a:lnTo>
                    <a:pt x="115" y="76"/>
                  </a:lnTo>
                  <a:lnTo>
                    <a:pt x="42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2332038" y="3965576"/>
              <a:ext cx="354013" cy="363538"/>
            </a:xfrm>
            <a:custGeom>
              <a:avLst/>
              <a:gdLst/>
              <a:ahLst/>
              <a:cxnLst/>
              <a:rect l="l" t="t" r="r" b="b"/>
              <a:pathLst>
                <a:path w="223" h="229" extrusionOk="0">
                  <a:moveTo>
                    <a:pt x="223" y="229"/>
                  </a:moveTo>
                  <a:lnTo>
                    <a:pt x="213" y="165"/>
                  </a:lnTo>
                  <a:lnTo>
                    <a:pt x="65" y="12"/>
                  </a:lnTo>
                  <a:lnTo>
                    <a:pt x="0" y="0"/>
                  </a:lnTo>
                  <a:lnTo>
                    <a:pt x="223" y="229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55;p12"/>
          <p:cNvGrpSpPr/>
          <p:nvPr/>
        </p:nvGrpSpPr>
        <p:grpSpPr>
          <a:xfrm>
            <a:off x="2270838" y="1463043"/>
            <a:ext cx="1050266" cy="5095851"/>
            <a:chOff x="2409824" y="1025682"/>
            <a:chExt cx="3467101" cy="3813019"/>
          </a:xfrm>
        </p:grpSpPr>
        <p:sp>
          <p:nvSpPr>
            <p:cNvPr id="256" name="Google Shape;256;p12"/>
            <p:cNvSpPr/>
            <p:nvPr/>
          </p:nvSpPr>
          <p:spPr>
            <a:xfrm>
              <a:off x="2409824" y="1085851"/>
              <a:ext cx="3467101" cy="3752850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2571336" y="1025682"/>
              <a:ext cx="3092394" cy="3093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2678596" y="1124967"/>
              <a:ext cx="2877133" cy="2876607"/>
            </a:xfrm>
            <a:prstGeom prst="ellipse">
              <a:avLst/>
            </a:prstGeom>
            <a:solidFill>
              <a:srgbClr val="FF7593"/>
            </a:solidFill>
            <a:ln>
              <a:noFill/>
            </a:ln>
            <a:effectLst>
              <a:outerShdw blurRad="215900" dist="50800" dir="5400000" algn="t" rotWithShape="0">
                <a:srgbClr val="000000">
                  <a:alpha val="4627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259;p12"/>
          <p:cNvGrpSpPr/>
          <p:nvPr/>
        </p:nvGrpSpPr>
        <p:grpSpPr>
          <a:xfrm>
            <a:off x="3373672" y="1483249"/>
            <a:ext cx="504056" cy="672075"/>
            <a:chOff x="2769119" y="1848492"/>
            <a:chExt cx="504056" cy="504056"/>
          </a:xfrm>
        </p:grpSpPr>
        <p:sp>
          <p:nvSpPr>
            <p:cNvPr id="260" name="Google Shape;260;p12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2"/>
            <p:cNvSpPr txBox="1"/>
            <p:nvPr/>
          </p:nvSpPr>
          <p:spPr>
            <a:xfrm>
              <a:off x="2808589" y="1931243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" name="Google Shape;262;p12"/>
          <p:cNvGrpSpPr/>
          <p:nvPr/>
        </p:nvGrpSpPr>
        <p:grpSpPr>
          <a:xfrm>
            <a:off x="3408583" y="2967079"/>
            <a:ext cx="504056" cy="672075"/>
            <a:chOff x="2471142" y="2586760"/>
            <a:chExt cx="504056" cy="504056"/>
          </a:xfrm>
        </p:grpSpPr>
        <p:sp>
          <p:nvSpPr>
            <p:cNvPr id="263" name="Google Shape;263;p12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2"/>
            <p:cNvSpPr txBox="1"/>
            <p:nvPr/>
          </p:nvSpPr>
          <p:spPr>
            <a:xfrm>
              <a:off x="2510612" y="2669511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5" name="Google Shape;265;p12"/>
          <p:cNvGrpSpPr/>
          <p:nvPr/>
        </p:nvGrpSpPr>
        <p:grpSpPr>
          <a:xfrm>
            <a:off x="3432194" y="4497428"/>
            <a:ext cx="504056" cy="672075"/>
            <a:chOff x="2549663" y="3244560"/>
            <a:chExt cx="504056" cy="504056"/>
          </a:xfrm>
        </p:grpSpPr>
        <p:sp>
          <p:nvSpPr>
            <p:cNvPr id="266" name="Google Shape;266;p12"/>
            <p:cNvSpPr/>
            <p:nvPr/>
          </p:nvSpPr>
          <p:spPr>
            <a:xfrm>
              <a:off x="2549663" y="3244560"/>
              <a:ext cx="504056" cy="504056"/>
            </a:xfrm>
            <a:prstGeom prst="ellipse">
              <a:avLst/>
            </a:prstGeom>
            <a:solidFill>
              <a:srgbClr val="94E21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2"/>
            <p:cNvSpPr txBox="1"/>
            <p:nvPr/>
          </p:nvSpPr>
          <p:spPr>
            <a:xfrm>
              <a:off x="2567187" y="3327312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68" name="Google Shape;268;p12"/>
          <p:cNvSpPr txBox="1"/>
          <p:nvPr/>
        </p:nvSpPr>
        <p:spPr>
          <a:xfrm>
            <a:off x="3982522" y="1582948"/>
            <a:ext cx="50371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各項國語作業、習作</a:t>
            </a:r>
            <a:r>
              <a:rPr lang="zh-TW" altLang="en-US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、學習單</a:t>
            </a: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，要用心完成。</a:t>
            </a:r>
            <a:endParaRPr sz="20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69" name="Google Shape;269;p12"/>
          <p:cNvSpPr txBox="1"/>
          <p:nvPr/>
        </p:nvSpPr>
        <p:spPr>
          <a:xfrm>
            <a:off x="4052620" y="3132366"/>
            <a:ext cx="49816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上課的學習態度、課堂書寫練習、踴躍發言。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70" name="Google Shape;270;p12"/>
          <p:cNvSpPr txBox="1"/>
          <p:nvPr/>
        </p:nvSpPr>
        <p:spPr>
          <a:xfrm>
            <a:off x="4058722" y="4595661"/>
            <a:ext cx="5414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各項評量成績，包含練習卷、測驗、聽寫……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" name="Google Shape;271;p12"/>
          <p:cNvGrpSpPr/>
          <p:nvPr/>
        </p:nvGrpSpPr>
        <p:grpSpPr>
          <a:xfrm>
            <a:off x="179907" y="2548786"/>
            <a:ext cx="1914526" cy="2908151"/>
            <a:chOff x="179907" y="1911589"/>
            <a:chExt cx="1914526" cy="2181113"/>
          </a:xfrm>
        </p:grpSpPr>
        <p:sp>
          <p:nvSpPr>
            <p:cNvPr id="272" name="Google Shape;272;p12"/>
            <p:cNvSpPr/>
            <p:nvPr/>
          </p:nvSpPr>
          <p:spPr>
            <a:xfrm>
              <a:off x="179907" y="1911589"/>
              <a:ext cx="1914526" cy="2181113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273;p12"/>
            <p:cNvGrpSpPr/>
            <p:nvPr/>
          </p:nvGrpSpPr>
          <p:grpSpPr>
            <a:xfrm>
              <a:off x="385070" y="1996885"/>
              <a:ext cx="1538704" cy="1387316"/>
              <a:chOff x="385070" y="1996885"/>
              <a:chExt cx="1538704" cy="1387316"/>
            </a:xfrm>
          </p:grpSpPr>
          <p:sp>
            <p:nvSpPr>
              <p:cNvPr id="274" name="Google Shape;274;p12"/>
              <p:cNvSpPr/>
              <p:nvPr/>
            </p:nvSpPr>
            <p:spPr>
              <a:xfrm>
                <a:off x="385070" y="1996885"/>
                <a:ext cx="1538704" cy="13873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46" extrusionOk="0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2"/>
              <p:cNvSpPr txBox="1"/>
              <p:nvPr/>
            </p:nvSpPr>
            <p:spPr>
              <a:xfrm>
                <a:off x="630563" y="2073713"/>
                <a:ext cx="1179395" cy="807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zh-CN" sz="3200" b="0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評量方式</a:t>
                </a:r>
                <a:endParaRPr sz="3200" b="0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  <p:sp>
        <p:nvSpPr>
          <p:cNvPr id="276" name="Google Shape;276;p12"/>
          <p:cNvSpPr txBox="1"/>
          <p:nvPr/>
        </p:nvSpPr>
        <p:spPr>
          <a:xfrm>
            <a:off x="2576799" y="2555442"/>
            <a:ext cx="37122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國語</a:t>
            </a:r>
            <a:endParaRPr sz="28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cxnSp>
        <p:nvCxnSpPr>
          <p:cNvPr id="277" name="Google Shape;277;p12"/>
          <p:cNvCxnSpPr/>
          <p:nvPr/>
        </p:nvCxnSpPr>
        <p:spPr>
          <a:xfrm>
            <a:off x="1929394" y="3556041"/>
            <a:ext cx="511928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3;p51"/>
          <p:cNvGrpSpPr/>
          <p:nvPr/>
        </p:nvGrpSpPr>
        <p:grpSpPr>
          <a:xfrm>
            <a:off x="2256207" y="1424028"/>
            <a:ext cx="1050266" cy="5095851"/>
            <a:chOff x="2409824" y="1025682"/>
            <a:chExt cx="3467101" cy="3813019"/>
          </a:xfrm>
        </p:grpSpPr>
        <p:sp>
          <p:nvSpPr>
            <p:cNvPr id="284" name="Google Shape;284;p51"/>
            <p:cNvSpPr/>
            <p:nvPr/>
          </p:nvSpPr>
          <p:spPr>
            <a:xfrm>
              <a:off x="2409824" y="1085851"/>
              <a:ext cx="3467101" cy="3752850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1"/>
            <p:cNvSpPr/>
            <p:nvPr/>
          </p:nvSpPr>
          <p:spPr>
            <a:xfrm>
              <a:off x="2571336" y="1025682"/>
              <a:ext cx="3092394" cy="3093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1"/>
            <p:cNvSpPr/>
            <p:nvPr/>
          </p:nvSpPr>
          <p:spPr>
            <a:xfrm>
              <a:off x="2678596" y="1124967"/>
              <a:ext cx="2877133" cy="2876607"/>
            </a:xfrm>
            <a:prstGeom prst="ellipse">
              <a:avLst/>
            </a:prstGeom>
            <a:solidFill>
              <a:srgbClr val="FF7593"/>
            </a:solidFill>
            <a:ln>
              <a:noFill/>
            </a:ln>
            <a:effectLst>
              <a:outerShdw blurRad="215900" dist="50800" dir="5400000" algn="t" rotWithShape="0">
                <a:srgbClr val="000000">
                  <a:alpha val="4627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287;p51"/>
          <p:cNvGrpSpPr/>
          <p:nvPr/>
        </p:nvGrpSpPr>
        <p:grpSpPr>
          <a:xfrm>
            <a:off x="3373672" y="1483249"/>
            <a:ext cx="504056" cy="672075"/>
            <a:chOff x="2769119" y="1848492"/>
            <a:chExt cx="504056" cy="504056"/>
          </a:xfrm>
        </p:grpSpPr>
        <p:sp>
          <p:nvSpPr>
            <p:cNvPr id="288" name="Google Shape;288;p51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1"/>
            <p:cNvSpPr txBox="1"/>
            <p:nvPr/>
          </p:nvSpPr>
          <p:spPr>
            <a:xfrm>
              <a:off x="2808589" y="1931243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" name="Google Shape;290;p51"/>
          <p:cNvGrpSpPr/>
          <p:nvPr/>
        </p:nvGrpSpPr>
        <p:grpSpPr>
          <a:xfrm>
            <a:off x="3408583" y="2967079"/>
            <a:ext cx="504056" cy="672075"/>
            <a:chOff x="2471142" y="2586760"/>
            <a:chExt cx="504056" cy="504056"/>
          </a:xfrm>
        </p:grpSpPr>
        <p:sp>
          <p:nvSpPr>
            <p:cNvPr id="291" name="Google Shape;291;p51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1"/>
            <p:cNvSpPr txBox="1"/>
            <p:nvPr/>
          </p:nvSpPr>
          <p:spPr>
            <a:xfrm>
              <a:off x="2510612" y="2669511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5" name="Google Shape;293;p51"/>
          <p:cNvGrpSpPr/>
          <p:nvPr/>
        </p:nvGrpSpPr>
        <p:grpSpPr>
          <a:xfrm>
            <a:off x="3432194" y="4497428"/>
            <a:ext cx="504056" cy="672075"/>
            <a:chOff x="2549663" y="3244560"/>
            <a:chExt cx="504056" cy="504056"/>
          </a:xfrm>
        </p:grpSpPr>
        <p:sp>
          <p:nvSpPr>
            <p:cNvPr id="294" name="Google Shape;294;p51"/>
            <p:cNvSpPr/>
            <p:nvPr/>
          </p:nvSpPr>
          <p:spPr>
            <a:xfrm>
              <a:off x="2549663" y="3244560"/>
              <a:ext cx="504056" cy="504056"/>
            </a:xfrm>
            <a:prstGeom prst="ellipse">
              <a:avLst/>
            </a:prstGeom>
            <a:solidFill>
              <a:srgbClr val="94E21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1"/>
            <p:cNvSpPr txBox="1"/>
            <p:nvPr/>
          </p:nvSpPr>
          <p:spPr>
            <a:xfrm>
              <a:off x="2567187" y="3327312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96" name="Google Shape;296;p51"/>
          <p:cNvSpPr txBox="1"/>
          <p:nvPr/>
        </p:nvSpPr>
        <p:spPr>
          <a:xfrm>
            <a:off x="3982522" y="1582948"/>
            <a:ext cx="44006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各項數學作業、習作，要用心完成。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97" name="Google Shape;297;p51"/>
          <p:cNvSpPr txBox="1"/>
          <p:nvPr/>
        </p:nvSpPr>
        <p:spPr>
          <a:xfrm>
            <a:off x="4052620" y="3132366"/>
            <a:ext cx="49816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上課的學習態度、課堂操作練習……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98" name="Google Shape;298;p51"/>
          <p:cNvSpPr txBox="1"/>
          <p:nvPr/>
        </p:nvSpPr>
        <p:spPr>
          <a:xfrm>
            <a:off x="4058722" y="4595661"/>
            <a:ext cx="5414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各項評量成績，包含練習卷、測驗……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" name="Google Shape;299;p51"/>
          <p:cNvGrpSpPr/>
          <p:nvPr/>
        </p:nvGrpSpPr>
        <p:grpSpPr>
          <a:xfrm>
            <a:off x="179907" y="2548786"/>
            <a:ext cx="1914526" cy="2908151"/>
            <a:chOff x="179907" y="1911589"/>
            <a:chExt cx="1914526" cy="2181113"/>
          </a:xfrm>
        </p:grpSpPr>
        <p:sp>
          <p:nvSpPr>
            <p:cNvPr id="300" name="Google Shape;300;p51"/>
            <p:cNvSpPr/>
            <p:nvPr/>
          </p:nvSpPr>
          <p:spPr>
            <a:xfrm>
              <a:off x="179907" y="1911589"/>
              <a:ext cx="1914526" cy="2181113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301;p51"/>
            <p:cNvGrpSpPr/>
            <p:nvPr/>
          </p:nvGrpSpPr>
          <p:grpSpPr>
            <a:xfrm>
              <a:off x="385070" y="1996885"/>
              <a:ext cx="1538704" cy="1387316"/>
              <a:chOff x="385070" y="1996885"/>
              <a:chExt cx="1538704" cy="1387316"/>
            </a:xfrm>
          </p:grpSpPr>
          <p:sp>
            <p:nvSpPr>
              <p:cNvPr id="302" name="Google Shape;302;p51"/>
              <p:cNvSpPr/>
              <p:nvPr/>
            </p:nvSpPr>
            <p:spPr>
              <a:xfrm>
                <a:off x="385070" y="1996885"/>
                <a:ext cx="1538704" cy="13873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46" extrusionOk="0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1"/>
              <p:cNvSpPr txBox="1"/>
              <p:nvPr/>
            </p:nvSpPr>
            <p:spPr>
              <a:xfrm>
                <a:off x="630563" y="2073713"/>
                <a:ext cx="1179395" cy="807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zh-CN" sz="3200" b="0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評量方式</a:t>
                </a:r>
                <a:endParaRPr sz="3200" b="0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  <p:sp>
        <p:nvSpPr>
          <p:cNvPr id="304" name="Google Shape;304;p51"/>
          <p:cNvSpPr txBox="1"/>
          <p:nvPr/>
        </p:nvSpPr>
        <p:spPr>
          <a:xfrm>
            <a:off x="2613375" y="2633471"/>
            <a:ext cx="37122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數學</a:t>
            </a:r>
            <a:endParaRPr sz="28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cxnSp>
        <p:nvCxnSpPr>
          <p:cNvPr id="305" name="Google Shape;305;p51"/>
          <p:cNvCxnSpPr/>
          <p:nvPr/>
        </p:nvCxnSpPr>
        <p:spPr>
          <a:xfrm>
            <a:off x="1929394" y="3556041"/>
            <a:ext cx="511928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1;p52"/>
          <p:cNvGrpSpPr/>
          <p:nvPr/>
        </p:nvGrpSpPr>
        <p:grpSpPr>
          <a:xfrm>
            <a:off x="2263523" y="1463043"/>
            <a:ext cx="1050266" cy="5095851"/>
            <a:chOff x="2409824" y="1025682"/>
            <a:chExt cx="3467101" cy="3813019"/>
          </a:xfrm>
        </p:grpSpPr>
        <p:sp>
          <p:nvSpPr>
            <p:cNvPr id="312" name="Google Shape;312;p52"/>
            <p:cNvSpPr/>
            <p:nvPr/>
          </p:nvSpPr>
          <p:spPr>
            <a:xfrm>
              <a:off x="2409824" y="1085851"/>
              <a:ext cx="3467101" cy="3752850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52"/>
            <p:cNvSpPr/>
            <p:nvPr/>
          </p:nvSpPr>
          <p:spPr>
            <a:xfrm>
              <a:off x="2571336" y="1025682"/>
              <a:ext cx="3092394" cy="3093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52"/>
            <p:cNvSpPr/>
            <p:nvPr/>
          </p:nvSpPr>
          <p:spPr>
            <a:xfrm>
              <a:off x="2678596" y="1124967"/>
              <a:ext cx="2877133" cy="2876607"/>
            </a:xfrm>
            <a:prstGeom prst="ellipse">
              <a:avLst/>
            </a:prstGeom>
            <a:solidFill>
              <a:srgbClr val="FF7593"/>
            </a:solidFill>
            <a:ln>
              <a:noFill/>
            </a:ln>
            <a:effectLst>
              <a:outerShdw blurRad="215900" dist="50800" dir="5400000" algn="t" rotWithShape="0">
                <a:srgbClr val="000000">
                  <a:alpha val="4627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315;p52"/>
          <p:cNvGrpSpPr/>
          <p:nvPr/>
        </p:nvGrpSpPr>
        <p:grpSpPr>
          <a:xfrm>
            <a:off x="3373672" y="1483249"/>
            <a:ext cx="504056" cy="672075"/>
            <a:chOff x="2769119" y="1848492"/>
            <a:chExt cx="504056" cy="504056"/>
          </a:xfrm>
        </p:grpSpPr>
        <p:sp>
          <p:nvSpPr>
            <p:cNvPr id="316" name="Google Shape;316;p52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2"/>
            <p:cNvSpPr txBox="1"/>
            <p:nvPr/>
          </p:nvSpPr>
          <p:spPr>
            <a:xfrm>
              <a:off x="2808589" y="1931243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" name="Google Shape;318;p52"/>
          <p:cNvGrpSpPr/>
          <p:nvPr/>
        </p:nvGrpSpPr>
        <p:grpSpPr>
          <a:xfrm>
            <a:off x="3408583" y="2967079"/>
            <a:ext cx="504056" cy="672075"/>
            <a:chOff x="2471142" y="2586760"/>
            <a:chExt cx="504056" cy="504056"/>
          </a:xfrm>
        </p:grpSpPr>
        <p:sp>
          <p:nvSpPr>
            <p:cNvPr id="319" name="Google Shape;319;p52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2"/>
            <p:cNvSpPr txBox="1"/>
            <p:nvPr/>
          </p:nvSpPr>
          <p:spPr>
            <a:xfrm>
              <a:off x="2510612" y="2669511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5" name="Google Shape;321;p52"/>
          <p:cNvGrpSpPr/>
          <p:nvPr/>
        </p:nvGrpSpPr>
        <p:grpSpPr>
          <a:xfrm>
            <a:off x="3432194" y="4497428"/>
            <a:ext cx="504056" cy="672075"/>
            <a:chOff x="2549663" y="3244560"/>
            <a:chExt cx="504056" cy="504056"/>
          </a:xfrm>
        </p:grpSpPr>
        <p:sp>
          <p:nvSpPr>
            <p:cNvPr id="322" name="Google Shape;322;p52"/>
            <p:cNvSpPr/>
            <p:nvPr/>
          </p:nvSpPr>
          <p:spPr>
            <a:xfrm>
              <a:off x="2549663" y="3244560"/>
              <a:ext cx="504056" cy="504056"/>
            </a:xfrm>
            <a:prstGeom prst="ellipse">
              <a:avLst/>
            </a:prstGeom>
            <a:solidFill>
              <a:srgbClr val="94E21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2"/>
            <p:cNvSpPr txBox="1"/>
            <p:nvPr/>
          </p:nvSpPr>
          <p:spPr>
            <a:xfrm>
              <a:off x="2567187" y="3327312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24" name="Google Shape;324;p52"/>
          <p:cNvSpPr txBox="1"/>
          <p:nvPr/>
        </p:nvSpPr>
        <p:spPr>
          <a:xfrm>
            <a:off x="3982522" y="1582948"/>
            <a:ext cx="50663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習作、練習卷，要用心完成。</a:t>
            </a:r>
            <a:endParaRPr lang="en-US" altLang="zh-CN" sz="20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b="0" i="0" u="none" strike="noStrike" cap="none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沒有期中期末考</a:t>
            </a:r>
            <a:endParaRPr sz="2000" b="0" i="0" u="none" strike="noStrike" cap="none" dirty="0">
              <a:solidFill>
                <a:srgbClr val="FFC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5" name="Google Shape;325;p52"/>
          <p:cNvSpPr txBox="1"/>
          <p:nvPr/>
        </p:nvSpPr>
        <p:spPr>
          <a:xfrm>
            <a:off x="4052620" y="3132366"/>
            <a:ext cx="49816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上課的學習態度、鼓勵踴躍發言……</a:t>
            </a:r>
            <a:endParaRPr sz="20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6" name="Google Shape;326;p52"/>
          <p:cNvSpPr txBox="1"/>
          <p:nvPr/>
        </p:nvSpPr>
        <p:spPr>
          <a:xfrm>
            <a:off x="4058722" y="4595661"/>
            <a:ext cx="5414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美勞製作過程、美勞成品。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" name="Google Shape;327;p52"/>
          <p:cNvGrpSpPr/>
          <p:nvPr/>
        </p:nvGrpSpPr>
        <p:grpSpPr>
          <a:xfrm>
            <a:off x="179907" y="2548786"/>
            <a:ext cx="1914526" cy="2908151"/>
            <a:chOff x="179907" y="1911589"/>
            <a:chExt cx="1914526" cy="2181113"/>
          </a:xfrm>
        </p:grpSpPr>
        <p:sp>
          <p:nvSpPr>
            <p:cNvPr id="328" name="Google Shape;328;p52"/>
            <p:cNvSpPr/>
            <p:nvPr/>
          </p:nvSpPr>
          <p:spPr>
            <a:xfrm>
              <a:off x="179907" y="1911589"/>
              <a:ext cx="1914526" cy="2181113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329;p52"/>
            <p:cNvGrpSpPr/>
            <p:nvPr/>
          </p:nvGrpSpPr>
          <p:grpSpPr>
            <a:xfrm>
              <a:off x="385070" y="1996885"/>
              <a:ext cx="1538704" cy="1387316"/>
              <a:chOff x="385070" y="1996885"/>
              <a:chExt cx="1538704" cy="1387316"/>
            </a:xfrm>
          </p:grpSpPr>
          <p:sp>
            <p:nvSpPr>
              <p:cNvPr id="330" name="Google Shape;330;p52"/>
              <p:cNvSpPr/>
              <p:nvPr/>
            </p:nvSpPr>
            <p:spPr>
              <a:xfrm>
                <a:off x="385070" y="1996885"/>
                <a:ext cx="1538704" cy="13873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46" extrusionOk="0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52"/>
              <p:cNvSpPr txBox="1"/>
              <p:nvPr/>
            </p:nvSpPr>
            <p:spPr>
              <a:xfrm>
                <a:off x="630563" y="2073713"/>
                <a:ext cx="1179395" cy="807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zh-CN" sz="3200" b="0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評量方式</a:t>
                </a:r>
                <a:endParaRPr sz="3200" b="0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  <p:sp>
        <p:nvSpPr>
          <p:cNvPr id="332" name="Google Shape;332;p52"/>
          <p:cNvSpPr txBox="1"/>
          <p:nvPr/>
        </p:nvSpPr>
        <p:spPr>
          <a:xfrm>
            <a:off x="2598745" y="2633471"/>
            <a:ext cx="37122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生活</a:t>
            </a:r>
            <a:endParaRPr sz="28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cxnSp>
        <p:nvCxnSpPr>
          <p:cNvPr id="333" name="Google Shape;333;p52"/>
          <p:cNvCxnSpPr/>
          <p:nvPr/>
        </p:nvCxnSpPr>
        <p:spPr>
          <a:xfrm>
            <a:off x="1929394" y="3556041"/>
            <a:ext cx="511928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39;p53"/>
          <p:cNvGrpSpPr/>
          <p:nvPr/>
        </p:nvGrpSpPr>
        <p:grpSpPr>
          <a:xfrm>
            <a:off x="2263523" y="1463043"/>
            <a:ext cx="1050266" cy="5095851"/>
            <a:chOff x="2409824" y="1025682"/>
            <a:chExt cx="3467101" cy="3813019"/>
          </a:xfrm>
        </p:grpSpPr>
        <p:sp>
          <p:nvSpPr>
            <p:cNvPr id="340" name="Google Shape;340;p53"/>
            <p:cNvSpPr/>
            <p:nvPr/>
          </p:nvSpPr>
          <p:spPr>
            <a:xfrm>
              <a:off x="2409824" y="1085851"/>
              <a:ext cx="3467101" cy="3752850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3"/>
            <p:cNvSpPr/>
            <p:nvPr/>
          </p:nvSpPr>
          <p:spPr>
            <a:xfrm>
              <a:off x="2571336" y="1025682"/>
              <a:ext cx="3092394" cy="3093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3"/>
            <p:cNvSpPr/>
            <p:nvPr/>
          </p:nvSpPr>
          <p:spPr>
            <a:xfrm>
              <a:off x="2678596" y="1124967"/>
              <a:ext cx="2877133" cy="2876607"/>
            </a:xfrm>
            <a:prstGeom prst="ellipse">
              <a:avLst/>
            </a:prstGeom>
            <a:solidFill>
              <a:srgbClr val="FF7593"/>
            </a:solidFill>
            <a:ln>
              <a:noFill/>
            </a:ln>
            <a:effectLst>
              <a:outerShdw blurRad="215900" dist="50800" dir="5400000" algn="t" rotWithShape="0">
                <a:srgbClr val="000000">
                  <a:alpha val="4627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343;p53"/>
          <p:cNvGrpSpPr/>
          <p:nvPr/>
        </p:nvGrpSpPr>
        <p:grpSpPr>
          <a:xfrm>
            <a:off x="3373672" y="1483249"/>
            <a:ext cx="504056" cy="672075"/>
            <a:chOff x="2769119" y="1848492"/>
            <a:chExt cx="504056" cy="504056"/>
          </a:xfrm>
        </p:grpSpPr>
        <p:sp>
          <p:nvSpPr>
            <p:cNvPr id="344" name="Google Shape;344;p53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53"/>
            <p:cNvSpPr txBox="1"/>
            <p:nvPr/>
          </p:nvSpPr>
          <p:spPr>
            <a:xfrm>
              <a:off x="2808589" y="1931243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" name="Google Shape;346;p53"/>
          <p:cNvGrpSpPr/>
          <p:nvPr/>
        </p:nvGrpSpPr>
        <p:grpSpPr>
          <a:xfrm>
            <a:off x="3408583" y="2967079"/>
            <a:ext cx="504056" cy="672075"/>
            <a:chOff x="2471142" y="2586760"/>
            <a:chExt cx="504056" cy="504056"/>
          </a:xfrm>
        </p:grpSpPr>
        <p:sp>
          <p:nvSpPr>
            <p:cNvPr id="347" name="Google Shape;347;p53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3"/>
            <p:cNvSpPr txBox="1"/>
            <p:nvPr/>
          </p:nvSpPr>
          <p:spPr>
            <a:xfrm>
              <a:off x="2510612" y="2669511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5" name="Google Shape;349;p53"/>
          <p:cNvGrpSpPr/>
          <p:nvPr/>
        </p:nvGrpSpPr>
        <p:grpSpPr>
          <a:xfrm>
            <a:off x="3432194" y="4497428"/>
            <a:ext cx="504056" cy="672075"/>
            <a:chOff x="2549663" y="3244560"/>
            <a:chExt cx="504056" cy="504056"/>
          </a:xfrm>
        </p:grpSpPr>
        <p:sp>
          <p:nvSpPr>
            <p:cNvPr id="350" name="Google Shape;350;p53"/>
            <p:cNvSpPr/>
            <p:nvPr/>
          </p:nvSpPr>
          <p:spPr>
            <a:xfrm>
              <a:off x="2549663" y="3244560"/>
              <a:ext cx="504056" cy="504056"/>
            </a:xfrm>
            <a:prstGeom prst="ellipse">
              <a:avLst/>
            </a:prstGeom>
            <a:solidFill>
              <a:srgbClr val="94E21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3"/>
            <p:cNvSpPr txBox="1"/>
            <p:nvPr/>
          </p:nvSpPr>
          <p:spPr>
            <a:xfrm>
              <a:off x="2567187" y="3327312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52" name="Google Shape;352;p53"/>
          <p:cNvSpPr txBox="1"/>
          <p:nvPr/>
        </p:nvSpPr>
        <p:spPr>
          <a:xfrm>
            <a:off x="3982522" y="1582948"/>
            <a:ext cx="44006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課本練習題，要用心完成。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53" name="Google Shape;353;p53"/>
          <p:cNvSpPr txBox="1"/>
          <p:nvPr/>
        </p:nvSpPr>
        <p:spPr>
          <a:xfrm>
            <a:off x="4052620" y="3132366"/>
            <a:ext cx="49816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上課的學習態度、練習說與聽……</a:t>
            </a:r>
            <a:endParaRPr sz="20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54" name="Google Shape;354;p53"/>
          <p:cNvSpPr txBox="1"/>
          <p:nvPr/>
        </p:nvSpPr>
        <p:spPr>
          <a:xfrm>
            <a:off x="4058722" y="4595661"/>
            <a:ext cx="541446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上台</a:t>
            </a:r>
            <a:r>
              <a:rPr lang="zh-TW" altLang="en-US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朗</a:t>
            </a: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讀課文、用閩語說出圖片語詞。</a:t>
            </a:r>
            <a:endParaRPr sz="20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" name="Google Shape;355;p53"/>
          <p:cNvGrpSpPr/>
          <p:nvPr/>
        </p:nvGrpSpPr>
        <p:grpSpPr>
          <a:xfrm>
            <a:off x="179907" y="2548786"/>
            <a:ext cx="1914526" cy="2908151"/>
            <a:chOff x="179907" y="1911589"/>
            <a:chExt cx="1914526" cy="2181113"/>
          </a:xfrm>
        </p:grpSpPr>
        <p:sp>
          <p:nvSpPr>
            <p:cNvPr id="356" name="Google Shape;356;p53"/>
            <p:cNvSpPr/>
            <p:nvPr/>
          </p:nvSpPr>
          <p:spPr>
            <a:xfrm>
              <a:off x="179907" y="1911589"/>
              <a:ext cx="1914526" cy="2181113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357;p53"/>
            <p:cNvGrpSpPr/>
            <p:nvPr/>
          </p:nvGrpSpPr>
          <p:grpSpPr>
            <a:xfrm>
              <a:off x="385070" y="1996885"/>
              <a:ext cx="1538704" cy="1387316"/>
              <a:chOff x="385070" y="1996885"/>
              <a:chExt cx="1538704" cy="1387316"/>
            </a:xfrm>
          </p:grpSpPr>
          <p:sp>
            <p:nvSpPr>
              <p:cNvPr id="358" name="Google Shape;358;p53"/>
              <p:cNvSpPr/>
              <p:nvPr/>
            </p:nvSpPr>
            <p:spPr>
              <a:xfrm>
                <a:off x="385070" y="1996885"/>
                <a:ext cx="1538704" cy="13873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46" extrusionOk="0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53"/>
              <p:cNvSpPr txBox="1"/>
              <p:nvPr/>
            </p:nvSpPr>
            <p:spPr>
              <a:xfrm>
                <a:off x="630563" y="2073713"/>
                <a:ext cx="1179395" cy="807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zh-CN" sz="3200" b="0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評量方式</a:t>
                </a:r>
                <a:endParaRPr sz="3200" b="0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  <p:sp>
        <p:nvSpPr>
          <p:cNvPr id="360" name="Google Shape;360;p53"/>
          <p:cNvSpPr txBox="1"/>
          <p:nvPr/>
        </p:nvSpPr>
        <p:spPr>
          <a:xfrm>
            <a:off x="2613375" y="2136037"/>
            <a:ext cx="37122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閩南語</a:t>
            </a:r>
            <a:endParaRPr sz="28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cxnSp>
        <p:nvCxnSpPr>
          <p:cNvPr id="361" name="Google Shape;361;p53"/>
          <p:cNvCxnSpPr/>
          <p:nvPr/>
        </p:nvCxnSpPr>
        <p:spPr>
          <a:xfrm>
            <a:off x="1929394" y="3556041"/>
            <a:ext cx="511928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7;p54"/>
          <p:cNvGrpSpPr/>
          <p:nvPr/>
        </p:nvGrpSpPr>
        <p:grpSpPr>
          <a:xfrm>
            <a:off x="499784" y="1203808"/>
            <a:ext cx="1050266" cy="5095851"/>
            <a:chOff x="2409824" y="1025682"/>
            <a:chExt cx="3467101" cy="3813019"/>
          </a:xfrm>
        </p:grpSpPr>
        <p:sp>
          <p:nvSpPr>
            <p:cNvPr id="368" name="Google Shape;368;p54"/>
            <p:cNvSpPr/>
            <p:nvPr/>
          </p:nvSpPr>
          <p:spPr>
            <a:xfrm>
              <a:off x="2409824" y="1085851"/>
              <a:ext cx="3467101" cy="3752850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2571336" y="1025682"/>
              <a:ext cx="3092394" cy="3093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2678596" y="1124967"/>
              <a:ext cx="2877133" cy="2876607"/>
            </a:xfrm>
            <a:prstGeom prst="ellipse">
              <a:avLst/>
            </a:prstGeom>
            <a:solidFill>
              <a:srgbClr val="FF7593"/>
            </a:solidFill>
            <a:ln>
              <a:noFill/>
            </a:ln>
            <a:effectLst>
              <a:outerShdw blurRad="215900" dist="50800" dir="5400000" algn="t" rotWithShape="0">
                <a:srgbClr val="000000">
                  <a:alpha val="4627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371;p54"/>
          <p:cNvGrpSpPr/>
          <p:nvPr/>
        </p:nvGrpSpPr>
        <p:grpSpPr>
          <a:xfrm>
            <a:off x="1975260" y="867770"/>
            <a:ext cx="504056" cy="672075"/>
            <a:chOff x="2769119" y="1848492"/>
            <a:chExt cx="504056" cy="504056"/>
          </a:xfrm>
        </p:grpSpPr>
        <p:sp>
          <p:nvSpPr>
            <p:cNvPr id="372" name="Google Shape;372;p54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4"/>
            <p:cNvSpPr txBox="1"/>
            <p:nvPr/>
          </p:nvSpPr>
          <p:spPr>
            <a:xfrm>
              <a:off x="2808589" y="1931243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16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" name="Google Shape;374;p54"/>
          <p:cNvGrpSpPr/>
          <p:nvPr/>
        </p:nvGrpSpPr>
        <p:grpSpPr>
          <a:xfrm>
            <a:off x="2072506" y="2736588"/>
            <a:ext cx="695536" cy="672076"/>
            <a:chOff x="2471142" y="2586760"/>
            <a:chExt cx="695536" cy="504056"/>
          </a:xfrm>
        </p:grpSpPr>
        <p:sp>
          <p:nvSpPr>
            <p:cNvPr id="375" name="Google Shape;375;p54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4"/>
            <p:cNvSpPr txBox="1"/>
            <p:nvPr/>
          </p:nvSpPr>
          <p:spPr>
            <a:xfrm>
              <a:off x="2510611" y="2669512"/>
              <a:ext cx="656067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</a:t>
              </a:r>
              <a:r>
                <a:rPr lang="en-US" altLang="zh-TW" sz="1600" b="1" i="0" u="none" strike="noStrike" cap="none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2</a:t>
              </a:r>
              <a:endParaRPr sz="16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5" name="Google Shape;377;p54"/>
          <p:cNvGrpSpPr/>
          <p:nvPr/>
        </p:nvGrpSpPr>
        <p:grpSpPr>
          <a:xfrm>
            <a:off x="2111975" y="5532107"/>
            <a:ext cx="504056" cy="672075"/>
            <a:chOff x="2542347" y="4041917"/>
            <a:chExt cx="504056" cy="504056"/>
          </a:xfrm>
        </p:grpSpPr>
        <p:sp>
          <p:nvSpPr>
            <p:cNvPr id="378" name="Google Shape;378;p54"/>
            <p:cNvSpPr/>
            <p:nvPr/>
          </p:nvSpPr>
          <p:spPr>
            <a:xfrm>
              <a:off x="2542347" y="4041917"/>
              <a:ext cx="504056" cy="504056"/>
            </a:xfrm>
            <a:prstGeom prst="ellipse">
              <a:avLst/>
            </a:prstGeom>
            <a:solidFill>
              <a:srgbClr val="94E21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4"/>
            <p:cNvSpPr txBox="1"/>
            <p:nvPr/>
          </p:nvSpPr>
          <p:spPr>
            <a:xfrm>
              <a:off x="2603763" y="4102723"/>
              <a:ext cx="43794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CN" sz="1600" b="1" i="0" u="none" strike="noStrike" cap="non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16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80" name="Google Shape;380;p54"/>
          <p:cNvSpPr txBox="1"/>
          <p:nvPr/>
        </p:nvSpPr>
        <p:spPr>
          <a:xfrm>
            <a:off x="2768043" y="660941"/>
            <a:ext cx="5354727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科任老師很重視課堂表現，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希望孩子們要對自己的學習行為負責。</a:t>
            </a:r>
            <a:endParaRPr sz="2400" dirty="0"/>
          </a:p>
        </p:txBody>
      </p:sp>
      <p:sp>
        <p:nvSpPr>
          <p:cNvPr id="381" name="Google Shape;381;p54"/>
          <p:cNvSpPr txBox="1"/>
          <p:nvPr/>
        </p:nvSpPr>
        <p:spPr>
          <a:xfrm>
            <a:off x="2616031" y="2141937"/>
            <a:ext cx="6527969" cy="293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英文①老師會要求學生說和聽自己的英文座號。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     ②老師會出『</a:t>
            </a:r>
            <a:r>
              <a:rPr lang="zh-TW" altLang="en-US" sz="24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聽指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唸給家長聽』的作業，         </a:t>
            </a:r>
            <a:endParaRPr sz="24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       並請</a:t>
            </a:r>
            <a:r>
              <a:rPr lang="zh-CN" sz="2400" b="0" i="0" u="sng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家長簽名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在課本指定頁數裡</a:t>
            </a:r>
            <a:endParaRPr sz="24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1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       (請家長配合)。</a:t>
            </a: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課本有</a:t>
            </a: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QR code </a:t>
            </a:r>
            <a:endParaRPr sz="24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     ③學生上課不認真，會被扣章。</a:t>
            </a:r>
            <a:endParaRPr sz="24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18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     </a:t>
            </a:r>
            <a:endParaRPr sz="18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87" name="Google Shape;387;p54"/>
          <p:cNvSpPr txBox="1"/>
          <p:nvPr/>
        </p:nvSpPr>
        <p:spPr>
          <a:xfrm>
            <a:off x="831362" y="1762841"/>
            <a:ext cx="371227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科任老師</a:t>
            </a:r>
            <a:endParaRPr sz="28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89" name="Google Shape;389;p54"/>
          <p:cNvSpPr txBox="1"/>
          <p:nvPr/>
        </p:nvSpPr>
        <p:spPr>
          <a:xfrm>
            <a:off x="2814260" y="4538894"/>
            <a:ext cx="632974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閱讀老師希望孩子多閱讀，本學期繼續天天閱</a:t>
            </a:r>
            <a:endParaRPr lang="en-US" altLang="zh-CN"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讀故事書的活動，麻煩家長幫忙陪讀，</a:t>
            </a:r>
            <a:r>
              <a:rPr lang="zh-CN" sz="2400" b="0" i="0" u="none" strike="noStrike" cap="none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填</a:t>
            </a:r>
            <a:endParaRPr lang="en-US" altLang="zh-CN" sz="2400" b="0" i="0" u="none" strike="noStrike" cap="none" dirty="0">
              <a:solidFill>
                <a:srgbClr val="FFC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zh-CN" sz="2400" b="0" i="0" u="none" strike="noStrike" cap="none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寫</a:t>
            </a:r>
            <a:r>
              <a:rPr lang="zh-TW" altLang="en-US" sz="2400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閱讀</a:t>
            </a:r>
            <a:r>
              <a:rPr lang="zh-CN" sz="2400" b="0" i="0" u="none" strike="noStrike" cap="none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存摺</a:t>
            </a:r>
            <a:r>
              <a:rPr lang="zh-TW" altLang="en-US" sz="2400" b="0" i="0" u="none" strike="noStrike" cap="none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，家長簽名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假日有橋梁書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文</a:t>
            </a:r>
            <a:endParaRPr lang="en-US" altLang="zh-TW"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字多一點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閱讀存摺如果遺失，需要補辦費用</a:t>
            </a:r>
            <a:r>
              <a:rPr lang="en-US" altLang="zh-TW" sz="24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30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元，如果是已記錄完畢者，可以免費更換。</a:t>
            </a:r>
            <a:endParaRPr sz="24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"/>
          <p:cNvSpPr/>
          <p:nvPr/>
        </p:nvSpPr>
        <p:spPr>
          <a:xfrm>
            <a:off x="2018997" y="136551"/>
            <a:ext cx="5025543" cy="124846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396;p31"/>
          <p:cNvGrpSpPr/>
          <p:nvPr/>
        </p:nvGrpSpPr>
        <p:grpSpPr>
          <a:xfrm>
            <a:off x="8295815" y="-2897337"/>
            <a:ext cx="463396" cy="474413"/>
            <a:chOff x="6383899" y="1395641"/>
            <a:chExt cx="360040" cy="276450"/>
          </a:xfrm>
        </p:grpSpPr>
        <p:sp>
          <p:nvSpPr>
            <p:cNvPr id="397" name="Google Shape;397;p31"/>
            <p:cNvSpPr/>
            <p:nvPr/>
          </p:nvSpPr>
          <p:spPr>
            <a:xfrm>
              <a:off x="6383899" y="1423927"/>
              <a:ext cx="360040" cy="1742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1"/>
            <p:cNvSpPr txBox="1"/>
            <p:nvPr/>
          </p:nvSpPr>
          <p:spPr>
            <a:xfrm>
              <a:off x="6430528" y="1395641"/>
              <a:ext cx="266779" cy="14345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zh-CN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1"/>
            <p:cNvSpPr/>
            <p:nvPr/>
          </p:nvSpPr>
          <p:spPr>
            <a:xfrm rot="10800000" flipH="1">
              <a:off x="6501162" y="1598187"/>
              <a:ext cx="125514" cy="73904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31"/>
          <p:cNvSpPr/>
          <p:nvPr/>
        </p:nvSpPr>
        <p:spPr>
          <a:xfrm rot="-433401">
            <a:off x="3425818" y="1598256"/>
            <a:ext cx="3717887" cy="5164792"/>
          </a:xfrm>
          <a:prstGeom prst="pie">
            <a:avLst>
              <a:gd name="adj1" fmla="val 13930292"/>
              <a:gd name="adj2" fmla="val 16438558"/>
            </a:avLst>
          </a:prstGeom>
          <a:solidFill>
            <a:srgbClr val="FF7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1"/>
          <p:cNvSpPr/>
          <p:nvPr/>
        </p:nvSpPr>
        <p:spPr>
          <a:xfrm rot="244502">
            <a:off x="3015977" y="1901141"/>
            <a:ext cx="4268053" cy="4478803"/>
          </a:xfrm>
          <a:prstGeom prst="pie">
            <a:avLst>
              <a:gd name="adj1" fmla="val 9955951"/>
              <a:gd name="adj2" fmla="val 131801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1"/>
          <p:cNvSpPr/>
          <p:nvPr/>
        </p:nvSpPr>
        <p:spPr>
          <a:xfrm>
            <a:off x="2987168" y="1556033"/>
            <a:ext cx="4681176" cy="5064832"/>
          </a:xfrm>
          <a:prstGeom prst="pie">
            <a:avLst>
              <a:gd name="adj1" fmla="val 16078262"/>
              <a:gd name="adj2" fmla="val 10179659"/>
            </a:avLst>
          </a:prstGeom>
          <a:solidFill>
            <a:srgbClr val="94E2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03" name="Google Shape;403;p31"/>
          <p:cNvSpPr txBox="1"/>
          <p:nvPr/>
        </p:nvSpPr>
        <p:spPr>
          <a:xfrm>
            <a:off x="3452450" y="3541934"/>
            <a:ext cx="7774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15%</a:t>
            </a:r>
            <a:endParaRPr sz="2800" b="1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04" name="Google Shape;404;p31"/>
          <p:cNvSpPr txBox="1"/>
          <p:nvPr/>
        </p:nvSpPr>
        <p:spPr>
          <a:xfrm>
            <a:off x="4117594" y="2291763"/>
            <a:ext cx="7774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1" i="0" u="none" strike="noStrike" cap="none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15%</a:t>
            </a:r>
            <a:endParaRPr sz="28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05" name="Google Shape;405;p31"/>
          <p:cNvSpPr txBox="1"/>
          <p:nvPr/>
        </p:nvSpPr>
        <p:spPr>
          <a:xfrm>
            <a:off x="4895051" y="4475258"/>
            <a:ext cx="7774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1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70%</a:t>
            </a:r>
            <a:endParaRPr sz="2800" b="1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06" name="Google Shape;406;p31"/>
          <p:cNvCxnSpPr/>
          <p:nvPr/>
        </p:nvCxnSpPr>
        <p:spPr>
          <a:xfrm>
            <a:off x="5626476" y="4071204"/>
            <a:ext cx="139506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cxnSp>
        <p:nvCxnSpPr>
          <p:cNvPr id="407" name="Google Shape;407;p31"/>
          <p:cNvCxnSpPr/>
          <p:nvPr/>
        </p:nvCxnSpPr>
        <p:spPr>
          <a:xfrm rot="10800000">
            <a:off x="2830984" y="2340866"/>
            <a:ext cx="994867" cy="211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cxnSp>
        <p:nvCxnSpPr>
          <p:cNvPr id="408" name="Google Shape;408;p31"/>
          <p:cNvCxnSpPr/>
          <p:nvPr/>
        </p:nvCxnSpPr>
        <p:spPr>
          <a:xfrm flipH="1">
            <a:off x="2428649" y="4252569"/>
            <a:ext cx="870509" cy="1950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sp>
        <p:nvSpPr>
          <p:cNvPr id="409" name="Google Shape;409;p31"/>
          <p:cNvSpPr txBox="1"/>
          <p:nvPr/>
        </p:nvSpPr>
        <p:spPr>
          <a:xfrm>
            <a:off x="7132321" y="3794151"/>
            <a:ext cx="16209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平時成績</a:t>
            </a:r>
            <a:endParaRPr/>
          </a:p>
        </p:txBody>
      </p:sp>
      <p:sp>
        <p:nvSpPr>
          <p:cNvPr id="410" name="Google Shape;410;p31"/>
          <p:cNvSpPr txBox="1"/>
          <p:nvPr/>
        </p:nvSpPr>
        <p:spPr>
          <a:xfrm>
            <a:off x="790042" y="1989738"/>
            <a:ext cx="20313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期中評量成績</a:t>
            </a:r>
            <a:endParaRPr/>
          </a:p>
        </p:txBody>
      </p:sp>
      <p:sp>
        <p:nvSpPr>
          <p:cNvPr id="411" name="Google Shape;411;p31"/>
          <p:cNvSpPr/>
          <p:nvPr/>
        </p:nvSpPr>
        <p:spPr>
          <a:xfrm>
            <a:off x="378558" y="4052872"/>
            <a:ext cx="20313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期末評量成績</a:t>
            </a:r>
            <a:endParaRPr/>
          </a:p>
        </p:txBody>
      </p:sp>
      <p:sp>
        <p:nvSpPr>
          <p:cNvPr id="412" name="Google Shape;412;p31"/>
          <p:cNvSpPr txBox="1"/>
          <p:nvPr/>
        </p:nvSpPr>
        <p:spPr>
          <a:xfrm>
            <a:off x="2209191" y="351133"/>
            <a:ext cx="47402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 dirty="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國語、數學</a:t>
            </a:r>
            <a:r>
              <a:rPr lang="zh-CN" sz="3200" b="0" i="0" u="none" strike="noStrike" cap="none" dirty="0">
                <a:solidFill>
                  <a:srgbClr val="C5D8F1"/>
                </a:solidFill>
                <a:latin typeface="DFKai-SB"/>
                <a:ea typeface="DFKai-SB"/>
                <a:cs typeface="DFKai-SB"/>
                <a:sym typeface="DFKai-SB"/>
              </a:rPr>
              <a:t>成績計算方式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/>
          <p:nvPr/>
        </p:nvSpPr>
        <p:spPr>
          <a:xfrm>
            <a:off x="2018997" y="136551"/>
            <a:ext cx="5025543" cy="1248461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419;p55"/>
          <p:cNvGrpSpPr/>
          <p:nvPr/>
        </p:nvGrpSpPr>
        <p:grpSpPr>
          <a:xfrm>
            <a:off x="8295815" y="-2897337"/>
            <a:ext cx="463396" cy="474413"/>
            <a:chOff x="6383899" y="1395641"/>
            <a:chExt cx="360040" cy="276450"/>
          </a:xfrm>
        </p:grpSpPr>
        <p:sp>
          <p:nvSpPr>
            <p:cNvPr id="420" name="Google Shape;420;p55"/>
            <p:cNvSpPr/>
            <p:nvPr/>
          </p:nvSpPr>
          <p:spPr>
            <a:xfrm>
              <a:off x="6383899" y="1423927"/>
              <a:ext cx="360040" cy="1742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5"/>
            <p:cNvSpPr txBox="1"/>
            <p:nvPr/>
          </p:nvSpPr>
          <p:spPr>
            <a:xfrm>
              <a:off x="6430528" y="1395641"/>
              <a:ext cx="266779" cy="14345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zh-CN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5"/>
            <p:cNvSpPr/>
            <p:nvPr/>
          </p:nvSpPr>
          <p:spPr>
            <a:xfrm rot="10800000" flipH="1">
              <a:off x="6501162" y="1598187"/>
              <a:ext cx="125514" cy="73904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3" name="Google Shape;423;p55" descr="圖片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5494" y="1563512"/>
            <a:ext cx="4206240" cy="5294488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424" name="Google Shape;424;p55"/>
          <p:cNvSpPr txBox="1"/>
          <p:nvPr/>
        </p:nvSpPr>
        <p:spPr>
          <a:xfrm>
            <a:off x="2209191" y="351133"/>
            <a:ext cx="47402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rgbClr val="C5D8F1"/>
                </a:solidFill>
                <a:latin typeface="DFKai-SB"/>
                <a:ea typeface="DFKai-SB"/>
                <a:cs typeface="DFKai-SB"/>
                <a:sym typeface="DFKai-SB"/>
              </a:rPr>
              <a:t>其他科目成績計算方式</a:t>
            </a:r>
            <a:endParaRPr/>
          </a:p>
        </p:txBody>
      </p:sp>
      <p:sp>
        <p:nvSpPr>
          <p:cNvPr id="425" name="Google Shape;425;p55"/>
          <p:cNvSpPr txBox="1"/>
          <p:nvPr/>
        </p:nvSpPr>
        <p:spPr>
          <a:xfrm>
            <a:off x="3635655" y="3511297"/>
            <a:ext cx="16209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平時成績</a:t>
            </a:r>
            <a:endParaRPr/>
          </a:p>
        </p:txBody>
      </p:sp>
      <p:sp>
        <p:nvSpPr>
          <p:cNvPr id="426" name="Google Shape;426;p55"/>
          <p:cNvSpPr/>
          <p:nvPr/>
        </p:nvSpPr>
        <p:spPr>
          <a:xfrm>
            <a:off x="3716122" y="4384495"/>
            <a:ext cx="15789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100%</a:t>
            </a:r>
            <a:endParaRPr sz="3600" b="1" i="0" u="none" strike="noStrike" cap="none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7"/>
          <p:cNvSpPr/>
          <p:nvPr/>
        </p:nvSpPr>
        <p:spPr>
          <a:xfrm>
            <a:off x="5764222" y="6043549"/>
            <a:ext cx="2392370" cy="44866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7"/>
          <p:cNvSpPr/>
          <p:nvPr/>
        </p:nvSpPr>
        <p:spPr>
          <a:xfrm>
            <a:off x="3174798" y="6027726"/>
            <a:ext cx="2699309" cy="448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>
            <a:off x="4169665" y="4789018"/>
            <a:ext cx="4345229" cy="85831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>
            <a:off x="4301338" y="3716122"/>
            <a:ext cx="4147718" cy="946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7"/>
          <p:cNvSpPr/>
          <p:nvPr/>
        </p:nvSpPr>
        <p:spPr>
          <a:xfrm>
            <a:off x="4198926" y="2574951"/>
            <a:ext cx="3899001" cy="70225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7"/>
          <p:cNvSpPr/>
          <p:nvPr/>
        </p:nvSpPr>
        <p:spPr>
          <a:xfrm>
            <a:off x="4016046" y="1580083"/>
            <a:ext cx="4579315" cy="351131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7"/>
          <p:cNvSpPr/>
          <p:nvPr/>
        </p:nvSpPr>
        <p:spPr>
          <a:xfrm>
            <a:off x="3518612" y="751027"/>
            <a:ext cx="4440327" cy="3121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7"/>
          <p:cNvSpPr/>
          <p:nvPr/>
        </p:nvSpPr>
        <p:spPr>
          <a:xfrm>
            <a:off x="-1171574" y="533401"/>
            <a:ext cx="4381500" cy="5842000"/>
          </a:xfrm>
          <a:prstGeom prst="arc">
            <a:avLst>
              <a:gd name="adj1" fmla="val 16612903"/>
              <a:gd name="adj2" fmla="val 4954378"/>
            </a:avLst>
          </a:prstGeom>
          <a:noFill/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441;p17"/>
          <p:cNvGrpSpPr/>
          <p:nvPr/>
        </p:nvGrpSpPr>
        <p:grpSpPr>
          <a:xfrm>
            <a:off x="304800" y="2120900"/>
            <a:ext cx="2114550" cy="3581401"/>
            <a:chOff x="304800" y="1590674"/>
            <a:chExt cx="2114550" cy="2686051"/>
          </a:xfrm>
        </p:grpSpPr>
        <p:sp>
          <p:nvSpPr>
            <p:cNvPr id="442" name="Google Shape;442;p17"/>
            <p:cNvSpPr/>
            <p:nvPr/>
          </p:nvSpPr>
          <p:spPr>
            <a:xfrm>
              <a:off x="304800" y="1590674"/>
              <a:ext cx="2114550" cy="2686051"/>
            </a:xfrm>
            <a:prstGeom prst="roundRect">
              <a:avLst>
                <a:gd name="adj" fmla="val 39823"/>
              </a:avLst>
            </a:prstGeom>
            <a:gradFill>
              <a:gsLst>
                <a:gs pos="0">
                  <a:schemeClr val="dk1"/>
                </a:gs>
                <a:gs pos="5200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oogle Shape;443;p17"/>
            <p:cNvGrpSpPr/>
            <p:nvPr/>
          </p:nvGrpSpPr>
          <p:grpSpPr>
            <a:xfrm>
              <a:off x="486603" y="1751902"/>
              <a:ext cx="1719352" cy="1719352"/>
              <a:chOff x="486603" y="1751902"/>
              <a:chExt cx="1719352" cy="1719352"/>
            </a:xfrm>
          </p:grpSpPr>
          <p:sp>
            <p:nvSpPr>
              <p:cNvPr id="444" name="Google Shape;444;p17"/>
              <p:cNvSpPr/>
              <p:nvPr/>
            </p:nvSpPr>
            <p:spPr>
              <a:xfrm>
                <a:off x="486603" y="1751902"/>
                <a:ext cx="1719352" cy="1719352"/>
              </a:xfrm>
              <a:prstGeom prst="ellipse">
                <a:avLst/>
              </a:prstGeom>
              <a:solidFill>
                <a:schemeClr val="lt1"/>
              </a:solidFill>
              <a:ln w="1016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254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7"/>
              <p:cNvSpPr/>
              <p:nvPr/>
            </p:nvSpPr>
            <p:spPr>
              <a:xfrm>
                <a:off x="650738" y="1909983"/>
                <a:ext cx="1243899" cy="138982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330200" dist="76200" dir="5400000" rotWithShape="0">
                  <a:srgbClr val="000000">
                    <a:alpha val="4549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7"/>
              <p:cNvSpPr txBox="1"/>
              <p:nvPr/>
            </p:nvSpPr>
            <p:spPr>
              <a:xfrm>
                <a:off x="977234" y="2021837"/>
                <a:ext cx="573589" cy="9002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zh-CN" sz="3600" b="0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獎狀</a:t>
                </a:r>
                <a:endParaRPr sz="3600" b="0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  <p:sp>
        <p:nvSpPr>
          <p:cNvPr id="447" name="Google Shape;447;p17"/>
          <p:cNvSpPr/>
          <p:nvPr/>
        </p:nvSpPr>
        <p:spPr>
          <a:xfrm>
            <a:off x="1824892" y="620693"/>
            <a:ext cx="432048" cy="576064"/>
          </a:xfrm>
          <a:prstGeom prst="ellipse">
            <a:avLst/>
          </a:prstGeom>
          <a:solidFill>
            <a:srgbClr val="D92C0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7"/>
          <p:cNvSpPr/>
          <p:nvPr/>
        </p:nvSpPr>
        <p:spPr>
          <a:xfrm>
            <a:off x="1805941" y="5777008"/>
            <a:ext cx="432048" cy="576064"/>
          </a:xfrm>
          <a:prstGeom prst="ellipse">
            <a:avLst/>
          </a:prstGeom>
          <a:solidFill>
            <a:srgbClr val="7030A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7"/>
          <p:cNvSpPr/>
          <p:nvPr/>
        </p:nvSpPr>
        <p:spPr>
          <a:xfrm>
            <a:off x="2979685" y="3604431"/>
            <a:ext cx="432048" cy="576064"/>
          </a:xfrm>
          <a:prstGeom prst="ellipse">
            <a:avLst/>
          </a:prstGeom>
          <a:solidFill>
            <a:srgbClr val="00B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7"/>
          <p:cNvSpPr/>
          <p:nvPr/>
        </p:nvSpPr>
        <p:spPr>
          <a:xfrm>
            <a:off x="2612780" y="4627321"/>
            <a:ext cx="432048" cy="576064"/>
          </a:xfrm>
          <a:prstGeom prst="ellipse">
            <a:avLst/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7"/>
          <p:cNvSpPr/>
          <p:nvPr/>
        </p:nvSpPr>
        <p:spPr>
          <a:xfrm>
            <a:off x="2962120" y="2517372"/>
            <a:ext cx="432048" cy="576064"/>
          </a:xfrm>
          <a:prstGeom prst="ellipse">
            <a:avLst/>
          </a:prstGeom>
          <a:solidFill>
            <a:srgbClr val="FFC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7"/>
          <p:cNvSpPr/>
          <p:nvPr/>
        </p:nvSpPr>
        <p:spPr>
          <a:xfrm>
            <a:off x="2607447" y="1475476"/>
            <a:ext cx="432048" cy="576064"/>
          </a:xfrm>
          <a:prstGeom prst="ellipse">
            <a:avLst/>
          </a:prstGeom>
          <a:solidFill>
            <a:srgbClr val="E36C0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7"/>
          <p:cNvSpPr txBox="1"/>
          <p:nvPr/>
        </p:nvSpPr>
        <p:spPr>
          <a:xfrm>
            <a:off x="1870812" y="598173"/>
            <a:ext cx="3417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7"/>
          <p:cNvSpPr txBox="1"/>
          <p:nvPr/>
        </p:nvSpPr>
        <p:spPr>
          <a:xfrm>
            <a:off x="2662116" y="1417278"/>
            <a:ext cx="3417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7"/>
          <p:cNvSpPr txBox="1"/>
          <p:nvPr/>
        </p:nvSpPr>
        <p:spPr>
          <a:xfrm>
            <a:off x="3007758" y="2439589"/>
            <a:ext cx="3417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7"/>
          <p:cNvSpPr txBox="1"/>
          <p:nvPr/>
        </p:nvSpPr>
        <p:spPr>
          <a:xfrm>
            <a:off x="3026807" y="3548267"/>
            <a:ext cx="3417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7"/>
          <p:cNvSpPr txBox="1"/>
          <p:nvPr/>
        </p:nvSpPr>
        <p:spPr>
          <a:xfrm>
            <a:off x="2657924" y="4565508"/>
            <a:ext cx="3417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7"/>
          <p:cNvSpPr txBox="1"/>
          <p:nvPr/>
        </p:nvSpPr>
        <p:spPr>
          <a:xfrm>
            <a:off x="1849703" y="5750226"/>
            <a:ext cx="3417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7"/>
          <p:cNvSpPr txBox="1"/>
          <p:nvPr/>
        </p:nvSpPr>
        <p:spPr>
          <a:xfrm>
            <a:off x="3490739" y="733058"/>
            <a:ext cx="4841273" cy="32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期中評量後會有班級成績前三名的獎狀</a:t>
            </a:r>
            <a:r>
              <a:rPr lang="zh-CN" sz="1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1600" b="0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60" name="Google Shape;460;p17"/>
          <p:cNvCxnSpPr/>
          <p:nvPr/>
        </p:nvCxnSpPr>
        <p:spPr>
          <a:xfrm rot="10800000" flipH="1">
            <a:off x="2290746" y="907084"/>
            <a:ext cx="986465" cy="3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sp>
        <p:nvSpPr>
          <p:cNvPr id="461" name="Google Shape;461;p17"/>
          <p:cNvSpPr txBox="1"/>
          <p:nvPr/>
        </p:nvSpPr>
        <p:spPr>
          <a:xfrm>
            <a:off x="3994100" y="1363997"/>
            <a:ext cx="43609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期末評量後會有班級成績前三名的獎狀</a:t>
            </a:r>
            <a:r>
              <a:rPr lang="zh-CN" sz="18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1800" b="0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62" name="Google Shape;462;p17"/>
          <p:cNvCxnSpPr/>
          <p:nvPr/>
        </p:nvCxnSpPr>
        <p:spPr>
          <a:xfrm>
            <a:off x="3061239" y="1762734"/>
            <a:ext cx="881654" cy="266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sp>
        <p:nvSpPr>
          <p:cNvPr id="463" name="Google Shape;463;p17"/>
          <p:cNvSpPr txBox="1"/>
          <p:nvPr/>
        </p:nvSpPr>
        <p:spPr>
          <a:xfrm>
            <a:off x="4248680" y="2621729"/>
            <a:ext cx="4825448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期末評量後會有班級成績進步分數</a:t>
            </a:r>
            <a:endParaRPr sz="20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最多的前五名獎狀。</a:t>
            </a:r>
            <a:endParaRPr sz="2000" b="0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64" name="Google Shape;464;p17"/>
          <p:cNvCxnSpPr/>
          <p:nvPr/>
        </p:nvCxnSpPr>
        <p:spPr>
          <a:xfrm>
            <a:off x="3412628" y="2786930"/>
            <a:ext cx="778983" cy="123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sp>
        <p:nvSpPr>
          <p:cNvPr id="465" name="Google Shape;465;p17"/>
          <p:cNvSpPr txBox="1"/>
          <p:nvPr/>
        </p:nvSpPr>
        <p:spPr>
          <a:xfrm>
            <a:off x="4297717" y="3711365"/>
            <a:ext cx="40920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期末會有一學期所有科目總成績表現</a:t>
            </a:r>
            <a:endParaRPr sz="20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優異前五名獎狀</a:t>
            </a:r>
            <a:r>
              <a:rPr lang="zh-CN" sz="2000" b="0" i="0" u="none" strike="noStrike" cap="none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000" b="0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66" name="Google Shape;466;p17"/>
          <p:cNvCxnSpPr/>
          <p:nvPr/>
        </p:nvCxnSpPr>
        <p:spPr>
          <a:xfrm rot="10800000" flipH="1">
            <a:off x="3444623" y="3901440"/>
            <a:ext cx="827455" cy="20584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dash"/>
            <a:round/>
            <a:headEnd type="oval" w="med" len="med"/>
            <a:tailEnd type="triangle" w="med" len="med"/>
          </a:ln>
        </p:spPr>
      </p:cxnSp>
      <p:sp>
        <p:nvSpPr>
          <p:cNvPr id="467" name="Google Shape;467;p17"/>
          <p:cNvSpPr txBox="1"/>
          <p:nvPr/>
        </p:nvSpPr>
        <p:spPr>
          <a:xfrm>
            <a:off x="4156678" y="4667478"/>
            <a:ext cx="4424053" cy="651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每個月會由學生選出該月</a:t>
            </a:r>
            <a:r>
              <a:rPr lang="zh-CN" sz="2000" b="0" i="0" u="sng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品德小天使</a:t>
            </a:r>
            <a:r>
              <a:rPr lang="zh-CN" sz="1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zh-CN" sz="1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  (我的原則是一、二年級的品德小天使人選不重複)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8" name="Google Shape;468;p17"/>
          <p:cNvCxnSpPr/>
          <p:nvPr/>
        </p:nvCxnSpPr>
        <p:spPr>
          <a:xfrm>
            <a:off x="3067962" y="5016418"/>
            <a:ext cx="1028551" cy="668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  <p:sp>
        <p:nvSpPr>
          <p:cNvPr id="469" name="Google Shape;469;p17"/>
          <p:cNvSpPr txBox="1"/>
          <p:nvPr/>
        </p:nvSpPr>
        <p:spPr>
          <a:xfrm>
            <a:off x="3268592" y="6047628"/>
            <a:ext cx="4829334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寒假</a:t>
            </a: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作業認真全部完成，優異前五名獎狀。</a:t>
            </a:r>
            <a:endParaRPr sz="20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cxnSp>
        <p:nvCxnSpPr>
          <p:cNvPr id="470" name="Google Shape;470;p17"/>
          <p:cNvCxnSpPr/>
          <p:nvPr/>
        </p:nvCxnSpPr>
        <p:spPr>
          <a:xfrm>
            <a:off x="2271176" y="6182497"/>
            <a:ext cx="728057" cy="128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7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630F5C9-0439-4DF4-98B7-F4256E23D050}"/>
              </a:ext>
            </a:extLst>
          </p:cNvPr>
          <p:cNvSpPr txBox="1"/>
          <p:nvPr/>
        </p:nvSpPr>
        <p:spPr>
          <a:xfrm>
            <a:off x="1907704" y="1628800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二年級班級模範生</a:t>
            </a:r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胡又文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AA14ABE-67F0-46D1-8A5E-1423F355EA47}"/>
              </a:ext>
            </a:extLst>
          </p:cNvPr>
          <p:cNvSpPr txBox="1"/>
          <p:nvPr/>
        </p:nvSpPr>
        <p:spPr>
          <a:xfrm>
            <a:off x="1938586" y="3088243"/>
            <a:ext cx="4698722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寒假作業優良</a:t>
            </a:r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endParaRPr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吳宇睿、林子宸、</a:t>
            </a:r>
            <a:endParaRPr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余知恩、胡又文、鄭詩宥</a:t>
            </a:r>
            <a:endParaRPr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778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/>
          <p:nvPr/>
        </p:nvSpPr>
        <p:spPr>
          <a:xfrm>
            <a:off x="0" y="0"/>
            <a:ext cx="9144000" cy="58782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087" y="-342550"/>
            <a:ext cx="7576456" cy="1009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t="59683"/>
          <a:stretch/>
        </p:blipFill>
        <p:spPr>
          <a:xfrm>
            <a:off x="0" y="4093027"/>
            <a:ext cx="9144000" cy="2764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2"/>
          <p:cNvGrpSpPr/>
          <p:nvPr/>
        </p:nvGrpSpPr>
        <p:grpSpPr>
          <a:xfrm>
            <a:off x="-1" y="4024086"/>
            <a:ext cx="9144001" cy="152751"/>
            <a:chOff x="-1" y="2114550"/>
            <a:chExt cx="9144001" cy="114563"/>
          </a:xfrm>
        </p:grpSpPr>
        <p:sp>
          <p:nvSpPr>
            <p:cNvPr id="124" name="Google Shape;124;p2"/>
            <p:cNvSpPr/>
            <p:nvPr/>
          </p:nvSpPr>
          <p:spPr>
            <a:xfrm>
              <a:off x="-1" y="2114551"/>
              <a:ext cx="1285217" cy="10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5875" y="2114550"/>
              <a:ext cx="1301413" cy="101921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62224" y="2114551"/>
              <a:ext cx="1289211" cy="1019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848099" y="2114550"/>
              <a:ext cx="1288553" cy="1103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133974" y="2114550"/>
              <a:ext cx="1372172" cy="1143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886700" y="2114550"/>
              <a:ext cx="1257300" cy="114563"/>
            </a:xfrm>
            <a:prstGeom prst="rect">
              <a:avLst/>
            </a:prstGeom>
            <a:solidFill>
              <a:srgbClr val="EC6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486524" y="2114550"/>
              <a:ext cx="1414397" cy="1143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2"/>
          <p:cNvSpPr txBox="1"/>
          <p:nvPr/>
        </p:nvSpPr>
        <p:spPr>
          <a:xfrm>
            <a:off x="1915713" y="4836493"/>
            <a:ext cx="545258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2145507" y="4252891"/>
            <a:ext cx="238669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4459390" y="4345831"/>
            <a:ext cx="24421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1543507" y="4330599"/>
            <a:ext cx="936346" cy="682752"/>
          </a:xfrm>
          <a:prstGeom prst="rect">
            <a:avLst/>
          </a:prstGeom>
          <a:solidFill>
            <a:srgbClr val="17365D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1519119" y="4231693"/>
            <a:ext cx="6183787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CN" sz="3200" b="0" i="0" u="none" strike="noStrike" cap="none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期許</a:t>
            </a:r>
            <a:r>
              <a:rPr lang="zh-CN" sz="24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 一、</a:t>
            </a:r>
            <a:r>
              <a:rPr lang="zh-CN" sz="25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尊重他人和自己</a:t>
            </a:r>
            <a:endParaRPr sz="25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zh-CN" sz="25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      二、待人溫和有禮貌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zh-CN" sz="25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      三、 做事負責，勇於面對一切</a:t>
            </a:r>
            <a:endParaRPr sz="25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zh-CN" sz="25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      四、 學習自律，友愛包容</a:t>
            </a:r>
            <a:endParaRPr sz="25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76;p24"/>
          <p:cNvGrpSpPr/>
          <p:nvPr/>
        </p:nvGrpSpPr>
        <p:grpSpPr>
          <a:xfrm>
            <a:off x="3575052" y="458411"/>
            <a:ext cx="87313" cy="503845"/>
            <a:chOff x="2670176" y="343808"/>
            <a:chExt cx="87313" cy="377884"/>
          </a:xfrm>
        </p:grpSpPr>
        <p:sp>
          <p:nvSpPr>
            <p:cNvPr id="477" name="Google Shape;477;p24"/>
            <p:cNvSpPr/>
            <p:nvPr/>
          </p:nvSpPr>
          <p:spPr>
            <a:xfrm>
              <a:off x="2670176" y="343808"/>
              <a:ext cx="87313" cy="377884"/>
            </a:xfrm>
            <a:prstGeom prst="rect">
              <a:avLst/>
            </a:prstGeom>
            <a:solidFill>
              <a:srgbClr val="84E1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670176" y="343808"/>
              <a:ext cx="87313" cy="377884"/>
            </a:xfrm>
            <a:prstGeom prst="rect">
              <a:avLst/>
            </a:prstGeom>
            <a:solidFill>
              <a:srgbClr val="FF75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719388" y="343808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4E1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719388" y="343808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2719388" y="343808"/>
              <a:ext cx="38100" cy="377884"/>
            </a:xfrm>
            <a:prstGeom prst="rect">
              <a:avLst/>
            </a:prstGeom>
            <a:solidFill>
              <a:srgbClr val="44C7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2719388" y="343808"/>
              <a:ext cx="38100" cy="377884"/>
            </a:xfrm>
            <a:prstGeom prst="rect">
              <a:avLst/>
            </a:prstGeom>
            <a:solidFill>
              <a:srgbClr val="FF75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483;p24"/>
          <p:cNvGrpSpPr/>
          <p:nvPr/>
        </p:nvGrpSpPr>
        <p:grpSpPr>
          <a:xfrm>
            <a:off x="3575052" y="1138279"/>
            <a:ext cx="87313" cy="503845"/>
            <a:chOff x="2670176" y="853709"/>
            <a:chExt cx="87313" cy="377884"/>
          </a:xfrm>
        </p:grpSpPr>
        <p:sp>
          <p:nvSpPr>
            <p:cNvPr id="484" name="Google Shape;484;p24"/>
            <p:cNvSpPr/>
            <p:nvPr/>
          </p:nvSpPr>
          <p:spPr>
            <a:xfrm>
              <a:off x="2670176" y="853709"/>
              <a:ext cx="87313" cy="377884"/>
            </a:xfrm>
            <a:prstGeom prst="rect">
              <a:avLst/>
            </a:prstGeom>
            <a:solidFill>
              <a:srgbClr val="EBAC0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2670176" y="853709"/>
              <a:ext cx="87313" cy="3778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2719388" y="853709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58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719388" y="853709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719388" y="853709"/>
              <a:ext cx="38100" cy="377884"/>
            </a:xfrm>
            <a:prstGeom prst="rect">
              <a:avLst/>
            </a:prstGeom>
            <a:solidFill>
              <a:srgbClr val="134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719388" y="853709"/>
              <a:ext cx="38100" cy="3778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490;p24"/>
          <p:cNvGrpSpPr/>
          <p:nvPr/>
        </p:nvGrpSpPr>
        <p:grpSpPr>
          <a:xfrm>
            <a:off x="3575052" y="1814311"/>
            <a:ext cx="87313" cy="511519"/>
            <a:chOff x="2670176" y="1360733"/>
            <a:chExt cx="87313" cy="383639"/>
          </a:xfrm>
        </p:grpSpPr>
        <p:sp>
          <p:nvSpPr>
            <p:cNvPr id="491" name="Google Shape;491;p24"/>
            <p:cNvSpPr/>
            <p:nvPr/>
          </p:nvSpPr>
          <p:spPr>
            <a:xfrm>
              <a:off x="2670176" y="1360733"/>
              <a:ext cx="87313" cy="383639"/>
            </a:xfrm>
            <a:prstGeom prst="rect">
              <a:avLst/>
            </a:prstGeom>
            <a:solidFill>
              <a:srgbClr val="A2B9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2670176" y="1360733"/>
              <a:ext cx="87313" cy="383639"/>
            </a:xfrm>
            <a:prstGeom prst="rect">
              <a:avLst/>
            </a:prstGeom>
            <a:solidFill>
              <a:srgbClr val="94E21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2719388" y="1360733"/>
              <a:ext cx="38100" cy="383639"/>
            </a:xfrm>
            <a:custGeom>
              <a:avLst/>
              <a:gdLst/>
              <a:ahLst/>
              <a:cxnLst/>
              <a:rect l="l" t="t" r="r" b="b"/>
              <a:pathLst>
                <a:path w="24" h="200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719388" y="1360733"/>
              <a:ext cx="38100" cy="383639"/>
            </a:xfrm>
            <a:custGeom>
              <a:avLst/>
              <a:gdLst/>
              <a:ahLst/>
              <a:cxnLst/>
              <a:rect l="l" t="t" r="r" b="b"/>
              <a:pathLst>
                <a:path w="24" h="200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2719388" y="1360733"/>
              <a:ext cx="38100" cy="383639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2719388" y="1360733"/>
              <a:ext cx="38100" cy="383639"/>
            </a:xfrm>
            <a:prstGeom prst="rect">
              <a:avLst/>
            </a:prstGeom>
            <a:solidFill>
              <a:srgbClr val="94E21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497;p24"/>
          <p:cNvGrpSpPr/>
          <p:nvPr/>
        </p:nvGrpSpPr>
        <p:grpSpPr>
          <a:xfrm>
            <a:off x="3575052" y="2494179"/>
            <a:ext cx="87313" cy="511519"/>
            <a:chOff x="2670176" y="1870634"/>
            <a:chExt cx="87313" cy="383639"/>
          </a:xfrm>
        </p:grpSpPr>
        <p:sp>
          <p:nvSpPr>
            <p:cNvPr id="498" name="Google Shape;498;p24"/>
            <p:cNvSpPr/>
            <p:nvPr/>
          </p:nvSpPr>
          <p:spPr>
            <a:xfrm>
              <a:off x="2670176" y="1870634"/>
              <a:ext cx="87313" cy="38363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2719388" y="1870634"/>
              <a:ext cx="38100" cy="383639"/>
            </a:xfrm>
            <a:custGeom>
              <a:avLst/>
              <a:gdLst/>
              <a:ahLst/>
              <a:cxnLst/>
              <a:rect l="l" t="t" r="r" b="b"/>
              <a:pathLst>
                <a:path w="24" h="200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3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2719388" y="1870634"/>
              <a:ext cx="38100" cy="383639"/>
            </a:xfrm>
            <a:custGeom>
              <a:avLst/>
              <a:gdLst/>
              <a:ahLst/>
              <a:cxnLst/>
              <a:rect l="l" t="t" r="r" b="b"/>
              <a:pathLst>
                <a:path w="24" h="200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2719388" y="1870634"/>
              <a:ext cx="38100" cy="383639"/>
            </a:xfrm>
            <a:prstGeom prst="rect">
              <a:avLst/>
            </a:prstGeom>
            <a:solidFill>
              <a:srgbClr val="FF0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2719388" y="1870634"/>
              <a:ext cx="38100" cy="38363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503;p24"/>
          <p:cNvGrpSpPr/>
          <p:nvPr/>
        </p:nvGrpSpPr>
        <p:grpSpPr>
          <a:xfrm>
            <a:off x="3575052" y="3199801"/>
            <a:ext cx="87313" cy="503845"/>
            <a:chOff x="2670176" y="2399851"/>
            <a:chExt cx="87313" cy="377884"/>
          </a:xfrm>
        </p:grpSpPr>
        <p:sp>
          <p:nvSpPr>
            <p:cNvPr id="504" name="Google Shape;504;p24"/>
            <p:cNvSpPr/>
            <p:nvPr/>
          </p:nvSpPr>
          <p:spPr>
            <a:xfrm>
              <a:off x="2670176" y="2399851"/>
              <a:ext cx="87313" cy="3778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2670176" y="2399851"/>
              <a:ext cx="87313" cy="377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2719388" y="2399851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DAF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2719388" y="2399851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719388" y="2399851"/>
              <a:ext cx="38100" cy="377884"/>
            </a:xfrm>
            <a:prstGeom prst="rect">
              <a:avLst/>
            </a:prstGeom>
            <a:solidFill>
              <a:srgbClr val="00BA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2719388" y="2399851"/>
              <a:ext cx="38100" cy="3778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510;p24"/>
          <p:cNvGrpSpPr/>
          <p:nvPr/>
        </p:nvGrpSpPr>
        <p:grpSpPr>
          <a:xfrm>
            <a:off x="3575052" y="3874711"/>
            <a:ext cx="87313" cy="503845"/>
            <a:chOff x="2670176" y="343808"/>
            <a:chExt cx="87313" cy="377884"/>
          </a:xfrm>
        </p:grpSpPr>
        <p:sp>
          <p:nvSpPr>
            <p:cNvPr id="511" name="Google Shape;511;p24"/>
            <p:cNvSpPr/>
            <p:nvPr/>
          </p:nvSpPr>
          <p:spPr>
            <a:xfrm>
              <a:off x="2670176" y="343808"/>
              <a:ext cx="87313" cy="377884"/>
            </a:xfrm>
            <a:prstGeom prst="rect">
              <a:avLst/>
            </a:prstGeom>
            <a:solidFill>
              <a:srgbClr val="84E1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670176" y="343808"/>
              <a:ext cx="87313" cy="377884"/>
            </a:xfrm>
            <a:prstGeom prst="rect">
              <a:avLst/>
            </a:prstGeom>
            <a:solidFill>
              <a:srgbClr val="FF75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2719388" y="343808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4E1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2719388" y="343808"/>
              <a:ext cx="38100" cy="377884"/>
            </a:xfrm>
            <a:custGeom>
              <a:avLst/>
              <a:gdLst/>
              <a:ahLst/>
              <a:cxnLst/>
              <a:rect l="l" t="t" r="r" b="b"/>
              <a:pathLst>
                <a:path w="24" h="197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2719388" y="343808"/>
              <a:ext cx="38100" cy="377884"/>
            </a:xfrm>
            <a:prstGeom prst="rect">
              <a:avLst/>
            </a:prstGeom>
            <a:solidFill>
              <a:srgbClr val="44C7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19388" y="343808"/>
              <a:ext cx="38100" cy="377884"/>
            </a:xfrm>
            <a:prstGeom prst="rect">
              <a:avLst/>
            </a:prstGeom>
            <a:solidFill>
              <a:srgbClr val="FF75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517;p24"/>
          <p:cNvGrpSpPr/>
          <p:nvPr/>
        </p:nvGrpSpPr>
        <p:grpSpPr>
          <a:xfrm>
            <a:off x="4105276" y="457201"/>
            <a:ext cx="4676775" cy="482600"/>
            <a:chOff x="4105275" y="342900"/>
            <a:chExt cx="4676775" cy="361950"/>
          </a:xfrm>
        </p:grpSpPr>
        <p:sp>
          <p:nvSpPr>
            <p:cNvPr id="518" name="Google Shape;518;p24"/>
            <p:cNvSpPr/>
            <p:nvPr/>
          </p:nvSpPr>
          <p:spPr>
            <a:xfrm>
              <a:off x="4105275" y="342900"/>
              <a:ext cx="4676775" cy="361950"/>
            </a:xfrm>
            <a:prstGeom prst="roundRect">
              <a:avLst>
                <a:gd name="adj" fmla="val 16667"/>
              </a:avLst>
            </a:prstGeom>
            <a:solidFill>
              <a:srgbClr val="17365D">
                <a:alpha val="69411"/>
              </a:srgbClr>
            </a:solidFill>
            <a:ln w="19050" cap="flat" cmpd="sng">
              <a:solidFill>
                <a:srgbClr val="FF75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4"/>
            <p:cNvSpPr txBox="1"/>
            <p:nvPr/>
          </p:nvSpPr>
          <p:spPr>
            <a:xfrm>
              <a:off x="4191000" y="361950"/>
              <a:ext cx="4033476" cy="276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none" strike="noStrike" cap="none" dirty="0">
                  <a:solidFill>
                    <a:srgbClr val="F2F2F2"/>
                  </a:solidFill>
                  <a:latin typeface="DFKai-SB"/>
                  <a:ea typeface="DFKai-SB"/>
                  <a:cs typeface="DFKai-SB"/>
                  <a:sym typeface="DFKai-SB"/>
                </a:rPr>
                <a:t>1.個人良好表現</a:t>
              </a:r>
              <a:endParaRPr sz="18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520" name="Google Shape;520;p24"/>
          <p:cNvSpPr/>
          <p:nvPr/>
        </p:nvSpPr>
        <p:spPr>
          <a:xfrm rot="5400000">
            <a:off x="3830320" y="599316"/>
            <a:ext cx="338836" cy="211074"/>
          </a:xfrm>
          <a:prstGeom prst="triangle">
            <a:avLst>
              <a:gd name="adj" fmla="val 50000"/>
            </a:avLst>
          </a:prstGeom>
          <a:solidFill>
            <a:srgbClr val="FF7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521;p24"/>
          <p:cNvGrpSpPr/>
          <p:nvPr/>
        </p:nvGrpSpPr>
        <p:grpSpPr>
          <a:xfrm>
            <a:off x="4095750" y="1130300"/>
            <a:ext cx="5010150" cy="640913"/>
            <a:chOff x="4095750" y="847725"/>
            <a:chExt cx="5010150" cy="480685"/>
          </a:xfrm>
        </p:grpSpPr>
        <p:sp>
          <p:nvSpPr>
            <p:cNvPr id="522" name="Google Shape;522;p24"/>
            <p:cNvSpPr/>
            <p:nvPr/>
          </p:nvSpPr>
          <p:spPr>
            <a:xfrm>
              <a:off x="4095750" y="847725"/>
              <a:ext cx="4676775" cy="361950"/>
            </a:xfrm>
            <a:prstGeom prst="roundRect">
              <a:avLst>
                <a:gd name="adj" fmla="val 16667"/>
              </a:avLst>
            </a:prstGeom>
            <a:solidFill>
              <a:srgbClr val="17365D">
                <a:alpha val="71372"/>
              </a:srgbClr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24"/>
            <p:cNvSpPr txBox="1"/>
            <p:nvPr/>
          </p:nvSpPr>
          <p:spPr>
            <a:xfrm>
              <a:off x="4205199" y="866775"/>
              <a:ext cx="4900701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none" strike="noStrike" cap="none">
                  <a:solidFill>
                    <a:srgbClr val="F2F2F2"/>
                  </a:solidFill>
                  <a:latin typeface="DFKai-SB"/>
                  <a:ea typeface="DFKai-SB"/>
                  <a:cs typeface="DFKai-SB"/>
                  <a:sym typeface="DFKai-SB"/>
                </a:rPr>
                <a:t>2.全組表現</a:t>
              </a:r>
              <a:endParaRPr sz="1800" b="0" i="0" u="none" strike="noStrike" cap="none">
                <a:solidFill>
                  <a:srgbClr val="F2F2F2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4" name="Google Shape;524;p24"/>
          <p:cNvSpPr/>
          <p:nvPr/>
        </p:nvSpPr>
        <p:spPr>
          <a:xfrm rot="5400000">
            <a:off x="3820795" y="1259718"/>
            <a:ext cx="338836" cy="211074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525;p24"/>
          <p:cNvGrpSpPr/>
          <p:nvPr/>
        </p:nvGrpSpPr>
        <p:grpSpPr>
          <a:xfrm>
            <a:off x="4181476" y="2542600"/>
            <a:ext cx="4676775" cy="615513"/>
            <a:chOff x="6434138" y="2674421"/>
            <a:chExt cx="4676775" cy="461635"/>
          </a:xfrm>
        </p:grpSpPr>
        <p:sp>
          <p:nvSpPr>
            <p:cNvPr id="526" name="Google Shape;526;p24"/>
            <p:cNvSpPr/>
            <p:nvPr/>
          </p:nvSpPr>
          <p:spPr>
            <a:xfrm>
              <a:off x="6434138" y="2675010"/>
              <a:ext cx="4676775" cy="361950"/>
            </a:xfrm>
            <a:prstGeom prst="roundRect">
              <a:avLst>
                <a:gd name="adj" fmla="val 16667"/>
              </a:avLst>
            </a:prstGeom>
            <a:solidFill>
              <a:srgbClr val="17365D">
                <a:alpha val="69411"/>
              </a:srgbClr>
            </a:solidFill>
            <a:ln w="19050" cap="flat" cmpd="sng">
              <a:solidFill>
                <a:srgbClr val="94E2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24"/>
            <p:cNvSpPr txBox="1"/>
            <p:nvPr/>
          </p:nvSpPr>
          <p:spPr>
            <a:xfrm>
              <a:off x="6511149" y="2674421"/>
              <a:ext cx="4238661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none" strike="noStrike" cap="none" dirty="0">
                  <a:solidFill>
                    <a:srgbClr val="F2F2F2"/>
                  </a:solidFill>
                  <a:latin typeface="DFKai-SB"/>
                  <a:ea typeface="DFKai-SB"/>
                  <a:cs typeface="DFKai-SB"/>
                  <a:sym typeface="DFKai-SB"/>
                </a:rPr>
                <a:t>4.打掃紀錄</a:t>
              </a:r>
              <a:endParaRPr sz="1800" b="0" i="0" u="none" strike="noStrike" cap="none" dirty="0">
                <a:solidFill>
                  <a:srgbClr val="F2F2F2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" name="Google Shape;528;p24"/>
          <p:cNvSpPr/>
          <p:nvPr/>
        </p:nvSpPr>
        <p:spPr>
          <a:xfrm rot="5400000">
            <a:off x="3820795" y="1996319"/>
            <a:ext cx="338836" cy="211074"/>
          </a:xfrm>
          <a:prstGeom prst="triangle">
            <a:avLst>
              <a:gd name="adj" fmla="val 50000"/>
            </a:avLst>
          </a:prstGeom>
          <a:solidFill>
            <a:srgbClr val="94E2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4"/>
          <p:cNvSpPr/>
          <p:nvPr/>
        </p:nvSpPr>
        <p:spPr>
          <a:xfrm rot="5400000">
            <a:off x="3830320" y="2676370"/>
            <a:ext cx="338836" cy="21107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530;p24"/>
          <p:cNvGrpSpPr/>
          <p:nvPr/>
        </p:nvGrpSpPr>
        <p:grpSpPr>
          <a:xfrm>
            <a:off x="4114801" y="3200398"/>
            <a:ext cx="4676775" cy="653613"/>
            <a:chOff x="4114800" y="2400300"/>
            <a:chExt cx="4676775" cy="490210"/>
          </a:xfrm>
        </p:grpSpPr>
        <p:sp>
          <p:nvSpPr>
            <p:cNvPr id="531" name="Google Shape;531;p24"/>
            <p:cNvSpPr/>
            <p:nvPr/>
          </p:nvSpPr>
          <p:spPr>
            <a:xfrm>
              <a:off x="4114800" y="2400300"/>
              <a:ext cx="4676775" cy="361950"/>
            </a:xfrm>
            <a:prstGeom prst="roundRect">
              <a:avLst>
                <a:gd name="adj" fmla="val 16667"/>
              </a:avLst>
            </a:prstGeom>
            <a:solidFill>
              <a:srgbClr val="17365D">
                <a:alpha val="69411"/>
              </a:srgbClr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4"/>
            <p:cNvSpPr txBox="1"/>
            <p:nvPr/>
          </p:nvSpPr>
          <p:spPr>
            <a:xfrm>
              <a:off x="4191000" y="2428875"/>
              <a:ext cx="2186817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none" strike="noStrike" cap="none" dirty="0">
                  <a:solidFill>
                    <a:srgbClr val="F2F2F2"/>
                  </a:solidFill>
                  <a:latin typeface="DFKai-SB"/>
                  <a:ea typeface="DFKai-SB"/>
                  <a:cs typeface="DFKai-SB"/>
                  <a:sym typeface="DFKai-SB"/>
                </a:rPr>
                <a:t>5.遲到</a:t>
              </a:r>
              <a:endParaRPr sz="1800" b="0" i="0" u="none" strike="noStrike" cap="none" dirty="0">
                <a:solidFill>
                  <a:srgbClr val="F2F2F2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24"/>
          <p:cNvSpPr/>
          <p:nvPr/>
        </p:nvSpPr>
        <p:spPr>
          <a:xfrm rot="5400000">
            <a:off x="3830320" y="3342522"/>
            <a:ext cx="338836" cy="211074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534;p24"/>
          <p:cNvGrpSpPr/>
          <p:nvPr/>
        </p:nvGrpSpPr>
        <p:grpSpPr>
          <a:xfrm>
            <a:off x="4114801" y="3886199"/>
            <a:ext cx="4676775" cy="640913"/>
            <a:chOff x="4114800" y="2914650"/>
            <a:chExt cx="4676775" cy="480685"/>
          </a:xfrm>
        </p:grpSpPr>
        <p:sp>
          <p:nvSpPr>
            <p:cNvPr id="535" name="Google Shape;535;p24"/>
            <p:cNvSpPr/>
            <p:nvPr/>
          </p:nvSpPr>
          <p:spPr>
            <a:xfrm>
              <a:off x="4114800" y="2914650"/>
              <a:ext cx="4676775" cy="361950"/>
            </a:xfrm>
            <a:prstGeom prst="roundRect">
              <a:avLst>
                <a:gd name="adj" fmla="val 16667"/>
              </a:avLst>
            </a:prstGeom>
            <a:solidFill>
              <a:srgbClr val="17365D">
                <a:alpha val="69411"/>
              </a:srgbClr>
            </a:solidFill>
            <a:ln w="19050" cap="flat" cmpd="sng">
              <a:solidFill>
                <a:srgbClr val="FF75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4"/>
            <p:cNvSpPr txBox="1"/>
            <p:nvPr/>
          </p:nvSpPr>
          <p:spPr>
            <a:xfrm>
              <a:off x="4181475" y="2933700"/>
              <a:ext cx="3212739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none" strike="noStrike" cap="none">
                  <a:solidFill>
                    <a:srgbClr val="F2F2F2"/>
                  </a:solidFill>
                  <a:latin typeface="DFKai-SB"/>
                  <a:ea typeface="DFKai-SB"/>
                  <a:cs typeface="DFKai-SB"/>
                  <a:sym typeface="DFKai-SB"/>
                </a:rPr>
                <a:t>6.個人表現不好</a:t>
              </a:r>
              <a:endPara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24"/>
          <p:cNvSpPr/>
          <p:nvPr/>
        </p:nvSpPr>
        <p:spPr>
          <a:xfrm rot="5400000">
            <a:off x="3839845" y="4002918"/>
            <a:ext cx="338836" cy="211074"/>
          </a:xfrm>
          <a:prstGeom prst="triangle">
            <a:avLst>
              <a:gd name="adj" fmla="val 50000"/>
            </a:avLst>
          </a:prstGeom>
          <a:solidFill>
            <a:srgbClr val="FF7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4"/>
          <p:cNvSpPr txBox="1"/>
          <p:nvPr/>
        </p:nvSpPr>
        <p:spPr>
          <a:xfrm>
            <a:off x="4220871" y="4593946"/>
            <a:ext cx="32624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以上表現皆會蓋印章在聯絡簿中。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4"/>
          <p:cNvSpPr/>
          <p:nvPr/>
        </p:nvSpPr>
        <p:spPr>
          <a:xfrm>
            <a:off x="459106" y="1569869"/>
            <a:ext cx="2619375" cy="3720951"/>
          </a:xfrm>
          <a:prstGeom prst="roundRect">
            <a:avLst>
              <a:gd name="adj" fmla="val 39823"/>
            </a:avLst>
          </a:prstGeom>
          <a:gradFill>
            <a:gsLst>
              <a:gs pos="0">
                <a:schemeClr val="dk1"/>
              </a:gs>
              <a:gs pos="5200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540;p24"/>
          <p:cNvGrpSpPr/>
          <p:nvPr/>
        </p:nvGrpSpPr>
        <p:grpSpPr>
          <a:xfrm>
            <a:off x="673418" y="1101937"/>
            <a:ext cx="2252663" cy="3005667"/>
            <a:chOff x="261937" y="1363663"/>
            <a:chExt cx="2252663" cy="2254250"/>
          </a:xfrm>
        </p:grpSpPr>
        <p:grpSp>
          <p:nvGrpSpPr>
            <p:cNvPr id="14" name="Google Shape;541;p24"/>
            <p:cNvGrpSpPr/>
            <p:nvPr/>
          </p:nvGrpSpPr>
          <p:grpSpPr>
            <a:xfrm>
              <a:off x="261937" y="1363663"/>
              <a:ext cx="2252663" cy="2254250"/>
              <a:chOff x="5564188" y="1439863"/>
              <a:chExt cx="2252663" cy="2254250"/>
            </a:xfrm>
          </p:grpSpPr>
          <p:sp>
            <p:nvSpPr>
              <p:cNvPr id="542" name="Google Shape;542;p24"/>
              <p:cNvSpPr/>
              <p:nvPr/>
            </p:nvSpPr>
            <p:spPr>
              <a:xfrm>
                <a:off x="6727826" y="1782763"/>
                <a:ext cx="776288" cy="77628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0" y="489"/>
                    </a:moveTo>
                    <a:lnTo>
                      <a:pt x="0" y="489"/>
                    </a:lnTo>
                    <a:lnTo>
                      <a:pt x="489" y="0"/>
                    </a:lnTo>
                    <a:lnTo>
                      <a:pt x="6" y="483"/>
                    </a:lnTo>
                    <a:lnTo>
                      <a:pt x="6" y="483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85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6688138" y="2598738"/>
                <a:ext cx="420688" cy="1017587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41" extrusionOk="0">
                    <a:moveTo>
                      <a:pt x="265" y="641"/>
                    </a:moveTo>
                    <a:lnTo>
                      <a:pt x="0" y="0"/>
                    </a:lnTo>
                    <a:lnTo>
                      <a:pt x="265" y="641"/>
                    </a:lnTo>
                    <a:lnTo>
                      <a:pt x="265" y="641"/>
                    </a:lnTo>
                    <a:close/>
                  </a:path>
                </a:pathLst>
              </a:custGeom>
              <a:solidFill>
                <a:srgbClr val="FF85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5910263" y="3249613"/>
                <a:ext cx="12858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80" extrusionOk="0">
                    <a:moveTo>
                      <a:pt x="0" y="80"/>
                    </a:moveTo>
                    <a:lnTo>
                      <a:pt x="0" y="80"/>
                    </a:lnTo>
                    <a:lnTo>
                      <a:pt x="81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85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24"/>
              <p:cNvSpPr/>
              <p:nvPr/>
            </p:nvSpPr>
            <p:spPr>
              <a:xfrm>
                <a:off x="5564188" y="2584450"/>
                <a:ext cx="1079500" cy="76676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57" extrusionOk="0">
                    <a:moveTo>
                      <a:pt x="0" y="0"/>
                    </a:moveTo>
                    <a:cubicBezTo>
                      <a:pt x="1" y="29"/>
                      <a:pt x="7" y="58"/>
                      <a:pt x="18" y="85"/>
                    </a:cubicBezTo>
                    <a:cubicBezTo>
                      <a:pt x="29" y="111"/>
                      <a:pt x="44" y="135"/>
                      <a:pt x="65" y="157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134" y="0"/>
                      <a:pt x="134" y="0"/>
                      <a:pt x="13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>
                <a:off x="6276976" y="1439863"/>
                <a:ext cx="401638" cy="1081087"/>
              </a:xfrm>
              <a:custGeom>
                <a:avLst/>
                <a:gdLst/>
                <a:ahLst/>
                <a:cxnLst/>
                <a:rect l="l" t="t" r="r" b="b"/>
                <a:pathLst>
                  <a:path w="82" h="221" extrusionOk="0">
                    <a:moveTo>
                      <a:pt x="82" y="0"/>
                    </a:moveTo>
                    <a:cubicBezTo>
                      <a:pt x="53" y="0"/>
                      <a:pt x="25" y="6"/>
                      <a:pt x="0" y="17"/>
                    </a:cubicBezTo>
                    <a:cubicBezTo>
                      <a:pt x="82" y="221"/>
                      <a:pt x="82" y="221"/>
                      <a:pt x="82" y="221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6711951" y="1439863"/>
                <a:ext cx="763588" cy="108108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21" extrusionOk="0">
                    <a:moveTo>
                      <a:pt x="156" y="65"/>
                    </a:moveTo>
                    <a:cubicBezTo>
                      <a:pt x="135" y="45"/>
                      <a:pt x="111" y="29"/>
                      <a:pt x="84" y="17"/>
                    </a:cubicBezTo>
                    <a:cubicBezTo>
                      <a:pt x="58" y="7"/>
                      <a:pt x="30" y="0"/>
                      <a:pt x="0" y="0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62" y="159"/>
                      <a:pt x="62" y="159"/>
                      <a:pt x="62" y="159"/>
                    </a:cubicBezTo>
                    <a:lnTo>
                      <a:pt x="156" y="65"/>
                    </a:lnTo>
                    <a:close/>
                  </a:path>
                </a:pathLst>
              </a:custGeom>
              <a:solidFill>
                <a:srgbClr val="94E21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6727826" y="1782763"/>
                <a:ext cx="1089025" cy="119697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45" extrusionOk="0">
                    <a:moveTo>
                      <a:pt x="0" y="159"/>
                    </a:moveTo>
                    <a:cubicBezTo>
                      <a:pt x="207" y="245"/>
                      <a:pt x="207" y="245"/>
                      <a:pt x="207" y="245"/>
                    </a:cubicBezTo>
                    <a:cubicBezTo>
                      <a:pt x="218" y="219"/>
                      <a:pt x="223" y="190"/>
                      <a:pt x="223" y="160"/>
                    </a:cubicBezTo>
                    <a:cubicBezTo>
                      <a:pt x="223" y="129"/>
                      <a:pt x="217" y="99"/>
                      <a:pt x="206" y="72"/>
                    </a:cubicBezTo>
                    <a:cubicBezTo>
                      <a:pt x="195" y="45"/>
                      <a:pt x="179" y="21"/>
                      <a:pt x="159" y="0"/>
                    </a:cubicBez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6727826" y="2603500"/>
                <a:ext cx="996950" cy="9969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04" extrusionOk="0">
                    <a:moveTo>
                      <a:pt x="57" y="137"/>
                    </a:moveTo>
                    <a:cubicBezTo>
                      <a:pt x="85" y="204"/>
                      <a:pt x="85" y="204"/>
                      <a:pt x="85" y="204"/>
                    </a:cubicBezTo>
                    <a:cubicBezTo>
                      <a:pt x="112" y="192"/>
                      <a:pt x="136" y="176"/>
                      <a:pt x="156" y="156"/>
                    </a:cubicBezTo>
                    <a:cubicBezTo>
                      <a:pt x="176" y="135"/>
                      <a:pt x="193" y="111"/>
                      <a:pt x="204" y="84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7" y="137"/>
                    </a:lnTo>
                    <a:close/>
                  </a:path>
                </a:pathLst>
              </a:custGeom>
              <a:solidFill>
                <a:srgbClr val="94E21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5910263" y="2598738"/>
                <a:ext cx="1198563" cy="109537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24" extrusionOk="0">
                    <a:moveTo>
                      <a:pt x="0" y="159"/>
                    </a:moveTo>
                    <a:cubicBezTo>
                      <a:pt x="20" y="179"/>
                      <a:pt x="45" y="195"/>
                      <a:pt x="72" y="207"/>
                    </a:cubicBezTo>
                    <a:cubicBezTo>
                      <a:pt x="99" y="218"/>
                      <a:pt x="129" y="224"/>
                      <a:pt x="160" y="224"/>
                    </a:cubicBezTo>
                    <a:cubicBezTo>
                      <a:pt x="190" y="224"/>
                      <a:pt x="218" y="218"/>
                      <a:pt x="245" y="20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26" y="133"/>
                      <a:pt x="26" y="133"/>
                      <a:pt x="26" y="133"/>
                    </a:cubicBez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FF759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5564188" y="1531938"/>
                <a:ext cx="1100138" cy="101758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8" extrusionOk="0">
                    <a:moveTo>
                      <a:pt x="68" y="48"/>
                    </a:moveTo>
                    <a:cubicBezTo>
                      <a:pt x="47" y="70"/>
                      <a:pt x="29" y="95"/>
                      <a:pt x="18" y="123"/>
                    </a:cubicBezTo>
                    <a:cubicBezTo>
                      <a:pt x="7" y="149"/>
                      <a:pt x="1" y="178"/>
                      <a:pt x="0" y="208"/>
                    </a:cubicBezTo>
                    <a:cubicBezTo>
                      <a:pt x="225" y="208"/>
                      <a:pt x="225" y="208"/>
                      <a:pt x="225" y="208"/>
                    </a:cubicBezTo>
                    <a:cubicBezTo>
                      <a:pt x="181" y="102"/>
                      <a:pt x="181" y="102"/>
                      <a:pt x="181" y="102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12" y="12"/>
                      <a:pt x="88" y="28"/>
                      <a:pt x="68" y="48"/>
                    </a:cubicBezTo>
                    <a:close/>
                  </a:path>
                </a:pathLst>
              </a:custGeom>
              <a:solidFill>
                <a:srgbClr val="FF759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6243638" y="1531938"/>
                <a:ext cx="204788" cy="500062"/>
              </a:xfrm>
              <a:custGeom>
                <a:avLst/>
                <a:gdLst/>
                <a:ahLst/>
                <a:cxnLst/>
                <a:rect l="l" t="t" r="r" b="b"/>
                <a:pathLst>
                  <a:path w="129" h="315" extrusionOk="0">
                    <a:moveTo>
                      <a:pt x="0" y="0"/>
                    </a:moveTo>
                    <a:lnTo>
                      <a:pt x="129" y="3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5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5761040" y="1636715"/>
                <a:ext cx="1858960" cy="185895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279400" dist="76200" dir="5400000" algn="t" rotWithShape="0">
                  <a:srgbClr val="000000">
                    <a:alpha val="50588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4" name="Google Shape;554;p24"/>
            <p:cNvSpPr txBox="1"/>
            <p:nvPr/>
          </p:nvSpPr>
          <p:spPr>
            <a:xfrm>
              <a:off x="796493" y="1868576"/>
              <a:ext cx="1415772" cy="1107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zh-CN" sz="3600" b="1" i="0" u="none" strike="noStrike" cap="none">
                  <a:solidFill>
                    <a:srgbClr val="0070C0"/>
                  </a:solidFill>
                  <a:latin typeface="DFKai-SB"/>
                  <a:ea typeface="DFKai-SB"/>
                  <a:cs typeface="DFKai-SB"/>
                  <a:sym typeface="DFKai-SB"/>
                </a:rPr>
                <a:t>榮譽制度</a:t>
              </a:r>
              <a:endParaRPr sz="36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24"/>
          <p:cNvSpPr txBox="1"/>
          <p:nvPr/>
        </p:nvSpPr>
        <p:spPr>
          <a:xfrm>
            <a:off x="1559148" y="5073497"/>
            <a:ext cx="699422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Arial"/>
              <a:buChar char="•"/>
            </a:pPr>
            <a:r>
              <a:rPr lang="zh-CN" sz="18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累積10個好的印章，可以在學校品德手冊上蓋一個表現優良章，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Arial"/>
              <a:buChar char="•"/>
            </a:pPr>
            <a:r>
              <a:rPr lang="zh-CN" sz="18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學校品德手冊累積指定的印章數，可以向學校換取小獎品。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Arial"/>
              <a:buChar char="•"/>
            </a:pPr>
            <a:r>
              <a:rPr lang="zh-CN" sz="18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期末累積聯絡簿上所有的印章可以得到老師的小禮物。</a:t>
            </a:r>
            <a:endParaRPr lang="en-US" altLang="zh-CN" sz="18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Arial"/>
              <a:buChar char="•"/>
            </a:pPr>
            <a:r>
              <a:rPr lang="zh-TW" altLang="en-US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表現不好視情節狀況給予適當處罰。例如剝奪下課時間、罰站、抄課文</a:t>
            </a:r>
            <a:r>
              <a:rPr lang="en-US" altLang="zh-TW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......</a:t>
            </a:r>
            <a:endParaRPr lang="en-US" altLang="zh-CN" sz="18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Arial"/>
              <a:buChar char="•"/>
            </a:pPr>
            <a:endParaRPr dirty="0"/>
          </a:p>
        </p:txBody>
      </p:sp>
      <p:pic>
        <p:nvPicPr>
          <p:cNvPr id="556" name="Google Shape;5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143" y="1871049"/>
            <a:ext cx="4700423" cy="861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6"/>
          <p:cNvSpPr txBox="1"/>
          <p:nvPr/>
        </p:nvSpPr>
        <p:spPr>
          <a:xfrm>
            <a:off x="256784" y="2030349"/>
            <a:ext cx="8630432" cy="43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1.請學童每天早上7：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0到7：50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進教室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，請不要遲到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2.為孩子準備一份營養的早餐，並陪同一起食用，不但有助於 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他整天的學習，亦能增進親子間之情感。(盡量不要帶來學校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食用，孩子會忘記或拖拖拉拉)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，上學期發生學生放食物在木</a:t>
            </a:r>
            <a:endParaRPr lang="en-US" altLang="zh-TW"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櫃裡，期末整理時發現已發霉。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2F2F2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2F2F2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563;p56"/>
          <p:cNvGrpSpPr/>
          <p:nvPr/>
        </p:nvGrpSpPr>
        <p:grpSpPr>
          <a:xfrm>
            <a:off x="-1" y="1634211"/>
            <a:ext cx="9144001" cy="152751"/>
            <a:chOff x="-1" y="2114550"/>
            <a:chExt cx="9144001" cy="114563"/>
          </a:xfrm>
        </p:grpSpPr>
        <p:sp>
          <p:nvSpPr>
            <p:cNvPr id="564" name="Google Shape;564;p56"/>
            <p:cNvSpPr/>
            <p:nvPr/>
          </p:nvSpPr>
          <p:spPr>
            <a:xfrm>
              <a:off x="-1" y="2114551"/>
              <a:ext cx="1285217" cy="10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56"/>
            <p:cNvSpPr/>
            <p:nvPr/>
          </p:nvSpPr>
          <p:spPr>
            <a:xfrm>
              <a:off x="1285875" y="2114550"/>
              <a:ext cx="1301413" cy="101921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56"/>
            <p:cNvSpPr/>
            <p:nvPr/>
          </p:nvSpPr>
          <p:spPr>
            <a:xfrm>
              <a:off x="2562224" y="2114551"/>
              <a:ext cx="1289211" cy="1019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56"/>
            <p:cNvSpPr/>
            <p:nvPr/>
          </p:nvSpPr>
          <p:spPr>
            <a:xfrm>
              <a:off x="3848099" y="2114550"/>
              <a:ext cx="1288553" cy="1103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56"/>
            <p:cNvSpPr/>
            <p:nvPr/>
          </p:nvSpPr>
          <p:spPr>
            <a:xfrm>
              <a:off x="5133974" y="2114550"/>
              <a:ext cx="1372172" cy="1143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56"/>
            <p:cNvSpPr/>
            <p:nvPr/>
          </p:nvSpPr>
          <p:spPr>
            <a:xfrm>
              <a:off x="7886700" y="2114550"/>
              <a:ext cx="1257300" cy="1145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56"/>
            <p:cNvSpPr/>
            <p:nvPr/>
          </p:nvSpPr>
          <p:spPr>
            <a:xfrm>
              <a:off x="6486524" y="2114550"/>
              <a:ext cx="1414397" cy="1143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1" name="Google Shape;571;p56"/>
          <p:cNvSpPr/>
          <p:nvPr/>
        </p:nvSpPr>
        <p:spPr>
          <a:xfrm>
            <a:off x="3848100" y="601353"/>
            <a:ext cx="3707675" cy="6462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CN" sz="3600" b="0" i="0" u="none" strike="noStrike" cap="none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sym typeface="Arial"/>
              </a:rPr>
              <a:t>家長配合事項 1</a:t>
            </a:r>
            <a:endParaRPr sz="3600" b="0" i="0" u="none" strike="noStrike" cap="none" dirty="0">
              <a:solidFill>
                <a:srgbClr val="FFFF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pic>
        <p:nvPicPr>
          <p:cNvPr id="572" name="Google Shape;572;p5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438771" y="297913"/>
            <a:ext cx="2422906" cy="132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78;p32"/>
          <p:cNvGrpSpPr/>
          <p:nvPr/>
        </p:nvGrpSpPr>
        <p:grpSpPr>
          <a:xfrm>
            <a:off x="1" y="2306471"/>
            <a:ext cx="9144001" cy="152751"/>
            <a:chOff x="-1" y="2114550"/>
            <a:chExt cx="9144001" cy="114563"/>
          </a:xfrm>
        </p:grpSpPr>
        <p:sp>
          <p:nvSpPr>
            <p:cNvPr id="579" name="Google Shape;579;p32"/>
            <p:cNvSpPr/>
            <p:nvPr/>
          </p:nvSpPr>
          <p:spPr>
            <a:xfrm>
              <a:off x="-1" y="2114551"/>
              <a:ext cx="1285217" cy="10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1285875" y="2114550"/>
              <a:ext cx="1301413" cy="101921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2562224" y="2114551"/>
              <a:ext cx="1289211" cy="1019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848099" y="2114550"/>
              <a:ext cx="1288553" cy="1103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5133974" y="2114550"/>
              <a:ext cx="1372172" cy="1143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7886700" y="2114550"/>
              <a:ext cx="1257300" cy="1145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6486524" y="2114550"/>
              <a:ext cx="1414397" cy="1143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32"/>
          <p:cNvSpPr/>
          <p:nvPr/>
        </p:nvSpPr>
        <p:spPr>
          <a:xfrm>
            <a:off x="4129932" y="816347"/>
            <a:ext cx="3669545" cy="6462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CN" sz="3600" b="0" i="0" u="none" strike="noStrike" cap="none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sym typeface="Arial"/>
              </a:rPr>
              <a:t>家長配合事項 2</a:t>
            </a:r>
            <a:endParaRPr sz="3600" b="0" i="0" u="none" strike="noStrike" cap="none" dirty="0">
              <a:solidFill>
                <a:srgbClr val="FFFF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587" name="Google Shape;587;p32"/>
          <p:cNvSpPr/>
          <p:nvPr/>
        </p:nvSpPr>
        <p:spPr>
          <a:xfrm>
            <a:off x="638828" y="2976479"/>
            <a:ext cx="7941502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lt1"/>
                </a:solidFill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「不做孩子的快遞郵差」，不隨叫隨送，以養成對自己 </a:t>
            </a: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   負責任的態度。</a:t>
            </a: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.每日就寢前，要求孩子檢查隔日上學所要帶的物品。</a:t>
            </a: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  不要將沒有用到的物品也帶來，增加學童的負擔。</a:t>
            </a: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  學校有置物櫃、書架，可以放置書本及物品。</a:t>
            </a:r>
            <a:endParaRPr lang="en-US" altLang="zh-CN"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400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可以放備用杯子、備用鉛筆盒及備用衣褲在櫃子裡。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88" name="Google Shape;588;p3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887462" y="274125"/>
            <a:ext cx="1960638" cy="19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94;p57"/>
          <p:cNvGrpSpPr/>
          <p:nvPr/>
        </p:nvGrpSpPr>
        <p:grpSpPr>
          <a:xfrm>
            <a:off x="-1" y="1583538"/>
            <a:ext cx="9144001" cy="152751"/>
            <a:chOff x="-1" y="2114550"/>
            <a:chExt cx="9144001" cy="114563"/>
          </a:xfrm>
        </p:grpSpPr>
        <p:sp>
          <p:nvSpPr>
            <p:cNvPr id="595" name="Google Shape;595;p57"/>
            <p:cNvSpPr/>
            <p:nvPr/>
          </p:nvSpPr>
          <p:spPr>
            <a:xfrm>
              <a:off x="-1" y="2114551"/>
              <a:ext cx="1285217" cy="10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57"/>
            <p:cNvSpPr/>
            <p:nvPr/>
          </p:nvSpPr>
          <p:spPr>
            <a:xfrm>
              <a:off x="1285875" y="2114550"/>
              <a:ext cx="1301413" cy="101921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57"/>
            <p:cNvSpPr/>
            <p:nvPr/>
          </p:nvSpPr>
          <p:spPr>
            <a:xfrm>
              <a:off x="2562224" y="2114551"/>
              <a:ext cx="1289211" cy="1019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57"/>
            <p:cNvSpPr/>
            <p:nvPr/>
          </p:nvSpPr>
          <p:spPr>
            <a:xfrm>
              <a:off x="3848099" y="2114550"/>
              <a:ext cx="1288553" cy="1103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57"/>
            <p:cNvSpPr/>
            <p:nvPr/>
          </p:nvSpPr>
          <p:spPr>
            <a:xfrm>
              <a:off x="5133974" y="2114550"/>
              <a:ext cx="1372172" cy="1143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57"/>
            <p:cNvSpPr/>
            <p:nvPr/>
          </p:nvSpPr>
          <p:spPr>
            <a:xfrm>
              <a:off x="7886700" y="2114550"/>
              <a:ext cx="1257300" cy="1145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57"/>
            <p:cNvSpPr/>
            <p:nvPr/>
          </p:nvSpPr>
          <p:spPr>
            <a:xfrm>
              <a:off x="6486524" y="2114550"/>
              <a:ext cx="1414397" cy="1143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2" name="Google Shape;602;p57"/>
          <p:cNvSpPr/>
          <p:nvPr/>
        </p:nvSpPr>
        <p:spPr>
          <a:xfrm>
            <a:off x="3850574" y="432391"/>
            <a:ext cx="3669545" cy="6462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CN" sz="3600" b="0" i="0" u="none" strike="noStrike" cap="none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sym typeface="Arial"/>
              </a:rPr>
              <a:t>家長配合事項 3</a:t>
            </a:r>
            <a:endParaRPr sz="3600" b="0" i="0" u="none" strike="noStrike" cap="none" dirty="0">
              <a:solidFill>
                <a:srgbClr val="FFFF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603" name="Google Shape;603;p57"/>
          <p:cNvSpPr/>
          <p:nvPr/>
        </p:nvSpPr>
        <p:spPr>
          <a:xfrm>
            <a:off x="467544" y="1719433"/>
            <a:ext cx="7824988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20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.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請每日檢查孩子的聯絡簿(每天要簽閱)及檢查作業等以了解孩子學習狀況及在學校所有的學習活動。若有需要老師特別注意的事情，請儘量利用聯絡簿或Line告知。</a:t>
            </a:r>
            <a:endParaRPr lang="en-US" altLang="zh-CN"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7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.每個星期二讀整天，請自備餐具、潔牙用品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、口罩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。若沒有訂餐廚者可以在學校蒸便當。</a:t>
            </a:r>
            <a:endParaRPr lang="en-US" altLang="zh-CN"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8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.若有要幫忙叮嚀用藥者，請家長寫在聯絡簿上，告知老師（若有藥水，請附量杯，且告知 CC數）。</a:t>
            </a:r>
            <a:endParaRPr lang="en-US" altLang="zh-CN"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9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.每天整理書包，帶齊學用品，</a:t>
            </a:r>
            <a:r>
              <a:rPr lang="zh-CN" sz="2400" b="0" i="0" u="sng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鉛筆要每天削好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。所有物品寫上或貼上班級座號姓名。若聯絡簿裡有資料要填寫或交回，請家長務必詳細閱讀，並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盡速交回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 dirty="0"/>
          </a:p>
        </p:txBody>
      </p:sp>
      <p:pic>
        <p:nvPicPr>
          <p:cNvPr id="604" name="Google Shape;604;p5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269242" y="194689"/>
            <a:ext cx="1385887" cy="137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10;p58"/>
          <p:cNvGrpSpPr/>
          <p:nvPr/>
        </p:nvGrpSpPr>
        <p:grpSpPr>
          <a:xfrm>
            <a:off x="-1" y="1270018"/>
            <a:ext cx="9144001" cy="152751"/>
            <a:chOff x="-1" y="2114550"/>
            <a:chExt cx="9144001" cy="114563"/>
          </a:xfrm>
        </p:grpSpPr>
        <p:sp>
          <p:nvSpPr>
            <p:cNvPr id="611" name="Google Shape;611;p58"/>
            <p:cNvSpPr/>
            <p:nvPr/>
          </p:nvSpPr>
          <p:spPr>
            <a:xfrm>
              <a:off x="-1" y="2114551"/>
              <a:ext cx="1285217" cy="10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58"/>
            <p:cNvSpPr/>
            <p:nvPr/>
          </p:nvSpPr>
          <p:spPr>
            <a:xfrm>
              <a:off x="1285875" y="2114550"/>
              <a:ext cx="1301413" cy="101921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58"/>
            <p:cNvSpPr/>
            <p:nvPr/>
          </p:nvSpPr>
          <p:spPr>
            <a:xfrm>
              <a:off x="2562224" y="2114551"/>
              <a:ext cx="1289211" cy="1019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58"/>
            <p:cNvSpPr/>
            <p:nvPr/>
          </p:nvSpPr>
          <p:spPr>
            <a:xfrm>
              <a:off x="3848099" y="2114550"/>
              <a:ext cx="1288553" cy="1103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58"/>
            <p:cNvSpPr/>
            <p:nvPr/>
          </p:nvSpPr>
          <p:spPr>
            <a:xfrm>
              <a:off x="5133974" y="2114550"/>
              <a:ext cx="1372172" cy="1143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58"/>
            <p:cNvSpPr/>
            <p:nvPr/>
          </p:nvSpPr>
          <p:spPr>
            <a:xfrm>
              <a:off x="7886700" y="2114550"/>
              <a:ext cx="1257300" cy="1145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58"/>
            <p:cNvSpPr/>
            <p:nvPr/>
          </p:nvSpPr>
          <p:spPr>
            <a:xfrm>
              <a:off x="6486524" y="2114550"/>
              <a:ext cx="1414397" cy="1143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8" name="Google Shape;618;p58"/>
          <p:cNvSpPr/>
          <p:nvPr/>
        </p:nvSpPr>
        <p:spPr>
          <a:xfrm>
            <a:off x="4247929" y="348885"/>
            <a:ext cx="3669545" cy="6462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CN" sz="3600" b="0" i="0" u="none" strike="noStrike" cap="none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sym typeface="Arial"/>
              </a:rPr>
              <a:t>家長配合事項 4</a:t>
            </a:r>
            <a:endParaRPr sz="3600" b="0" i="0" u="none" strike="noStrike" cap="none" dirty="0">
              <a:solidFill>
                <a:srgbClr val="FFFF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619" name="Google Shape;619;p58"/>
          <p:cNvSpPr txBox="1"/>
          <p:nvPr/>
        </p:nvSpPr>
        <p:spPr>
          <a:xfrm>
            <a:off x="1697039" y="785354"/>
            <a:ext cx="4835047" cy="32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CN" sz="28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學生訂正，釐清不懂的地方。</a:t>
            </a:r>
            <a:endParaRPr sz="28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CN" sz="2800" b="0" i="0" u="sng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家長簽名在分數旁邊</a:t>
            </a:r>
            <a:endParaRPr/>
          </a:p>
        </p:txBody>
      </p:sp>
      <p:pic>
        <p:nvPicPr>
          <p:cNvPr id="620" name="Google Shape;620;p58" descr="C:\Users\lee\Desktop\家長日1\IMAG5867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487189" y="3429000"/>
            <a:ext cx="2360911" cy="295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895118" y="3393935"/>
            <a:ext cx="1849884" cy="299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5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2544088" y="157136"/>
            <a:ext cx="1122235" cy="1112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28;p59"/>
          <p:cNvGrpSpPr/>
          <p:nvPr/>
        </p:nvGrpSpPr>
        <p:grpSpPr>
          <a:xfrm>
            <a:off x="-1" y="1270018"/>
            <a:ext cx="9144001" cy="152751"/>
            <a:chOff x="-1" y="2114550"/>
            <a:chExt cx="9144001" cy="114563"/>
          </a:xfrm>
        </p:grpSpPr>
        <p:sp>
          <p:nvSpPr>
            <p:cNvPr id="629" name="Google Shape;629;p59"/>
            <p:cNvSpPr/>
            <p:nvPr/>
          </p:nvSpPr>
          <p:spPr>
            <a:xfrm>
              <a:off x="-1" y="2114551"/>
              <a:ext cx="1285217" cy="10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1285875" y="2114550"/>
              <a:ext cx="1301413" cy="101921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59"/>
            <p:cNvSpPr/>
            <p:nvPr/>
          </p:nvSpPr>
          <p:spPr>
            <a:xfrm>
              <a:off x="2562224" y="2114551"/>
              <a:ext cx="1289211" cy="1019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3848099" y="2114550"/>
              <a:ext cx="1288553" cy="1103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5133974" y="2114550"/>
              <a:ext cx="1372172" cy="1143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7886700" y="2114550"/>
              <a:ext cx="1257300" cy="1145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6486524" y="2114550"/>
              <a:ext cx="1414397" cy="1143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6" name="Google Shape;636;p59"/>
          <p:cNvSpPr/>
          <p:nvPr/>
        </p:nvSpPr>
        <p:spPr>
          <a:xfrm>
            <a:off x="4247929" y="348885"/>
            <a:ext cx="3669545" cy="6462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CN" sz="3600" b="0" i="0" u="none" strike="noStrike" cap="none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sym typeface="Arial"/>
              </a:rPr>
              <a:t>家長配合事項 5</a:t>
            </a:r>
            <a:endParaRPr sz="3600" b="0" i="0" u="none" strike="noStrike" cap="none" dirty="0">
              <a:solidFill>
                <a:srgbClr val="FFFF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637" name="Google Shape;637;p59"/>
          <p:cNvSpPr txBox="1"/>
          <p:nvPr/>
        </p:nvSpPr>
        <p:spPr>
          <a:xfrm>
            <a:off x="1697039" y="785354"/>
            <a:ext cx="4835047" cy="32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38" name="Google Shape;638;p59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862541" y="56007"/>
            <a:ext cx="1122235" cy="1112883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9"/>
          <p:cNvSpPr txBox="1"/>
          <p:nvPr/>
        </p:nvSpPr>
        <p:spPr>
          <a:xfrm>
            <a:off x="1060242" y="1902383"/>
            <a:ext cx="7419879" cy="355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zh-CN" sz="4000" b="0" i="0" u="none" strike="noStrike" cap="none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zh-CN" sz="35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英文的作業</a:t>
            </a:r>
            <a:endParaRPr sz="35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zh-CN" sz="22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指唸簽:指著課本內容，唸給家長聽，家長簽名。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zh-CN" sz="22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聽唸簽:聽英文</a:t>
            </a:r>
            <a:r>
              <a:rPr lang="zh-TW" altLang="en-US" sz="22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音檔、</a:t>
            </a:r>
            <a:r>
              <a:rPr lang="zh-CN" sz="22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唸給家長聽，家長簽名。</a:t>
            </a:r>
            <a:endParaRPr sz="22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ts val="2200"/>
              <a:buFont typeface="Arial"/>
              <a:buChar char="•"/>
            </a:pPr>
            <a:r>
              <a:rPr lang="zh-CN" sz="22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家長簽名最好簽在頁數旁，老師比較好找</a:t>
            </a:r>
            <a:r>
              <a:rPr lang="zh-CN" sz="32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lang="en-US" altLang="zh-CN" sz="32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ts val="2200"/>
              <a:buFont typeface="Arial"/>
              <a:buChar char="•"/>
            </a:pPr>
            <a:r>
              <a:rPr lang="zh-TW" altLang="en-US" sz="26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考卷訂簽，就是學生訂正，家長簽名，盡量簽全名，曾經發生學生模仿家長簽名</a:t>
            </a:r>
            <a:r>
              <a:rPr lang="zh-TW" altLang="en-US" sz="32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lang="en-US" altLang="zh-TW" sz="3200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ts val="2200"/>
              <a:buFont typeface="Arial"/>
              <a:buChar char="•"/>
            </a:pPr>
            <a:r>
              <a:rPr lang="zh-TW" altLang="en-US" sz="32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作業都是隔天交</a:t>
            </a:r>
            <a:endParaRPr sz="32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40" name="Google Shape;640;p59" descr="C:\Users\lee\Desktop\家長日1\IMAG5872.jpg"/>
          <p:cNvPicPr preferRelativeResize="0"/>
          <p:nvPr/>
        </p:nvPicPr>
        <p:blipFill rotWithShape="1">
          <a:blip r:embed="rId4" cstate="print">
            <a:alphaModFix/>
          </a:blip>
          <a:srcRect l="32224" b="37268"/>
          <a:stretch/>
        </p:blipFill>
        <p:spPr>
          <a:xfrm rot="5400000">
            <a:off x="3658102" y="5298768"/>
            <a:ext cx="1293741" cy="16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11"/>
          <p:cNvPicPr preferRelativeResize="0"/>
          <p:nvPr/>
        </p:nvPicPr>
        <p:blipFill rotWithShape="1">
          <a:blip r:embed="rId3">
            <a:alphaModFix/>
          </a:blip>
          <a:srcRect l="-462" t="-1" b="20981"/>
          <a:stretch/>
        </p:blipFill>
        <p:spPr>
          <a:xfrm>
            <a:off x="488516" y="-498961"/>
            <a:ext cx="8166969" cy="283067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1"/>
          <p:cNvSpPr/>
          <p:nvPr/>
        </p:nvSpPr>
        <p:spPr>
          <a:xfrm>
            <a:off x="2518594" y="1124744"/>
            <a:ext cx="42883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孩子在學校一天的生活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2C9760B-77B1-48CE-9BE0-D0AD8D84A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0" y="1699780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53" y="227559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19"/>
          <p:cNvSpPr/>
          <p:nvPr/>
        </p:nvSpPr>
        <p:spPr>
          <a:xfrm>
            <a:off x="2237584" y="1904409"/>
            <a:ext cx="4570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早上７:３０-８:１０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64" name="Google Shape;664;p19"/>
          <p:cNvSpPr/>
          <p:nvPr/>
        </p:nvSpPr>
        <p:spPr>
          <a:xfrm>
            <a:off x="1885167" y="3429001"/>
            <a:ext cx="6369485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zh-CN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抄聯絡簿</a:t>
            </a:r>
            <a:r>
              <a:rPr lang="zh-TW" altLang="en-US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、抄成語</a:t>
            </a:r>
            <a:endParaRPr sz="28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2.交作業、聯絡簿、各項回條</a:t>
            </a:r>
            <a:endParaRPr sz="28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3.整理當天課程的課本習作置於抽屜</a:t>
            </a:r>
            <a:endParaRPr lang="en-US" altLang="zh-CN" sz="28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12FA01-F34C-42E4-878A-AD7C4F3A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481"/>
            <a:ext cx="9144000" cy="41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E1525B-9F06-4311-9FFB-9D78F831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481"/>
            <a:ext cx="9144000" cy="41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/>
          <p:nvPr/>
        </p:nvSpPr>
        <p:spPr>
          <a:xfrm>
            <a:off x="1187624" y="321868"/>
            <a:ext cx="2852928" cy="868069"/>
          </a:xfrm>
          <a:prstGeom prst="rect">
            <a:avLst/>
          </a:prstGeom>
          <a:solidFill>
            <a:srgbClr val="17365D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755576" y="1458625"/>
            <a:ext cx="7344815" cy="78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◎本班學生人數共28人沒有轉出轉入的學生</a:t>
            </a:r>
            <a:endParaRPr lang="en-US" altLang="zh-CN" sz="28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  </a:t>
            </a:r>
            <a:r>
              <a:rPr lang="zh-TW" altLang="en-US" sz="2800" dirty="0">
                <a:solidFill>
                  <a:srgbClr val="FFFF00"/>
                </a:solidFill>
                <a:latin typeface="DFKai-SB"/>
                <a:ea typeface="DFKai-SB"/>
                <a:sym typeface="DFKai-SB"/>
              </a:rPr>
              <a:t>男生</a:t>
            </a:r>
            <a:r>
              <a:rPr lang="en-US" altLang="zh-TW" sz="2800" dirty="0">
                <a:solidFill>
                  <a:srgbClr val="FFFF00"/>
                </a:solidFill>
                <a:latin typeface="DFKai-SB"/>
                <a:ea typeface="DFKai-SB"/>
                <a:sym typeface="DFKai-SB"/>
              </a:rPr>
              <a:t>14</a:t>
            </a:r>
            <a:r>
              <a:rPr lang="zh-TW" altLang="en-US" sz="2800" dirty="0">
                <a:solidFill>
                  <a:srgbClr val="FFFF00"/>
                </a:solidFill>
                <a:latin typeface="DFKai-SB"/>
                <a:ea typeface="DFKai-SB"/>
                <a:sym typeface="DFKai-SB"/>
              </a:rPr>
              <a:t>人  女生</a:t>
            </a:r>
            <a:r>
              <a:rPr lang="en-US" altLang="zh-TW" sz="2800" dirty="0">
                <a:solidFill>
                  <a:srgbClr val="FFFF00"/>
                </a:solidFill>
                <a:latin typeface="DFKai-SB"/>
                <a:ea typeface="DFKai-SB"/>
                <a:sym typeface="DFKai-SB"/>
              </a:rPr>
              <a:t>14</a:t>
            </a:r>
            <a:r>
              <a:rPr lang="zh-TW" altLang="en-US" sz="2800" dirty="0">
                <a:solidFill>
                  <a:srgbClr val="FFFF00"/>
                </a:solidFill>
                <a:latin typeface="DFKai-SB"/>
                <a:ea typeface="DFKai-SB"/>
                <a:sym typeface="DFKai-SB"/>
              </a:rPr>
              <a:t>人</a:t>
            </a:r>
            <a:endParaRPr lang="en-US" altLang="zh-TW" sz="2800" dirty="0">
              <a:solidFill>
                <a:srgbClr val="FFFF00"/>
              </a:solidFill>
              <a:latin typeface="DFKai-SB"/>
              <a:ea typeface="DFKai-SB"/>
              <a:sym typeface="DFKai-SB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800" dirty="0">
              <a:solidFill>
                <a:srgbClr val="FFFF00"/>
              </a:solidFill>
              <a:latin typeface="DFKai-SB"/>
              <a:ea typeface="DFKai-SB"/>
              <a:sym typeface="DFKai-SB"/>
            </a:endParaRPr>
          </a:p>
          <a:p>
            <a:pPr lvl="0" algn="just"/>
            <a:r>
              <a:rPr lang="zh-CN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◎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本班視力正常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20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人，視力不良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8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人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just"/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  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(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校護已於星期二幫忙做完視力不良篩檢 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sym typeface="DFKai-SB"/>
            </a:endParaRPr>
          </a:p>
          <a:p>
            <a:pPr lvl="0" algn="just"/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   請已拿到複檢單的家長，盡快帶孩子到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sym typeface="DFKai-SB"/>
            </a:endParaRPr>
          </a:p>
          <a:p>
            <a:pPr lvl="0" algn="just"/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  醫院診所檢查，以免錯過治療黃金時間。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)</a:t>
            </a:r>
          </a:p>
          <a:p>
            <a:pPr lvl="0" algn="just"/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sym typeface="DFKai-SB"/>
            </a:endParaRPr>
          </a:p>
          <a:p>
            <a:pPr lvl="0" algn="just"/>
            <a:r>
              <a:rPr lang="zh-CN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◎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本班體重正常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16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人，體重過重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5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人，體重超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just"/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重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7</a:t>
            </a:r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人，請拿到通知單的家長留意孩子的身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just"/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體種況，睡眠充足、飲食均衡、適當運動、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just"/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減糖措施</a:t>
            </a:r>
            <a:r>
              <a:rPr lang="en-US" altLang="zh-TW" sz="28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......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sym typeface="DFKai-SB"/>
            </a:endParaRPr>
          </a:p>
          <a:p>
            <a:pPr lvl="0" algn="just"/>
            <a:r>
              <a:rPr lang="zh-TW" altLang="en-US" sz="2800" dirty="0">
                <a:solidFill>
                  <a:schemeClr val="lt1"/>
                </a:solidFill>
                <a:latin typeface="DFKai-SB"/>
                <a:ea typeface="DFKai-SB"/>
                <a:sym typeface="DFKai-SB"/>
              </a:rPr>
              <a:t> </a:t>
            </a:r>
            <a:endParaRPr lang="en-US" altLang="zh-TW" sz="2800" dirty="0">
              <a:solidFill>
                <a:schemeClr val="lt1"/>
              </a:solidFill>
              <a:latin typeface="DFKai-SB"/>
              <a:ea typeface="DFKai-SB"/>
              <a:sym typeface="DFKai-SB"/>
            </a:endParaRPr>
          </a:p>
          <a:p>
            <a:pPr lvl="0" algn="just"/>
            <a:endParaRPr lang="en-US" altLang="zh-TW" sz="2800" dirty="0">
              <a:solidFill>
                <a:srgbClr val="FFFF00"/>
              </a:solidFill>
              <a:latin typeface="DFKai-SB"/>
              <a:ea typeface="DFKai-SB"/>
              <a:sym typeface="DFKai-SB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DFKai-SB"/>
              <a:ea typeface="DFKai-SB"/>
              <a:sym typeface="DFKai-SB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zh-CN" sz="2800" b="0" i="0" u="none" strike="noStrike" cap="none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 sz="2800" b="0" i="0" u="none" strike="noStrike" cap="none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4733918" y="5372113"/>
            <a:ext cx="30828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zh-CN" sz="1800" b="0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 sz="1800" b="0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1372047" y="463536"/>
            <a:ext cx="33778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CN" sz="32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目前班級概況</a:t>
            </a:r>
            <a:endParaRPr sz="3200" b="0" i="0" u="none" strike="noStrike" cap="none" dirty="0">
              <a:solidFill>
                <a:srgbClr val="FFFF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53" y="227559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61"/>
          <p:cNvSpPr/>
          <p:nvPr/>
        </p:nvSpPr>
        <p:spPr>
          <a:xfrm>
            <a:off x="2286759" y="1702131"/>
            <a:ext cx="45704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早上８:１０-８:３５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1" name="Google Shape;671;p61"/>
          <p:cNvSpPr/>
          <p:nvPr/>
        </p:nvSpPr>
        <p:spPr>
          <a:xfrm>
            <a:off x="889349" y="3662819"/>
            <a:ext cx="7816241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8:10後老師會安排事情讓學生完成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◎本學期仍然有書箱、書袋的故事書讓學生閱讀。</a:t>
            </a:r>
            <a:endParaRPr lang="en-US" altLang="zh-CN" sz="28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TW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◎本學期</a:t>
            </a:r>
            <a:r>
              <a:rPr lang="zh-TW" altLang="en-US" sz="28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增加讀報活動。</a:t>
            </a:r>
            <a:endParaRPr lang="en-US" altLang="zh-TW" sz="2800" b="0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0" i="0" u="none" strike="noStrike" cap="none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請不要遲到</a:t>
            </a:r>
            <a:endParaRPr sz="28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53" y="227559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2"/>
          <p:cNvSpPr/>
          <p:nvPr/>
        </p:nvSpPr>
        <p:spPr>
          <a:xfrm>
            <a:off x="2600839" y="1950013"/>
            <a:ext cx="29546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上課前</a:t>
            </a:r>
            <a:r>
              <a:rPr lang="zh-TW" altLang="en-US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五</a:t>
            </a:r>
            <a:r>
              <a:rPr lang="zh-CN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分鐘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8" name="Google Shape;678;p62"/>
          <p:cNvSpPr/>
          <p:nvPr/>
        </p:nvSpPr>
        <p:spPr>
          <a:xfrm>
            <a:off x="2436313" y="3429001"/>
            <a:ext cx="6369485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◎心靜下來</a:t>
            </a: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◎專心讀</a:t>
            </a:r>
            <a:r>
              <a:rPr lang="zh-TW" altLang="en-US" sz="2800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成語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◎上課、下課的心情轉換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53" y="291604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3"/>
          <p:cNvSpPr/>
          <p:nvPr/>
        </p:nvSpPr>
        <p:spPr>
          <a:xfrm>
            <a:off x="3414829" y="1982035"/>
            <a:ext cx="11079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上課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85" name="Google Shape;685;p63"/>
          <p:cNvSpPr/>
          <p:nvPr/>
        </p:nvSpPr>
        <p:spPr>
          <a:xfrm>
            <a:off x="1905735" y="3486386"/>
            <a:ext cx="6369485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◎</a:t>
            </a: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專心</a:t>
            </a: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◎桌上只能放上課物品</a:t>
            </a: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◎發言前，請舉手，尊重老師及同學。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91;p29"/>
          <p:cNvGrpSpPr/>
          <p:nvPr/>
        </p:nvGrpSpPr>
        <p:grpSpPr>
          <a:xfrm rot="-5400000">
            <a:off x="1172692" y="5599129"/>
            <a:ext cx="145693" cy="225894"/>
            <a:chOff x="6956425" y="873125"/>
            <a:chExt cx="165101" cy="341313"/>
          </a:xfrm>
        </p:grpSpPr>
        <p:sp>
          <p:nvSpPr>
            <p:cNvPr id="692" name="Google Shape;692;p29"/>
            <p:cNvSpPr/>
            <p:nvPr/>
          </p:nvSpPr>
          <p:spPr>
            <a:xfrm>
              <a:off x="6956425" y="1135063"/>
              <a:ext cx="73025" cy="79375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7043738" y="873125"/>
              <a:ext cx="77788" cy="8096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E228D85F-99CE-40ED-8472-9E45A768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3;p64"/>
          <p:cNvGrpSpPr/>
          <p:nvPr/>
        </p:nvGrpSpPr>
        <p:grpSpPr>
          <a:xfrm rot="-5400000">
            <a:off x="1172692" y="5599129"/>
            <a:ext cx="145693" cy="225894"/>
            <a:chOff x="6956425" y="873125"/>
            <a:chExt cx="165101" cy="341313"/>
          </a:xfrm>
        </p:grpSpPr>
        <p:sp>
          <p:nvSpPr>
            <p:cNvPr id="704" name="Google Shape;704;p64"/>
            <p:cNvSpPr/>
            <p:nvPr/>
          </p:nvSpPr>
          <p:spPr>
            <a:xfrm>
              <a:off x="6956425" y="1135063"/>
              <a:ext cx="73025" cy="79375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64"/>
            <p:cNvSpPr/>
            <p:nvPr/>
          </p:nvSpPr>
          <p:spPr>
            <a:xfrm>
              <a:off x="7043738" y="873125"/>
              <a:ext cx="77788" cy="8096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79588DC-B842-4DDE-957D-53E141FF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25" y="-3123728"/>
            <a:ext cx="6652923" cy="1181586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15;p65"/>
          <p:cNvGrpSpPr/>
          <p:nvPr/>
        </p:nvGrpSpPr>
        <p:grpSpPr>
          <a:xfrm rot="-5400000">
            <a:off x="1172692" y="5599129"/>
            <a:ext cx="145693" cy="225894"/>
            <a:chOff x="6956425" y="873125"/>
            <a:chExt cx="165101" cy="341313"/>
          </a:xfrm>
        </p:grpSpPr>
        <p:sp>
          <p:nvSpPr>
            <p:cNvPr id="716" name="Google Shape;716;p65"/>
            <p:cNvSpPr/>
            <p:nvPr/>
          </p:nvSpPr>
          <p:spPr>
            <a:xfrm>
              <a:off x="6956425" y="1135063"/>
              <a:ext cx="73025" cy="79375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65"/>
            <p:cNvSpPr/>
            <p:nvPr/>
          </p:nvSpPr>
          <p:spPr>
            <a:xfrm>
              <a:off x="7043738" y="873125"/>
              <a:ext cx="77788" cy="8096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604844C1-F88E-45F6-B889-D28D60895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-1558679"/>
            <a:ext cx="4739010" cy="841667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27;p66"/>
          <p:cNvGrpSpPr/>
          <p:nvPr/>
        </p:nvGrpSpPr>
        <p:grpSpPr>
          <a:xfrm rot="-5400000">
            <a:off x="1172692" y="5599129"/>
            <a:ext cx="145693" cy="225894"/>
            <a:chOff x="6956425" y="873125"/>
            <a:chExt cx="165101" cy="341313"/>
          </a:xfrm>
        </p:grpSpPr>
        <p:sp>
          <p:nvSpPr>
            <p:cNvPr id="728" name="Google Shape;728;p66"/>
            <p:cNvSpPr/>
            <p:nvPr/>
          </p:nvSpPr>
          <p:spPr>
            <a:xfrm>
              <a:off x="6956425" y="1135063"/>
              <a:ext cx="73025" cy="79375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66"/>
            <p:cNvSpPr/>
            <p:nvPr/>
          </p:nvSpPr>
          <p:spPr>
            <a:xfrm>
              <a:off x="7043738" y="873125"/>
              <a:ext cx="77788" cy="8096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49DE2199-278E-4220-91BA-D76513BD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39;p67"/>
          <p:cNvGrpSpPr/>
          <p:nvPr/>
        </p:nvGrpSpPr>
        <p:grpSpPr>
          <a:xfrm rot="-5400000">
            <a:off x="1172692" y="5599129"/>
            <a:ext cx="145693" cy="225894"/>
            <a:chOff x="6956425" y="873125"/>
            <a:chExt cx="165101" cy="341313"/>
          </a:xfrm>
        </p:grpSpPr>
        <p:sp>
          <p:nvSpPr>
            <p:cNvPr id="740" name="Google Shape;740;p67"/>
            <p:cNvSpPr/>
            <p:nvPr/>
          </p:nvSpPr>
          <p:spPr>
            <a:xfrm>
              <a:off x="6956425" y="1135063"/>
              <a:ext cx="73025" cy="79375"/>
            </a:xfrm>
            <a:custGeom>
              <a:avLst/>
              <a:gdLst/>
              <a:ahLst/>
              <a:cxnLst/>
              <a:rect l="l" t="t" r="r" b="b"/>
              <a:pathLst>
                <a:path w="19" h="21" extrusionOk="0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67"/>
            <p:cNvSpPr/>
            <p:nvPr/>
          </p:nvSpPr>
          <p:spPr>
            <a:xfrm>
              <a:off x="7043738" y="873125"/>
              <a:ext cx="77788" cy="8096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3DB07F91-939E-460E-BB04-E8DF93ADF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-1683568"/>
            <a:ext cx="5400600" cy="959169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5FD732E-E47B-4685-BD65-6144BE95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A2B5FE-714A-498B-953C-7800D53A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50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C04CA4-A536-4B53-B4AC-57363136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0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/>
          <p:nvPr/>
        </p:nvSpPr>
        <p:spPr>
          <a:xfrm>
            <a:off x="531988" y="691329"/>
            <a:ext cx="1051855" cy="3952832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校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行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事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曆</a:t>
            </a:r>
            <a:endParaRPr/>
          </a:p>
        </p:txBody>
      </p:sp>
      <p:sp>
        <p:nvSpPr>
          <p:cNvPr id="189" name="Google Shape;189;p4"/>
          <p:cNvSpPr txBox="1"/>
          <p:nvPr/>
        </p:nvSpPr>
        <p:spPr>
          <a:xfrm>
            <a:off x="1698680" y="458976"/>
            <a:ext cx="7468200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2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22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四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 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圖書館開館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04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一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 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課後才藝社團開始</a:t>
            </a:r>
            <a:endParaRPr lang="en-US" altLang="zh-TW"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19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二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 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全校性防災演練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預演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4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02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二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兒童節闖關活動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4/4(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四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)-4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/7(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日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兒童節、清明節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假期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4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18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(四)、</a:t>
            </a:r>
            <a:r>
              <a:rPr lang="en-US" altLang="zh-TW" sz="2400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4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19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(五)期中評量(國、數)</a:t>
            </a:r>
            <a:endParaRPr sz="2400" b="0" i="0" u="none" strike="noStrike" cap="none" dirty="0">
              <a:solidFill>
                <a:srgbClr val="FFFF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/0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(六) 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社團成果發表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10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(一) 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端午節放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假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二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六年級畢業典禮</a:t>
            </a:r>
            <a:endParaRPr sz="2400" dirty="0"/>
          </a:p>
          <a:p>
            <a:pPr marL="0" marR="0" lvl="0" indent="-21335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TW" altLang="en-US" sz="2400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113/</a:t>
            </a:r>
            <a:r>
              <a:rPr lang="en-US" altLang="zh-TW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18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(二)、</a:t>
            </a:r>
            <a:r>
              <a:rPr lang="en-US" altLang="zh-TW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/1</a:t>
            </a:r>
            <a:r>
              <a:rPr lang="en-US" altLang="zh-TW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9</a:t>
            </a:r>
            <a:r>
              <a:rPr lang="zh-CN" sz="2400" b="0" i="0" u="none" strike="noStrike" cap="none" dirty="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(三) 期末評量(國、數)</a:t>
            </a:r>
            <a:endParaRPr lang="en-US" altLang="zh-CN" sz="2400" b="0" i="0" u="none" strike="noStrike" cap="none" dirty="0">
              <a:solidFill>
                <a:srgbClr val="FFFF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-21335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CN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113/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/1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8</a:t>
            </a:r>
            <a:r>
              <a:rPr lang="zh-CN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二</a:t>
            </a:r>
            <a:r>
              <a:rPr lang="zh-CN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低年級英語闖關</a:t>
            </a:r>
            <a:endParaRPr sz="2400" dirty="0"/>
          </a:p>
          <a:p>
            <a:pPr marL="0" marR="0" lvl="0" indent="-21335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2400" b="0" i="0" u="none" strike="noStrike" cap="none" dirty="0">
                <a:solidFill>
                  <a:srgbClr val="0C0C0C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113/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27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四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)課後班結束日</a:t>
            </a:r>
            <a:endParaRPr sz="2400" dirty="0"/>
          </a:p>
          <a:p>
            <a:pPr marL="0" marR="0" lvl="0" indent="-21335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Arial"/>
              <a:buChar char="•"/>
            </a:pPr>
            <a:r>
              <a:rPr lang="zh-CN" sz="1800" b="1" i="0" u="none" strike="noStrike" cap="none" dirty="0">
                <a:solidFill>
                  <a:srgbClr val="0C0C0C"/>
                </a:solidFill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CN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113/</a:t>
            </a:r>
            <a:r>
              <a:rPr lang="en-US" altLang="zh-TW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6</a:t>
            </a:r>
            <a:r>
              <a:rPr lang="zh-CN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28</a:t>
            </a:r>
            <a:r>
              <a:rPr lang="zh-CN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(五)休業式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B5AD620-137C-41A7-BAD9-4DB3A0AC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302" y="0"/>
            <a:ext cx="3861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29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50FF713-049F-4EBE-BD54-2D30B7DC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5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72D1F5-4BCF-4362-BA9B-5D5418923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302" y="0"/>
            <a:ext cx="3861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14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436607-A580-40B3-9F55-25F55333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78A3D1-FB90-4D82-8E2B-B215B929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663"/>
            <a:ext cx="9144000" cy="52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87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9FAC9C-5229-49D4-BB23-8E9A3CCF8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21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4098232-95A7-4D55-BAF9-9115A64B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71" y="0"/>
            <a:ext cx="8877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30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47C2EF1-6608-4908-AF56-B9411152F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536"/>
            <a:ext cx="9144000" cy="41389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585D603-502A-42F2-8039-2B1553E8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D88060-EA2D-4233-9C71-029F4575E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1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56440F2-5CAF-4B00-9170-6CAD409D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28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E4531D-39FB-4F2D-BDC0-7EF013E7A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1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86EB86-B531-46F6-98EC-D30A94AB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5"/>
            <a:ext cx="9144000" cy="661821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47454A2-5260-47D1-9A31-E59556745456}"/>
              </a:ext>
            </a:extLst>
          </p:cNvPr>
          <p:cNvSpPr txBox="1"/>
          <p:nvPr/>
        </p:nvSpPr>
        <p:spPr>
          <a:xfrm>
            <a:off x="5220072" y="332656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行事曆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貼在聯絡簿裡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281AFB2-A956-40DC-B4F9-6A4FC269F301}"/>
              </a:ext>
            </a:extLst>
          </p:cNvPr>
          <p:cNvSpPr txBox="1"/>
          <p:nvPr/>
        </p:nvSpPr>
        <p:spPr>
          <a:xfrm>
            <a:off x="1547664" y="370369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功課表</a:t>
            </a:r>
          </a:p>
        </p:txBody>
      </p:sp>
    </p:spTree>
    <p:extLst>
      <p:ext uri="{BB962C8B-B14F-4D97-AF65-F5344CB8AC3E}">
        <p14:creationId xmlns:p14="http://schemas.microsoft.com/office/powerpoint/2010/main" val="1466159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93" y="0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68"/>
          <p:cNvSpPr/>
          <p:nvPr/>
        </p:nvSpPr>
        <p:spPr>
          <a:xfrm>
            <a:off x="3865967" y="1950013"/>
            <a:ext cx="11079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下課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52" name="Google Shape;752;p68"/>
          <p:cNvSpPr/>
          <p:nvPr/>
        </p:nvSpPr>
        <p:spPr>
          <a:xfrm>
            <a:off x="1789220" y="3411289"/>
            <a:ext cx="636948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◎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下課前，老師會提醒喝水、上廁所。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◎下課，開心、尊重同學。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◎準時回教室。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028" y="227559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0"/>
          <p:cNvSpPr/>
          <p:nvPr/>
        </p:nvSpPr>
        <p:spPr>
          <a:xfrm>
            <a:off x="1277656" y="1828562"/>
            <a:ext cx="77402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每周二的午餐時間</a:t>
            </a:r>
            <a:r>
              <a:rPr lang="zh-CN" sz="32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(12:00-12:30)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0"/>
          <p:cNvSpPr/>
          <p:nvPr/>
        </p:nvSpPr>
        <p:spPr>
          <a:xfrm>
            <a:off x="1277656" y="3237688"/>
            <a:ext cx="6992653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每個星期二讀全天，請記得帶餐具、潔牙用品 </a:t>
            </a: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  (牙刷、牙膏、杯子、立鏡)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2.戴口罩排隊盛飯菜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3.專心吃飯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4.飯後坐在位置上潔牙、漱口</a:t>
            </a:r>
            <a:r>
              <a:rPr lang="zh-TW" altLang="en-US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。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5.少數孩子的動作太慢或偏食，要加油!</a:t>
            </a:r>
            <a:endParaRPr lang="en-US" altLang="zh-CN"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6.12:20</a:t>
            </a:r>
            <a:r>
              <a:rPr lang="zh-TW" altLang="en-US" sz="2400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後若真的吃不完，可以到廚餘。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038" y="15253"/>
            <a:ext cx="1918952" cy="2197995"/>
          </a:xfrm>
          <a:prstGeom prst="rect">
            <a:avLst/>
          </a:prstGeom>
          <a:noFill/>
          <a:ln>
            <a:noFill/>
          </a:ln>
          <a:effectLst>
            <a:outerShdw blurRad="76200" dist="635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75" name="Google Shape;775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3977" y="0"/>
            <a:ext cx="28960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1600000">
                                      <p:cBhvr>
                                        <p:cTn id="9" dur="5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53" y="227559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72"/>
          <p:cNvSpPr/>
          <p:nvPr/>
        </p:nvSpPr>
        <p:spPr>
          <a:xfrm>
            <a:off x="2006752" y="1950013"/>
            <a:ext cx="503214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午休時間(12:30-13:20)</a:t>
            </a:r>
            <a:endParaRPr sz="3600" b="0" i="0" u="none" strike="noStrike" cap="none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782" name="Google Shape;782;p72"/>
          <p:cNvSpPr/>
          <p:nvPr/>
        </p:nvSpPr>
        <p:spPr>
          <a:xfrm>
            <a:off x="4092535" y="3942845"/>
            <a:ext cx="636948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◎</a:t>
            </a: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趴下來，眼睛閉上休息。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◎防災頭套可以當小枕頭</a:t>
            </a:r>
            <a:endParaRPr lang="en-US" altLang="zh-CN" sz="2800" dirty="0">
              <a:solidFill>
                <a:schemeClr val="lt1"/>
              </a:solidFill>
              <a:latin typeface="Arial"/>
              <a:ea typeface="標楷體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Arial"/>
                <a:ea typeface="標楷體" pitchFamily="65" charset="-120"/>
                <a:cs typeface="Arial"/>
                <a:sym typeface="Arial"/>
              </a:rPr>
              <a:t>    </a:t>
            </a:r>
            <a:r>
              <a:rPr lang="zh-TW" altLang="en-US" sz="2800" dirty="0">
                <a:solidFill>
                  <a:schemeClr val="lt1"/>
                </a:solidFill>
                <a:latin typeface="Arial"/>
                <a:ea typeface="標楷體" pitchFamily="65" charset="-120"/>
                <a:cs typeface="Arial"/>
                <a:sym typeface="Arial"/>
              </a:rPr>
              <a:t>，如果防災頭套破損嚴重</a:t>
            </a:r>
            <a:endParaRPr lang="en-US" altLang="zh-TW" sz="2800" dirty="0">
              <a:solidFill>
                <a:schemeClr val="lt1"/>
              </a:solidFill>
              <a:latin typeface="Arial"/>
              <a:ea typeface="標楷體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lt1"/>
                </a:solidFill>
                <a:latin typeface="Arial"/>
                <a:ea typeface="標楷體" pitchFamily="65" charset="-120"/>
                <a:cs typeface="Arial"/>
                <a:sym typeface="Arial"/>
              </a:rPr>
              <a:t>   或遺失，可以上網購買，</a:t>
            </a:r>
            <a:endParaRPr lang="en-US" altLang="zh-TW" sz="2800" dirty="0">
              <a:solidFill>
                <a:schemeClr val="lt1"/>
              </a:solidFill>
              <a:latin typeface="Arial"/>
              <a:ea typeface="標楷體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lt1"/>
                </a:solidFill>
                <a:latin typeface="Arial"/>
                <a:ea typeface="標楷體" pitchFamily="65" charset="-120"/>
                <a:cs typeface="Arial"/>
                <a:sym typeface="Arial"/>
              </a:rPr>
              <a:t>   學校沒有賣。</a:t>
            </a:r>
            <a:endParaRPr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5ED209-0726-4B4C-8A3F-5B97348EF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6684"/>
            <a:ext cx="3524085" cy="198423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53" y="382559"/>
            <a:ext cx="8565944" cy="2828789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73"/>
          <p:cNvSpPr/>
          <p:nvPr/>
        </p:nvSpPr>
        <p:spPr>
          <a:xfrm>
            <a:off x="3968827" y="2118467"/>
            <a:ext cx="11079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 b="0" i="0" u="none" strike="noStrike" cap="none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Arial"/>
              </a:rPr>
              <a:t>放學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90" name="Google Shape;790;p73"/>
          <p:cNvSpPr/>
          <p:nvPr/>
        </p:nvSpPr>
        <p:spPr>
          <a:xfrm>
            <a:off x="626677" y="3948532"/>
            <a:ext cx="6684299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◎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抽屜整理整齊，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◎排桌椅，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◎排路隊放學。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E68301-4D3B-460A-A367-1CA3F5D4B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72890"/>
            <a:ext cx="5026994" cy="282878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4"/>
          <p:cNvSpPr/>
          <p:nvPr/>
        </p:nvSpPr>
        <p:spPr>
          <a:xfrm>
            <a:off x="1709677" y="2197975"/>
            <a:ext cx="57246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sym typeface="Arial"/>
              </a:rPr>
              <a:t>新北校園通</a:t>
            </a:r>
            <a:endParaRPr sz="5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465222" y="3736736"/>
            <a:ext cx="4213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學生請假，請家長告知老師之外，請記得上新北校園通幫孩子寫假單。</a:t>
            </a:r>
            <a:endParaRPr lang="en-US" altLang="zh-TW" sz="24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BB3C98-138D-438C-94D5-F9D32ACA7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66" y="17760"/>
            <a:ext cx="4839665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A126A20-6FD0-4495-A969-76411AE47FDD}"/>
              </a:ext>
            </a:extLst>
          </p:cNvPr>
          <p:cNvSpPr txBox="1"/>
          <p:nvPr/>
        </p:nvSpPr>
        <p:spPr>
          <a:xfrm>
            <a:off x="2277169" y="260648"/>
            <a:ext cx="4589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本學期的繳費單回條都不用繳回，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老師的校園通裡可以查詢學生的繳費狀況。</a:t>
            </a:r>
          </a:p>
        </p:txBody>
      </p:sp>
    </p:spTree>
    <p:extLst>
      <p:ext uri="{BB962C8B-B14F-4D97-AF65-F5344CB8AC3E}">
        <p14:creationId xmlns:p14="http://schemas.microsoft.com/office/powerpoint/2010/main" val="1253017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1715B8-9BBC-4A4F-B8C4-30E60C6C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862" y="0"/>
            <a:ext cx="3170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05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217E09-DE1D-4461-A7D2-8E2DCA10F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81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37"/>
          <p:cNvSpPr/>
          <p:nvPr/>
        </p:nvSpPr>
        <p:spPr>
          <a:xfrm>
            <a:off x="406399" y="4373638"/>
            <a:ext cx="2627086" cy="3502781"/>
          </a:xfrm>
          <a:prstGeom prst="ellipse">
            <a:avLst/>
          </a:prstGeom>
          <a:noFill/>
          <a:ln w="25400" cap="flat" cmpd="sng">
            <a:solidFill>
              <a:srgbClr val="C5D8F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37"/>
          <p:cNvSpPr/>
          <p:nvPr/>
        </p:nvSpPr>
        <p:spPr>
          <a:xfrm>
            <a:off x="5754913" y="4371218"/>
            <a:ext cx="2344059" cy="3125412"/>
          </a:xfrm>
          <a:prstGeom prst="ellipse">
            <a:avLst/>
          </a:prstGeom>
          <a:noFill/>
          <a:ln w="25400" cap="flat" cmpd="sng">
            <a:solidFill>
              <a:srgbClr val="C5D8F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822;p37"/>
          <p:cNvGrpSpPr/>
          <p:nvPr/>
        </p:nvGrpSpPr>
        <p:grpSpPr>
          <a:xfrm>
            <a:off x="228600" y="1773180"/>
            <a:ext cx="1876425" cy="4589520"/>
            <a:chOff x="228600" y="1329885"/>
            <a:chExt cx="1876425" cy="3442140"/>
          </a:xfrm>
        </p:grpSpPr>
        <p:grpSp>
          <p:nvGrpSpPr>
            <p:cNvPr id="3" name="Google Shape;823;p37"/>
            <p:cNvGrpSpPr/>
            <p:nvPr/>
          </p:nvGrpSpPr>
          <p:grpSpPr>
            <a:xfrm>
              <a:off x="228600" y="1329885"/>
              <a:ext cx="1876425" cy="3442140"/>
              <a:chOff x="323850" y="1529910"/>
              <a:chExt cx="1876425" cy="3442140"/>
            </a:xfrm>
          </p:grpSpPr>
          <p:pic>
            <p:nvPicPr>
              <p:cNvPr id="824" name="Google Shape;824;p37"/>
              <p:cNvPicPr preferRelativeResize="0"/>
              <p:nvPr/>
            </p:nvPicPr>
            <p:blipFill rotWithShape="1">
              <a:blip r:embed="rId3">
                <a:alphaModFix/>
              </a:blip>
              <a:srcRect r="73333"/>
              <a:stretch/>
            </p:blipFill>
            <p:spPr>
              <a:xfrm>
                <a:off x="438150" y="1609725"/>
                <a:ext cx="1593991" cy="3362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5" name="Google Shape;825;p37"/>
              <p:cNvPicPr preferRelativeResize="0"/>
              <p:nvPr/>
            </p:nvPicPr>
            <p:blipFill rotWithShape="1">
              <a:blip r:embed="rId4">
                <a:alphaModFix/>
              </a:blip>
              <a:srcRect l="2500" t="94963" r="73333"/>
              <a:stretch/>
            </p:blipFill>
            <p:spPr>
              <a:xfrm>
                <a:off x="323850" y="1529910"/>
                <a:ext cx="1876425" cy="127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3420000" sx="97000" sy="97000" algn="ctr" rotWithShape="0">
                  <a:schemeClr val="dk1">
                    <a:alpha val="29411"/>
                  </a:schemeClr>
                </a:outerShdw>
              </a:effectLst>
            </p:spPr>
          </p:pic>
        </p:grpSp>
        <p:grpSp>
          <p:nvGrpSpPr>
            <p:cNvPr id="4" name="Google Shape;826;p37"/>
            <p:cNvGrpSpPr/>
            <p:nvPr/>
          </p:nvGrpSpPr>
          <p:grpSpPr>
            <a:xfrm>
              <a:off x="542925" y="1619250"/>
              <a:ext cx="971550" cy="923925"/>
              <a:chOff x="542925" y="1619250"/>
              <a:chExt cx="971550" cy="923925"/>
            </a:xfrm>
          </p:grpSpPr>
          <p:grpSp>
            <p:nvGrpSpPr>
              <p:cNvPr id="5" name="Google Shape;827;p37"/>
              <p:cNvGrpSpPr/>
              <p:nvPr/>
            </p:nvGrpSpPr>
            <p:grpSpPr>
              <a:xfrm>
                <a:off x="542925" y="1619250"/>
                <a:ext cx="971550" cy="381000"/>
                <a:chOff x="3057525" y="-657225"/>
                <a:chExt cx="971550" cy="381000"/>
              </a:xfrm>
            </p:grpSpPr>
            <p:sp>
              <p:nvSpPr>
                <p:cNvPr id="828" name="Google Shape;828;p37"/>
                <p:cNvSpPr/>
                <p:nvPr/>
              </p:nvSpPr>
              <p:spPr>
                <a:xfrm>
                  <a:off x="3057525" y="-657225"/>
                  <a:ext cx="219075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37"/>
                <p:cNvSpPr/>
                <p:nvPr/>
              </p:nvSpPr>
              <p:spPr>
                <a:xfrm>
                  <a:off x="3433763" y="-657225"/>
                  <a:ext cx="219075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37"/>
                <p:cNvSpPr/>
                <p:nvPr/>
              </p:nvSpPr>
              <p:spPr>
                <a:xfrm>
                  <a:off x="3810000" y="-657225"/>
                  <a:ext cx="219075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31" name="Google Shape;831;p37"/>
              <p:cNvSpPr/>
              <p:nvPr/>
            </p:nvSpPr>
            <p:spPr>
              <a:xfrm>
                <a:off x="1295400" y="2162175"/>
                <a:ext cx="219075" cy="381000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" name="Google Shape;832;p37"/>
          <p:cNvGrpSpPr/>
          <p:nvPr/>
        </p:nvGrpSpPr>
        <p:grpSpPr>
          <a:xfrm>
            <a:off x="7273176" y="3238500"/>
            <a:ext cx="1870825" cy="3035299"/>
            <a:chOff x="7143750" y="2695575"/>
            <a:chExt cx="1870825" cy="2276474"/>
          </a:xfrm>
        </p:grpSpPr>
        <p:grpSp>
          <p:nvGrpSpPr>
            <p:cNvPr id="7" name="Google Shape;833;p37"/>
            <p:cNvGrpSpPr/>
            <p:nvPr/>
          </p:nvGrpSpPr>
          <p:grpSpPr>
            <a:xfrm>
              <a:off x="7143750" y="2695575"/>
              <a:ext cx="1870825" cy="2276474"/>
              <a:chOff x="6210300" y="2111408"/>
              <a:chExt cx="2178688" cy="2651091"/>
            </a:xfrm>
          </p:grpSpPr>
          <p:pic>
            <p:nvPicPr>
              <p:cNvPr id="834" name="Google Shape;834;p37"/>
              <p:cNvPicPr preferRelativeResize="0"/>
              <p:nvPr/>
            </p:nvPicPr>
            <p:blipFill rotWithShape="1">
              <a:blip r:embed="rId5">
                <a:alphaModFix/>
              </a:blip>
              <a:srcRect l="17982" t="60795" r="15130" b="18713"/>
              <a:stretch/>
            </p:blipFill>
            <p:spPr>
              <a:xfrm>
                <a:off x="6210300" y="2111408"/>
                <a:ext cx="2008072" cy="3460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5" name="Google Shape;835;p37"/>
              <p:cNvPicPr preferRelativeResize="0"/>
              <p:nvPr/>
            </p:nvPicPr>
            <p:blipFill rotWithShape="1">
              <a:blip r:embed="rId6">
                <a:alphaModFix/>
              </a:blip>
              <a:srcRect r="73333"/>
              <a:stretch/>
            </p:blipFill>
            <p:spPr>
              <a:xfrm>
                <a:off x="6315075" y="2438400"/>
                <a:ext cx="2073913" cy="23240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836;p37"/>
            <p:cNvGrpSpPr/>
            <p:nvPr/>
          </p:nvGrpSpPr>
          <p:grpSpPr>
            <a:xfrm>
              <a:off x="7705726" y="3181350"/>
              <a:ext cx="533400" cy="609599"/>
              <a:chOff x="7143751" y="-714375"/>
              <a:chExt cx="533400" cy="609599"/>
            </a:xfrm>
          </p:grpSpPr>
          <p:sp>
            <p:nvSpPr>
              <p:cNvPr id="837" name="Google Shape;837;p37"/>
              <p:cNvSpPr/>
              <p:nvPr/>
            </p:nvSpPr>
            <p:spPr>
              <a:xfrm>
                <a:off x="7143751" y="-714375"/>
                <a:ext cx="533400" cy="590549"/>
              </a:xfrm>
              <a:prstGeom prst="rect">
                <a:avLst/>
              </a:prstGeom>
              <a:solidFill>
                <a:schemeClr val="accent1"/>
              </a:solidFill>
              <a:ln w="66675" cap="flat" cmpd="sng">
                <a:solidFill>
                  <a:srgbClr val="3660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37"/>
              <p:cNvSpPr/>
              <p:nvPr/>
            </p:nvSpPr>
            <p:spPr>
              <a:xfrm>
                <a:off x="7143751" y="-445770"/>
                <a:ext cx="533399" cy="55245"/>
              </a:xfrm>
              <a:prstGeom prst="rect">
                <a:avLst/>
              </a:prstGeom>
              <a:solidFill>
                <a:srgbClr val="366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37"/>
              <p:cNvSpPr/>
              <p:nvPr/>
            </p:nvSpPr>
            <p:spPr>
              <a:xfrm rot="-5400000">
                <a:off x="7120415" y="-431959"/>
                <a:ext cx="608647" cy="45719"/>
              </a:xfrm>
              <a:prstGeom prst="rect">
                <a:avLst/>
              </a:prstGeom>
              <a:solidFill>
                <a:srgbClr val="366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" name="Google Shape;840;p37"/>
          <p:cNvGrpSpPr/>
          <p:nvPr/>
        </p:nvGrpSpPr>
        <p:grpSpPr>
          <a:xfrm>
            <a:off x="2838450" y="4554479"/>
            <a:ext cx="1333500" cy="3421119"/>
            <a:chOff x="2838450" y="3415859"/>
            <a:chExt cx="1333500" cy="2565839"/>
          </a:xfrm>
        </p:grpSpPr>
        <p:grpSp>
          <p:nvGrpSpPr>
            <p:cNvPr id="10" name="Google Shape;841;p37"/>
            <p:cNvGrpSpPr/>
            <p:nvPr/>
          </p:nvGrpSpPr>
          <p:grpSpPr>
            <a:xfrm>
              <a:off x="2838450" y="3415859"/>
              <a:ext cx="1333500" cy="2565839"/>
              <a:chOff x="2981325" y="3162300"/>
              <a:chExt cx="1381124" cy="2657474"/>
            </a:xfrm>
          </p:grpSpPr>
          <p:pic>
            <p:nvPicPr>
              <p:cNvPr id="842" name="Google Shape;842;p37"/>
              <p:cNvPicPr preferRelativeResize="0"/>
              <p:nvPr/>
            </p:nvPicPr>
            <p:blipFill rotWithShape="1">
              <a:blip r:embed="rId7">
                <a:alphaModFix/>
              </a:blip>
              <a:srcRect r="73333"/>
              <a:stretch/>
            </p:blipFill>
            <p:spPr>
              <a:xfrm>
                <a:off x="3048001" y="3257550"/>
                <a:ext cx="1214684" cy="2562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3" name="Google Shape;843;p37"/>
              <p:cNvPicPr preferRelativeResize="0"/>
              <p:nvPr/>
            </p:nvPicPr>
            <p:blipFill rotWithShape="1">
              <a:blip r:embed="rId8">
                <a:alphaModFix/>
              </a:blip>
              <a:srcRect l="2500" t="94963" r="73333"/>
              <a:stretch/>
            </p:blipFill>
            <p:spPr>
              <a:xfrm>
                <a:off x="2981325" y="3162300"/>
                <a:ext cx="1381124" cy="1619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3420000" sx="97000" sy="97000" algn="ctr" rotWithShape="0">
                  <a:schemeClr val="dk1">
                    <a:alpha val="29411"/>
                  </a:schemeClr>
                </a:outerShdw>
              </a:effectLst>
            </p:spPr>
          </p:pic>
        </p:grpSp>
        <p:grpSp>
          <p:nvGrpSpPr>
            <p:cNvPr id="11" name="Google Shape;844;p37"/>
            <p:cNvGrpSpPr/>
            <p:nvPr/>
          </p:nvGrpSpPr>
          <p:grpSpPr>
            <a:xfrm>
              <a:off x="3196476" y="3819525"/>
              <a:ext cx="413499" cy="472569"/>
              <a:chOff x="4977651" y="-723900"/>
              <a:chExt cx="533400" cy="609599"/>
            </a:xfrm>
          </p:grpSpPr>
          <p:sp>
            <p:nvSpPr>
              <p:cNvPr id="845" name="Google Shape;845;p37"/>
              <p:cNvSpPr/>
              <p:nvPr/>
            </p:nvSpPr>
            <p:spPr>
              <a:xfrm>
                <a:off x="4977651" y="-723900"/>
                <a:ext cx="533400" cy="590549"/>
              </a:xfrm>
              <a:prstGeom prst="rect">
                <a:avLst/>
              </a:prstGeom>
              <a:solidFill>
                <a:schemeClr val="accent1"/>
              </a:solidFill>
              <a:ln w="66675" cap="flat" cmpd="sng">
                <a:solidFill>
                  <a:srgbClr val="3660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37"/>
              <p:cNvSpPr/>
              <p:nvPr/>
            </p:nvSpPr>
            <p:spPr>
              <a:xfrm>
                <a:off x="4977651" y="-455295"/>
                <a:ext cx="533399" cy="55245"/>
              </a:xfrm>
              <a:prstGeom prst="rect">
                <a:avLst/>
              </a:prstGeom>
              <a:solidFill>
                <a:srgbClr val="366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37"/>
              <p:cNvSpPr/>
              <p:nvPr/>
            </p:nvSpPr>
            <p:spPr>
              <a:xfrm rot="-5400000">
                <a:off x="4954315" y="-441484"/>
                <a:ext cx="608647" cy="45719"/>
              </a:xfrm>
              <a:prstGeom prst="rect">
                <a:avLst/>
              </a:prstGeom>
              <a:solidFill>
                <a:srgbClr val="366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" name="Google Shape;848;p37"/>
          <p:cNvGrpSpPr/>
          <p:nvPr/>
        </p:nvGrpSpPr>
        <p:grpSpPr>
          <a:xfrm>
            <a:off x="4682376" y="4457701"/>
            <a:ext cx="1889875" cy="3378199"/>
            <a:chOff x="4853825" y="2409825"/>
            <a:chExt cx="1889875" cy="2533649"/>
          </a:xfrm>
        </p:grpSpPr>
        <p:pic>
          <p:nvPicPr>
            <p:cNvPr id="849" name="Google Shape;849;p37"/>
            <p:cNvPicPr preferRelativeResize="0"/>
            <p:nvPr/>
          </p:nvPicPr>
          <p:blipFill rotWithShape="1">
            <a:blip r:embed="rId9">
              <a:alphaModFix/>
            </a:blip>
            <a:srcRect l="2456" t="57647" r="88931"/>
            <a:stretch/>
          </p:blipFill>
          <p:spPr>
            <a:xfrm>
              <a:off x="6019801" y="2428875"/>
              <a:ext cx="361950" cy="685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37"/>
            <p:cNvPicPr preferRelativeResize="0"/>
            <p:nvPr/>
          </p:nvPicPr>
          <p:blipFill rotWithShape="1">
            <a:blip r:embed="rId6">
              <a:alphaModFix/>
            </a:blip>
            <a:srcRect r="73333"/>
            <a:stretch/>
          </p:blipFill>
          <p:spPr>
            <a:xfrm>
              <a:off x="4962845" y="2947786"/>
              <a:ext cx="1780855" cy="1995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37"/>
            <p:cNvPicPr preferRelativeResize="0"/>
            <p:nvPr/>
          </p:nvPicPr>
          <p:blipFill rotWithShape="1">
            <a:blip r:embed="rId10">
              <a:alphaModFix/>
            </a:blip>
            <a:srcRect l="17982" t="60794" r="15130" b="22309"/>
            <a:stretch/>
          </p:blipFill>
          <p:spPr>
            <a:xfrm>
              <a:off x="4853825" y="2409825"/>
              <a:ext cx="1813675" cy="590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sx="92000" sy="92000" algn="ctr" rotWithShape="0">
                <a:schemeClr val="dk1">
                  <a:alpha val="23529"/>
                </a:schemeClr>
              </a:outerShdw>
            </a:effectLst>
          </p:spPr>
        </p:pic>
      </p:grpSp>
      <p:grpSp>
        <p:nvGrpSpPr>
          <p:cNvPr id="13" name="Google Shape;852;p37"/>
          <p:cNvGrpSpPr/>
          <p:nvPr/>
        </p:nvGrpSpPr>
        <p:grpSpPr>
          <a:xfrm>
            <a:off x="-1628776" y="2670809"/>
            <a:ext cx="11763375" cy="5861051"/>
            <a:chOff x="-1628776" y="2003107"/>
            <a:chExt cx="11763375" cy="4395788"/>
          </a:xfrm>
        </p:grpSpPr>
        <p:grpSp>
          <p:nvGrpSpPr>
            <p:cNvPr id="14" name="Google Shape;853;p37"/>
            <p:cNvGrpSpPr/>
            <p:nvPr/>
          </p:nvGrpSpPr>
          <p:grpSpPr>
            <a:xfrm>
              <a:off x="2143125" y="4265295"/>
              <a:ext cx="1204912" cy="1204912"/>
              <a:chOff x="819150" y="3752850"/>
              <a:chExt cx="1695450" cy="1695450"/>
            </a:xfrm>
          </p:grpSpPr>
          <p:sp>
            <p:nvSpPr>
              <p:cNvPr id="854" name="Google Shape;854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FF75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solidFill>
                <a:srgbClr val="FF7593"/>
              </a:solidFill>
              <a:ln w="19050" cap="flat" cmpd="sng">
                <a:solidFill>
                  <a:srgbClr val="EAF1DD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856;p37"/>
            <p:cNvGrpSpPr/>
            <p:nvPr/>
          </p:nvGrpSpPr>
          <p:grpSpPr>
            <a:xfrm>
              <a:off x="-390526" y="3931919"/>
              <a:ext cx="2228851" cy="2228851"/>
              <a:chOff x="819150" y="3752850"/>
              <a:chExt cx="1695450" cy="1695450"/>
            </a:xfrm>
          </p:grpSpPr>
          <p:sp>
            <p:nvSpPr>
              <p:cNvPr id="857" name="Google Shape;857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DAEEF3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859;p37"/>
            <p:cNvGrpSpPr/>
            <p:nvPr/>
          </p:nvGrpSpPr>
          <p:grpSpPr>
            <a:xfrm>
              <a:off x="5629274" y="3889057"/>
              <a:ext cx="2447925" cy="2447925"/>
              <a:chOff x="819150" y="3752850"/>
              <a:chExt cx="1695450" cy="1695450"/>
            </a:xfrm>
          </p:grpSpPr>
          <p:sp>
            <p:nvSpPr>
              <p:cNvPr id="860" name="Google Shape;860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94E2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EAF1DD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oogle Shape;862;p37"/>
            <p:cNvGrpSpPr/>
            <p:nvPr/>
          </p:nvGrpSpPr>
          <p:grpSpPr>
            <a:xfrm>
              <a:off x="1114425" y="4417694"/>
              <a:ext cx="1781175" cy="1781175"/>
              <a:chOff x="819150" y="3752850"/>
              <a:chExt cx="1695450" cy="1695450"/>
            </a:xfrm>
          </p:grpSpPr>
          <p:sp>
            <p:nvSpPr>
              <p:cNvPr id="863" name="Google Shape;863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27000" dist="50800" dir="10500000" algn="ctr" rotWithShape="0">
                  <a:schemeClr val="dk1">
                    <a:alpha val="33333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127000" dist="50800" dir="10500000" algn="ctr" rotWithShape="0">
                  <a:schemeClr val="dk1">
                    <a:alpha val="33333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865;p37"/>
            <p:cNvGrpSpPr/>
            <p:nvPr/>
          </p:nvGrpSpPr>
          <p:grpSpPr>
            <a:xfrm>
              <a:off x="4962525" y="4712969"/>
              <a:ext cx="1362075" cy="1362075"/>
              <a:chOff x="819150" y="3752850"/>
              <a:chExt cx="1695450" cy="1695450"/>
            </a:xfrm>
          </p:grpSpPr>
          <p:sp>
            <p:nvSpPr>
              <p:cNvPr id="866" name="Google Shape;866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65100" dist="50800" sx="88000" sy="88000" algn="ctr" rotWithShape="0">
                  <a:schemeClr val="dk1">
                    <a:alpha val="9647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165100" dist="50800" sx="88000" sy="88000" algn="ctr" rotWithShape="0">
                  <a:schemeClr val="dk1">
                    <a:alpha val="9647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868;p37"/>
            <p:cNvGrpSpPr/>
            <p:nvPr/>
          </p:nvGrpSpPr>
          <p:grpSpPr>
            <a:xfrm>
              <a:off x="3705225" y="4212907"/>
              <a:ext cx="1933575" cy="1933575"/>
              <a:chOff x="819150" y="3752850"/>
              <a:chExt cx="1695450" cy="1695450"/>
            </a:xfrm>
          </p:grpSpPr>
          <p:sp>
            <p:nvSpPr>
              <p:cNvPr id="869" name="Google Shape;869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CB62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Google Shape;871;p37"/>
            <p:cNvGrpSpPr/>
            <p:nvPr/>
          </p:nvGrpSpPr>
          <p:grpSpPr>
            <a:xfrm>
              <a:off x="7715250" y="4146232"/>
              <a:ext cx="1781175" cy="1781175"/>
              <a:chOff x="819150" y="3752850"/>
              <a:chExt cx="1695450" cy="1695450"/>
            </a:xfrm>
          </p:grpSpPr>
          <p:sp>
            <p:nvSpPr>
              <p:cNvPr id="872" name="Google Shape;872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CB62EC"/>
              </a:solidFill>
              <a:ln>
                <a:noFill/>
              </a:ln>
              <a:effectLst>
                <a:outerShdw blurRad="165100" dist="50800" dir="10620000" algn="ctr" rotWithShape="0">
                  <a:srgbClr val="000000">
                    <a:alpha val="2941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165100" dist="50800" dir="10620000" algn="ctr" rotWithShape="0">
                  <a:srgbClr val="000000">
                    <a:alpha val="2941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Google Shape;874;p37"/>
            <p:cNvGrpSpPr/>
            <p:nvPr/>
          </p:nvGrpSpPr>
          <p:grpSpPr>
            <a:xfrm>
              <a:off x="2581274" y="4770120"/>
              <a:ext cx="1628775" cy="1628775"/>
              <a:chOff x="819150" y="3752850"/>
              <a:chExt cx="1695450" cy="1695450"/>
            </a:xfrm>
          </p:grpSpPr>
          <p:sp>
            <p:nvSpPr>
              <p:cNvPr id="875" name="Google Shape;875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FF7593"/>
              </a:solidFill>
              <a:ln>
                <a:noFill/>
              </a:ln>
              <a:effectLst>
                <a:outerShdw blurRad="114300" dist="50800" dir="15840000" sx="98000" sy="98000" algn="ctr" rotWithShape="0">
                  <a:schemeClr val="dk1">
                    <a:alpha val="44313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DAEEF3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114300" dist="50800" dir="15840000" sx="98000" sy="98000" algn="ctr" rotWithShape="0">
                  <a:schemeClr val="dk1">
                    <a:alpha val="44313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877;p37"/>
            <p:cNvGrpSpPr/>
            <p:nvPr/>
          </p:nvGrpSpPr>
          <p:grpSpPr>
            <a:xfrm>
              <a:off x="8505824" y="3333750"/>
              <a:ext cx="1628775" cy="1628775"/>
              <a:chOff x="819150" y="3752850"/>
              <a:chExt cx="1695450" cy="1695450"/>
            </a:xfrm>
          </p:grpSpPr>
          <p:sp>
            <p:nvSpPr>
              <p:cNvPr id="878" name="Google Shape;878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DAEEF3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" name="Google Shape;880;p37"/>
            <p:cNvGrpSpPr/>
            <p:nvPr/>
          </p:nvGrpSpPr>
          <p:grpSpPr>
            <a:xfrm>
              <a:off x="-1628776" y="2003107"/>
              <a:ext cx="2447925" cy="2447925"/>
              <a:chOff x="819150" y="3752850"/>
              <a:chExt cx="1695450" cy="1695450"/>
            </a:xfrm>
          </p:grpSpPr>
          <p:sp>
            <p:nvSpPr>
              <p:cNvPr id="881" name="Google Shape;881;p37"/>
              <p:cNvSpPr/>
              <p:nvPr/>
            </p:nvSpPr>
            <p:spPr>
              <a:xfrm>
                <a:off x="819150" y="3752850"/>
                <a:ext cx="1695450" cy="1695450"/>
              </a:xfrm>
              <a:prstGeom prst="ellipse">
                <a:avLst/>
              </a:prstGeom>
              <a:solidFill>
                <a:srgbClr val="94E214"/>
              </a:solidFill>
              <a:ln>
                <a:noFill/>
              </a:ln>
              <a:effectLst>
                <a:outerShdw blurRad="279400" dist="50800" dir="5400000" sx="90000" sy="90000" algn="ctr" rotWithShape="0">
                  <a:schemeClr val="dk1">
                    <a:alpha val="68235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37"/>
              <p:cNvSpPr/>
              <p:nvPr/>
            </p:nvSpPr>
            <p:spPr>
              <a:xfrm>
                <a:off x="900113" y="3833813"/>
                <a:ext cx="1533525" cy="1533525"/>
              </a:xfrm>
              <a:prstGeom prst="ellipse">
                <a:avLst/>
              </a:prstGeom>
              <a:noFill/>
              <a:ln w="19050" cap="flat" cmpd="sng">
                <a:solidFill>
                  <a:srgbClr val="EAF1DD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279400" dist="50800" dir="5400000" sx="90000" sy="90000" algn="ctr" rotWithShape="0">
                  <a:schemeClr val="dk1">
                    <a:alpha val="68235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3" name="Google Shape;883;p37"/>
          <p:cNvSpPr txBox="1"/>
          <p:nvPr/>
        </p:nvSpPr>
        <p:spPr>
          <a:xfrm>
            <a:off x="2982995" y="1092646"/>
            <a:ext cx="4089145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謝謝您的參與</a:t>
            </a:r>
            <a:endParaRPr sz="4800" b="0" i="0" u="none" strike="noStrike" cap="none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37"/>
          <p:cNvSpPr/>
          <p:nvPr/>
        </p:nvSpPr>
        <p:spPr>
          <a:xfrm rot="-2002330">
            <a:off x="8097721" y="2125353"/>
            <a:ext cx="558423" cy="744564"/>
          </a:xfrm>
          <a:prstGeom prst="star5">
            <a:avLst>
              <a:gd name="adj" fmla="val 28008"/>
              <a:gd name="hf" fmla="val 105146"/>
              <a:gd name="vf" fmla="val 110557"/>
            </a:avLst>
          </a:prstGeom>
          <a:noFill/>
          <a:ln w="25400" cap="flat" cmpd="sng">
            <a:solidFill>
              <a:srgbClr val="B7CC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37"/>
          <p:cNvSpPr/>
          <p:nvPr/>
        </p:nvSpPr>
        <p:spPr>
          <a:xfrm rot="1053707">
            <a:off x="908460" y="965000"/>
            <a:ext cx="407898" cy="543864"/>
          </a:xfrm>
          <a:prstGeom prst="star5">
            <a:avLst>
              <a:gd name="adj" fmla="val 28008"/>
              <a:gd name="hf" fmla="val 105146"/>
              <a:gd name="vf" fmla="val 110557"/>
            </a:avLst>
          </a:prstGeom>
          <a:noFill/>
          <a:ln w="25400" cap="flat" cmpd="sng">
            <a:solidFill>
              <a:srgbClr val="B7CC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37"/>
          <p:cNvSpPr/>
          <p:nvPr/>
        </p:nvSpPr>
        <p:spPr>
          <a:xfrm rot="-2002330">
            <a:off x="4306318" y="4087339"/>
            <a:ext cx="329153" cy="438871"/>
          </a:xfrm>
          <a:prstGeom prst="star5">
            <a:avLst>
              <a:gd name="adj" fmla="val 28008"/>
              <a:gd name="hf" fmla="val 105146"/>
              <a:gd name="vf" fmla="val 110557"/>
            </a:avLst>
          </a:prstGeom>
          <a:noFill/>
          <a:ln w="25400" cap="flat" cmpd="sng">
            <a:solidFill>
              <a:srgbClr val="B7CC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9" descr="圖片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65930"/>
            <a:ext cx="9144000" cy="399207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9"/>
          <p:cNvSpPr/>
          <p:nvPr/>
        </p:nvSpPr>
        <p:spPr>
          <a:xfrm>
            <a:off x="446229" y="321868"/>
            <a:ext cx="4491533" cy="1072896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rgbClr val="17365D"/>
                </a:solidFill>
                <a:latin typeface="DFKai-SB"/>
                <a:ea typeface="DFKai-SB"/>
                <a:cs typeface="DFKai-SB"/>
                <a:sym typeface="DFKai-SB"/>
              </a:rPr>
              <a:t> 生活常規 1</a:t>
            </a:r>
            <a:endParaRPr sz="3200" b="0" i="0" u="none" strike="noStrike" cap="none">
              <a:solidFill>
                <a:srgbClr val="17365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746151" y="1502055"/>
            <a:ext cx="7819948" cy="306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１每日請於7:30-7:50到教室，並在家先用完早餐再上學。   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２作業不缺交，如期完成老師指定的作業。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３每日睡覺前、放學前檢查書包，是否帶齊學用品（</a:t>
            </a:r>
            <a:r>
              <a:rPr lang="zh-CN" sz="2400" b="0" i="0" u="sng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鉛筆要先削好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）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４尊敬師長、友愛同學，上課遵守秩序、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　下課注意遊戲安全、午休保持安靜。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５不亂丟垃圾，保持環境的整潔，認真做好份內的工作。</a:t>
            </a:r>
            <a:endParaRPr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50" descr="圖片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65930"/>
            <a:ext cx="9144000" cy="399207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0"/>
          <p:cNvSpPr/>
          <p:nvPr/>
        </p:nvSpPr>
        <p:spPr>
          <a:xfrm>
            <a:off x="446229" y="321868"/>
            <a:ext cx="4491533" cy="1072896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rgbClr val="17365D"/>
                </a:solidFill>
                <a:latin typeface="DFKai-SB"/>
                <a:ea typeface="DFKai-SB"/>
                <a:cs typeface="DFKai-SB"/>
                <a:sym typeface="DFKai-SB"/>
              </a:rPr>
              <a:t> 生活常規 2</a:t>
            </a:r>
            <a:endParaRPr sz="3200" b="0" i="0" u="none" strike="noStrike" cap="none">
              <a:solidFill>
                <a:srgbClr val="17365D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03" name="Google Shape;203;p50"/>
          <p:cNvSpPr txBox="1"/>
          <p:nvPr/>
        </p:nvSpPr>
        <p:spPr>
          <a:xfrm>
            <a:off x="323528" y="1484784"/>
            <a:ext cx="7819948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６.服裝儀容整潔(星期一、二、四穿著運動服，星期三、 五穿著便服配戴名牌)，</a:t>
            </a:r>
            <a:r>
              <a:rPr lang="zh-CN" sz="2400" b="0" i="0" u="sng" strike="noStrike" cap="none" dirty="0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星期五有體育課，請不要穿裙裝。</a:t>
            </a: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每天戴帽子。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７.說有建設性的好話，不說具有破壞性粗魯的話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    ；將「請」、「謝謝」、「對不起」常掛嘴邊。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８.飯前洗手，飯後坐在位置刷牙漱口，並且不浪費食物。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９.不帶金錢、玩具、危險物品和零食到校。</a:t>
            </a:r>
            <a:endParaRPr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CN" sz="2400" b="0" i="0" u="none" strike="noStrike" cap="none" dirty="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10.多喝開水，不吃垃圾食物。</a:t>
            </a: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B611F01-EEF4-49F5-9B28-6BD040E6A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43" y="0"/>
            <a:ext cx="5158513" cy="724542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FFB39E9-F0C0-4009-933F-DAA8B8240BB0}"/>
              </a:ext>
            </a:extLst>
          </p:cNvPr>
          <p:cNvSpPr txBox="1"/>
          <p:nvPr/>
        </p:nvSpPr>
        <p:spPr>
          <a:xfrm>
            <a:off x="1259632" y="3429000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開學已經發重要資料宣導單</a:t>
            </a:r>
          </a:p>
        </p:txBody>
      </p:sp>
    </p:spTree>
    <p:extLst>
      <p:ext uri="{BB962C8B-B14F-4D97-AF65-F5344CB8AC3E}">
        <p14:creationId xmlns:p14="http://schemas.microsoft.com/office/powerpoint/2010/main" val="3503630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0679960-8CFC-4D6E-89D2-563AD0E6A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606"/>
            <a:ext cx="9144000" cy="64127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B6EE62-7090-458A-AAF2-60FB76F08399}"/>
              </a:ext>
            </a:extLst>
          </p:cNvPr>
          <p:cNvSpPr/>
          <p:nvPr/>
        </p:nvSpPr>
        <p:spPr>
          <a:xfrm>
            <a:off x="4932040" y="2492896"/>
            <a:ext cx="3816424" cy="2664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475907-517E-4F47-811E-D5E610CCD6BE}"/>
              </a:ext>
            </a:extLst>
          </p:cNvPr>
          <p:cNvSpPr txBox="1"/>
          <p:nvPr/>
        </p:nvSpPr>
        <p:spPr>
          <a:xfrm>
            <a:off x="323528" y="908720"/>
            <a:ext cx="44262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209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家長配合事項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貼在聯絡簿裡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FFE3451-1BA1-44E2-B19E-74A72167013C}"/>
              </a:ext>
            </a:extLst>
          </p:cNvPr>
          <p:cNvSpPr txBox="1"/>
          <p:nvPr/>
        </p:nvSpPr>
        <p:spPr>
          <a:xfrm>
            <a:off x="4773019" y="4942185"/>
            <a:ext cx="41344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每個星期和孩子檢視一遍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學用品的狀況</a:t>
            </a:r>
          </a:p>
        </p:txBody>
      </p:sp>
    </p:spTree>
    <p:extLst>
      <p:ext uri="{BB962C8B-B14F-4D97-AF65-F5344CB8AC3E}">
        <p14:creationId xmlns:p14="http://schemas.microsoft.com/office/powerpoint/2010/main" val="381139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2033</Words>
  <Application>Microsoft Office PowerPoint</Application>
  <PresentationFormat>如螢幕大小 (4:3)</PresentationFormat>
  <Paragraphs>304</Paragraphs>
  <Slides>59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65" baseType="lpstr">
      <vt:lpstr>Microsoft Yahei</vt:lpstr>
      <vt:lpstr>DFKai-SB</vt:lpstr>
      <vt:lpstr>DFKai-SB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lee</dc:creator>
  <cp:lastModifiedBy>user</cp:lastModifiedBy>
  <cp:revision>37</cp:revision>
  <dcterms:created xsi:type="dcterms:W3CDTF">2023-09-07T12:55:03Z</dcterms:created>
  <dcterms:modified xsi:type="dcterms:W3CDTF">2024-03-01T08:57:27Z</dcterms:modified>
</cp:coreProperties>
</file>