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6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62" r:id="rId16"/>
    <p:sldId id="265" r:id="rId17"/>
    <p:sldId id="283" r:id="rId18"/>
    <p:sldId id="285" r:id="rId19"/>
    <p:sldId id="284" r:id="rId20"/>
    <p:sldId id="267" r:id="rId21"/>
    <p:sldId id="27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8T16:53:38.982" idx="2">
    <p:pos x="6833" y="181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2-18T15:01:49.424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46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8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11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980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14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73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17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4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52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340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57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484B25-04F8-42A5-954B-BABD8CDFFB43}" type="datetimeFigureOut">
              <a:rPr lang="zh-TW" altLang="en-US" smtClean="0"/>
              <a:t>2022/2/18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3F337A-9C3E-47FF-9D98-3AEF7603254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4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c/MzgxODkzMTM0MjI5" TargetMode="External"/><Relationship Id="rId2" Type="http://schemas.openxmlformats.org/officeDocument/2006/relationships/hyperlink" Target="https://meet.google.com/xjs-xxwm-az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E3213E-EEC0-4700-8493-6E06CA03A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283793"/>
          </a:xfrm>
        </p:spPr>
        <p:txBody>
          <a:bodyPr>
            <a:normAutofit/>
          </a:bodyPr>
          <a:lstStyle/>
          <a:p>
            <a:pPr algn="ctr"/>
            <a:r>
              <a:rPr lang="en-US" altLang="zh-TW" sz="9600" dirty="0"/>
              <a:t>303</a:t>
            </a:r>
            <a:r>
              <a:rPr lang="zh-TW" altLang="en-US" sz="9600" dirty="0"/>
              <a:t>   家長日</a:t>
            </a:r>
            <a:br>
              <a:rPr lang="en-US" altLang="zh-TW" sz="9600" dirty="0"/>
            </a:br>
            <a:r>
              <a:rPr lang="zh-TW" altLang="en-US" sz="6700" dirty="0">
                <a:latin typeface="文鼎ＰＯＰ－４" panose="040B0800000000000000" pitchFamily="82" charset="-120"/>
                <a:ea typeface="文鼎ＰＯＰ－４" panose="040B0800000000000000" pitchFamily="82" charset="-120"/>
              </a:rPr>
              <a:t>歡迎大家參加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74A35CE-D380-451D-9853-C1F5593BA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/>
              <a:t> </a:t>
            </a:r>
            <a:r>
              <a:rPr lang="en-US" altLang="zh-TW" sz="4800" dirty="0"/>
              <a:t>2/18</a:t>
            </a:r>
            <a:r>
              <a:rPr lang="zh-TW" altLang="en-US" sz="4800" dirty="0"/>
              <a:t>        </a:t>
            </a:r>
            <a:r>
              <a:rPr lang="en-US" altLang="zh-TW" sz="4800" dirty="0"/>
              <a:t>7:00~8:30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825260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2BD7D9-667B-4DFD-BDEB-F53679934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總務處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EB9724-40B2-4D93-B20F-E387DAF8F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代收代辦費用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教科書、家長會費、團保等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繳費期限為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3/9(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3/13(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 請至相關代收單位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便利超商及金融機構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或用轉帳方式進行繳費，繳費期間截止後 有</a:t>
            </a:r>
            <a:r>
              <a:rPr lang="zh-TW" altLang="en-US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兩天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緩衝期，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3/14-3/15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仍可至代收單位繳交，請家長儘量利用上述方式繳費，避免讓學生 持現金到校繳費，以減少財物遺失之可能，若緩衝期結束仍未繳費，請於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3/16(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)-3/18(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上午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9:00~11:30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到總務處繳交現金。 </a:t>
            </a:r>
          </a:p>
        </p:txBody>
      </p:sp>
    </p:spTree>
    <p:extLst>
      <p:ext uri="{BB962C8B-B14F-4D97-AF65-F5344CB8AC3E}">
        <p14:creationId xmlns:p14="http://schemas.microsoft.com/office/powerpoint/2010/main" val="1179807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ACC1D5-A103-4583-8A07-2187B3C7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42652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/>
              <a:t>輔導室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D5C2CE-7184-422F-B775-6E4FBE75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529255"/>
            <a:ext cx="10058400" cy="4619297"/>
          </a:xfrm>
        </p:spPr>
        <p:txBody>
          <a:bodyPr>
            <a:no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假日或課餘時間安排親職講座與活動，歡迎家長收到報名表後踴躍報名參加。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親職講座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專輔教師親職教育宣講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(3/26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週六上午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親子活動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親子共作體驗課程（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4/9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週六上午各二場）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學生課程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越南語基礎會話班（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4/26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起每週二四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1600-1730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，共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20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堂）</a:t>
            </a:r>
          </a:p>
        </p:txBody>
      </p:sp>
    </p:spTree>
    <p:extLst>
      <p:ext uri="{BB962C8B-B14F-4D97-AF65-F5344CB8AC3E}">
        <p14:creationId xmlns:p14="http://schemas.microsoft.com/office/powerpoint/2010/main" val="2081411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9D486-1E5B-4ADB-8604-41261F39E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輔導室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29F290-DB99-465B-8E6A-FDC83D7EC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愛家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幸福家庭 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123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宣導愛，是需要點點滴滴的付出與累積而成的。 每 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天能夠至少花 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20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分鐘以上陪伴家人：一起做到閱讀、分享、遊戲或休閒運動等 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3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件事。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06209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ECD913-52FF-4159-8785-32046DE9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輔導室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82B6EB-4FFD-45C7-BB5A-E308314A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嘟嘟熊輔導信箱宣傳：小朋友，有心事不敢說來，可以寫信給嘟嘟熊喔！ 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小朋友只要把信寫好，拿到二樓輔導室投入嘟嘟熊信箱。 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也可以利用線上寄信方式。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70197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6210F-DE4C-41B7-9022-6BC004C6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輔導室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B68A944B-C2C4-4A17-91DF-72EB2FE1B5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2869" y="1737360"/>
            <a:ext cx="10058400" cy="431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67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2DC187-942B-4CE1-A17C-796BDB45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700" dirty="0"/>
              <a:t>定期</a:t>
            </a:r>
            <a:r>
              <a:rPr lang="zh-TW" altLang="zh-TW" sz="6700" dirty="0"/>
              <a:t>評量</a:t>
            </a:r>
            <a:br>
              <a:rPr lang="en-US" altLang="zh-TW" dirty="0"/>
            </a:br>
            <a:r>
              <a:rPr lang="en-US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AF36BF-7D2B-48BB-A359-5EAC5F3B5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期中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(4/21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四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、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4/22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五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)</a:t>
            </a:r>
          </a:p>
          <a:p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期末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(6/21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二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、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6/22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三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)</a:t>
            </a:r>
          </a:p>
          <a:p>
            <a:endParaRPr lang="en-US" altLang="zh-TW" sz="4800" dirty="0">
              <a:latin typeface="文鼎特明" panose="02020909000000000000" pitchFamily="49" charset="-120"/>
              <a:ea typeface="文鼎特明" panose="02020909000000000000" pitchFamily="49" charset="-120"/>
            </a:endParaRPr>
          </a:p>
          <a:p>
            <a:pPr marL="0" indent="0">
              <a:buNone/>
            </a:pP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考試科目：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國語、數學、英文、社會、自然</a:t>
            </a:r>
            <a:endParaRPr lang="zh-TW" altLang="en-US" sz="4800" dirty="0">
              <a:latin typeface="文鼎特明" panose="02020909000000000000" pitchFamily="49" charset="-120"/>
              <a:ea typeface="文鼎特明" panose="0202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2810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70176A-E7C7-40E1-AA8F-9B3EFCF46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b="1" dirty="0"/>
              <a:t>教師的叮嚀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4DB318-7C9E-4110-A906-EE9AF990A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1.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早上到校時間為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7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：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20~7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：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50</a:t>
            </a:r>
          </a:p>
          <a:p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2.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平日請勿讓小朋友帶超過</a:t>
            </a:r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30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元的現金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 </a:t>
            </a:r>
            <a:endParaRPr lang="en-US" altLang="zh-TW" sz="4800" dirty="0">
              <a:latin typeface="文鼎特明" panose="02020909000000000000" pitchFamily="49" charset="-120"/>
              <a:ea typeface="文鼎特明" panose="02020909000000000000" pitchFamily="49" charset="-120"/>
            </a:endParaRPr>
          </a:p>
          <a:p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  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在身上。</a:t>
            </a:r>
          </a:p>
          <a:p>
            <a:pPr lvl="0"/>
            <a:r>
              <a:rPr lang="en-US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3.</a:t>
            </a:r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防疫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每天一早教室消毒，孩子出門前</a:t>
            </a:r>
            <a:endParaRPr lang="en-US" altLang="zh-TW" sz="4800" dirty="0">
              <a:latin typeface="文鼎特明" panose="02020909000000000000" pitchFamily="49" charset="-120"/>
              <a:ea typeface="文鼎特明" panose="02020909000000000000" pitchFamily="49" charset="-120"/>
            </a:endParaRPr>
          </a:p>
          <a:p>
            <a:pPr lvl="0"/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  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量體溫，中午班級內量體溫並登記在</a:t>
            </a:r>
            <a:endParaRPr lang="en-US" altLang="zh-TW" sz="4800" dirty="0">
              <a:latin typeface="文鼎特明" panose="02020909000000000000" pitchFamily="49" charset="-120"/>
              <a:ea typeface="文鼎特明" panose="02020909000000000000" pitchFamily="49" charset="-120"/>
            </a:endParaRPr>
          </a:p>
          <a:p>
            <a:pPr lvl="0"/>
            <a:r>
              <a:rPr lang="zh-TW" altLang="en-US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  </a:t>
            </a:r>
            <a:r>
              <a:rPr lang="zh-TW" altLang="zh-TW" sz="4800" dirty="0">
                <a:latin typeface="文鼎特明" panose="02020909000000000000" pitchFamily="49" charset="-120"/>
                <a:ea typeface="文鼎特明" panose="02020909000000000000" pitchFamily="49" charset="-120"/>
              </a:rPr>
              <a:t>聯絡簿上。</a:t>
            </a:r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782700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F78E5D-5439-42C0-AF3B-EF9284BB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英文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8AF55-290C-4FB7-A9A2-5EC453493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請孩子利用星期一和三聽英語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CD(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如果沒有播放軟體，也可以用手機掃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Qrcode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，用手機播放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，練習說英語，聽完並請家長</a:t>
            </a:r>
            <a:r>
              <a:rPr lang="zh-TW" altLang="zh-TW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簽名於聯絡簿上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，可兌換英文獎章。藍色練習本也就是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bb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本，每次寫完作業都要麻煩家長</a:t>
            </a:r>
            <a:r>
              <a:rPr lang="zh-TW" altLang="zh-TW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簽名在</a:t>
            </a:r>
            <a:r>
              <a:rPr lang="en-US" altLang="zh-TW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bb</a:t>
            </a:r>
            <a:r>
              <a:rPr lang="zh-TW" altLang="zh-TW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本上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喔！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624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4AFF30-02E0-4A9C-B494-A68E7531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班費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8EF827F-4718-4EC6-99E3-A34DA87DFD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724" y="286603"/>
            <a:ext cx="9348952" cy="6035369"/>
          </a:xfr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340077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00852D-6D2D-4C12-BDBE-292304D9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3/8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校外教學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C9EC04C2-DDEC-4299-8EFA-0C12FD4A01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8"/>
          <a:stretch/>
        </p:blipFill>
        <p:spPr>
          <a:xfrm>
            <a:off x="693682" y="264214"/>
            <a:ext cx="7756635" cy="6019604"/>
          </a:xfr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B3475166-75B7-40D0-8B68-6CA2FFFBFA53}"/>
              </a:ext>
            </a:extLst>
          </p:cNvPr>
          <p:cNvSpPr txBox="1"/>
          <p:nvPr/>
        </p:nvSpPr>
        <p:spPr>
          <a:xfrm>
            <a:off x="8686799" y="2033752"/>
            <a:ext cx="29639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現金</a:t>
            </a:r>
            <a:r>
              <a:rPr lang="zh-TW" altLang="en-US" sz="28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最多帶</a:t>
            </a:r>
            <a:r>
              <a:rPr lang="en-US" altLang="zh-TW" sz="28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28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，如果要買其他的牛角麵包回去再多帶錢。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D910C52-4C4E-40F7-8A4E-82419D905E9D}"/>
              </a:ext>
            </a:extLst>
          </p:cNvPr>
          <p:cNvSpPr txBox="1"/>
          <p:nvPr/>
        </p:nvSpPr>
        <p:spPr>
          <a:xfrm>
            <a:off x="8686799" y="4114800"/>
            <a:ext cx="28115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午餐：不要濕濕黏黏或有醬、美乃滋的食物。可帶麵包、飯糰、饅頭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果醬吐司可以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1417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DD6AE2-5DF3-4A54-A900-95A7F476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處室宣導</a:t>
            </a:r>
            <a:r>
              <a:rPr lang="en-US" altLang="zh-TW" sz="6000" dirty="0"/>
              <a:t>(</a:t>
            </a:r>
            <a:r>
              <a:rPr lang="zh-TW" altLang="en-US" sz="6000" dirty="0"/>
              <a:t>學校首頁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EE0E29-12F0-40D7-AE04-9A7D2809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教務處：教育局鼓勵家長可下載 “新北校園通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APP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，相關註冊及使用方式可參閱新北校園 通網站說明，目前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APP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功能不斷新增中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學生成績查詢、學生請假、學雜費繳費、教 育訊息通知等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……)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APP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操作手冊：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www.whes.ntpc.edu.tw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/p/406-1000-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5761,r56.php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8717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2F1CC5-E8C1-4C84-8DB9-477A646E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班級導師授課科目成績評量方式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8B402F1-72D7-473D-8B0F-A963DFA693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521663"/>
              </p:ext>
            </p:extLst>
          </p:nvPr>
        </p:nvGraphicFramePr>
        <p:xfrm>
          <a:off x="1292772" y="2254469"/>
          <a:ext cx="9695794" cy="3704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4177623787"/>
                    </a:ext>
                  </a:extLst>
                </a:gridCol>
                <a:gridCol w="7409794">
                  <a:extLst>
                    <a:ext uri="{9D8B030D-6E8A-4147-A177-3AD203B41FA5}">
                      <a16:colId xmlns:a16="http://schemas.microsoft.com/office/drawing/2014/main" val="423900494"/>
                    </a:ext>
                  </a:extLst>
                </a:gridCol>
              </a:tblGrid>
              <a:tr h="740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數學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習作</a:t>
                      </a:r>
                      <a:r>
                        <a:rPr lang="en-US" sz="2400" kern="100">
                          <a:effectLst/>
                        </a:rPr>
                        <a:t>25%    </a:t>
                      </a:r>
                      <a:r>
                        <a:rPr lang="zh-TW" sz="2400" kern="100">
                          <a:effectLst/>
                        </a:rPr>
                        <a:t>平時考</a:t>
                      </a:r>
                      <a:r>
                        <a:rPr lang="en-US" sz="2400" kern="100">
                          <a:effectLst/>
                        </a:rPr>
                        <a:t>25%    </a:t>
                      </a:r>
                      <a:r>
                        <a:rPr lang="zh-TW" sz="2400" kern="100">
                          <a:effectLst/>
                        </a:rPr>
                        <a:t>定期評量</a:t>
                      </a:r>
                      <a:r>
                        <a:rPr lang="en-US" sz="2400" kern="100">
                          <a:effectLst/>
                        </a:rPr>
                        <a:t> 50%  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969701"/>
                  </a:ext>
                </a:extLst>
              </a:tr>
              <a:tr h="740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國語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習作</a:t>
                      </a:r>
                      <a:r>
                        <a:rPr lang="en-US" sz="2400" kern="100" dirty="0">
                          <a:effectLst/>
                        </a:rPr>
                        <a:t>25%    </a:t>
                      </a:r>
                      <a:r>
                        <a:rPr lang="zh-TW" sz="2400" kern="100" dirty="0">
                          <a:effectLst/>
                        </a:rPr>
                        <a:t>平時考</a:t>
                      </a:r>
                      <a:r>
                        <a:rPr lang="en-US" sz="2400" kern="100" dirty="0">
                          <a:effectLst/>
                        </a:rPr>
                        <a:t>25%     </a:t>
                      </a:r>
                      <a:r>
                        <a:rPr lang="zh-TW" sz="2400" kern="100" dirty="0">
                          <a:effectLst/>
                        </a:rPr>
                        <a:t>定期評量</a:t>
                      </a:r>
                      <a:r>
                        <a:rPr lang="en-US" sz="2400" kern="100" dirty="0">
                          <a:effectLst/>
                        </a:rPr>
                        <a:t> 50%    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796506"/>
                  </a:ext>
                </a:extLst>
              </a:tr>
              <a:tr h="740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綜合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學習單 </a:t>
                      </a:r>
                      <a:r>
                        <a:rPr lang="en-US" sz="2400" kern="100">
                          <a:effectLst/>
                        </a:rPr>
                        <a:t>100%    </a:t>
                      </a:r>
                      <a:r>
                        <a:rPr lang="zh-TW" sz="2400" kern="100">
                          <a:effectLst/>
                        </a:rPr>
                        <a:t>評量方式：學習單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245260"/>
                  </a:ext>
                </a:extLst>
              </a:tr>
              <a:tr h="740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閩南語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平時考</a:t>
                      </a:r>
                      <a:r>
                        <a:rPr lang="en-US" sz="2400" kern="100">
                          <a:effectLst/>
                        </a:rPr>
                        <a:t>50%    </a:t>
                      </a:r>
                      <a:r>
                        <a:rPr lang="zh-TW" sz="2400" kern="100">
                          <a:effectLst/>
                        </a:rPr>
                        <a:t>定期評量</a:t>
                      </a:r>
                      <a:r>
                        <a:rPr lang="en-US" sz="2400" kern="100">
                          <a:effectLst/>
                        </a:rPr>
                        <a:t> 50%     </a:t>
                      </a:r>
                      <a:r>
                        <a:rPr lang="zh-TW" sz="2400" kern="100">
                          <a:effectLst/>
                        </a:rPr>
                        <a:t>評量方式：朗誦課文及單字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312041"/>
                  </a:ext>
                </a:extLst>
              </a:tr>
              <a:tr h="740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健康</a:t>
                      </a:r>
                      <a:endParaRPr lang="zh-TW" sz="24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學習單</a:t>
                      </a:r>
                      <a:r>
                        <a:rPr lang="en-US" sz="2400" kern="100" dirty="0">
                          <a:effectLst/>
                        </a:rPr>
                        <a:t>100%    </a:t>
                      </a:r>
                      <a:r>
                        <a:rPr lang="zh-TW" sz="2400" kern="100" dirty="0">
                          <a:effectLst/>
                        </a:rPr>
                        <a:t>評量方式：學習單</a:t>
                      </a:r>
                      <a:endParaRPr lang="zh-TW" sz="24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39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684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6A832D-90FA-4315-92EB-3CE719B53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謝謝大家蒞臨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1923146-F002-4F39-A4D5-731FBFF97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535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5E1BE0-D49F-4B30-B0C2-A609B5DA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停課不停學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3451FD-ECBC-4889-9D4B-3C1D79B21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目前疫情發展狀況不穩定，後續如有停課狀況發生，學生線上學習的相關設備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電 腦、平板、網路等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…)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及學習平台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新北親師生平台、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 classroom)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的帳號密 碼，請家長與學生務必先行準備與了解，並配合班導師的線上學習規畫，讓孩子能 停課不停學。 </a:t>
            </a:r>
          </a:p>
        </p:txBody>
      </p:sp>
    </p:spTree>
    <p:extLst>
      <p:ext uri="{BB962C8B-B14F-4D97-AF65-F5344CB8AC3E}">
        <p14:creationId xmlns:p14="http://schemas.microsoft.com/office/powerpoint/2010/main" val="389467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8C8FBD-BF53-497F-B4C2-6E0B4FBAF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/>
              <a:t>停課不停學專區</a:t>
            </a:r>
            <a:r>
              <a:rPr lang="en-US" altLang="zh-TW" sz="6000" dirty="0"/>
              <a:t>(</a:t>
            </a:r>
            <a:r>
              <a:rPr lang="zh-TW" altLang="zh-TW" sz="6000" dirty="0"/>
              <a:t>吳美琴老師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43196B-7195-4EE0-9EEA-B48194437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zh-TW" dirty="0"/>
              <a:t>國語、數學、社會、健康、閩南語：採用非同步錄影或同步教學</a:t>
            </a:r>
            <a:r>
              <a:rPr lang="en-US" altLang="zh-TW" dirty="0"/>
              <a:t>+</a:t>
            </a:r>
            <a:r>
              <a:rPr lang="zh-TW" altLang="zh-TW" dirty="0"/>
              <a:t>學習任務單</a:t>
            </a:r>
            <a:br>
              <a:rPr lang="en-US" altLang="zh-TW" dirty="0"/>
            </a:br>
            <a:r>
              <a:rPr lang="zh-TW" altLang="zh-TW" dirty="0"/>
              <a:t>視訊會議網址：</a:t>
            </a:r>
            <a:r>
              <a:rPr lang="en-US" altLang="zh-TW" u="sng" dirty="0">
                <a:hlinkClick r:id="rId2"/>
              </a:rPr>
              <a:t>https://</a:t>
            </a:r>
            <a:r>
              <a:rPr lang="en-US" altLang="zh-TW" u="sng" dirty="0" err="1">
                <a:hlinkClick r:id="rId2"/>
              </a:rPr>
              <a:t>meet.google.com</a:t>
            </a:r>
            <a:r>
              <a:rPr lang="en-US" altLang="zh-TW" u="sng" dirty="0">
                <a:hlinkClick r:id="rId2"/>
              </a:rPr>
              <a:t>/</a:t>
            </a:r>
            <a:r>
              <a:rPr lang="en-US" altLang="zh-TW" u="sng" dirty="0" err="1">
                <a:hlinkClick r:id="rId2"/>
              </a:rPr>
              <a:t>xjs-xxwm-azi</a:t>
            </a:r>
            <a:br>
              <a:rPr lang="en-US" altLang="zh-TW" dirty="0"/>
            </a:br>
            <a:r>
              <a:rPr lang="zh-TW" altLang="zh-TW" dirty="0"/>
              <a:t>會議代碼：</a:t>
            </a:r>
            <a:r>
              <a:rPr lang="en-US" altLang="zh-TW" dirty="0" err="1"/>
              <a:t>xjs-xxwm-azi</a:t>
            </a:r>
            <a:br>
              <a:rPr lang="en-US" altLang="zh-TW" dirty="0"/>
            </a:br>
            <a:endParaRPr lang="zh-TW" altLang="zh-TW" dirty="0"/>
          </a:p>
          <a:p>
            <a:r>
              <a:rPr lang="en-US" altLang="zh-TW" dirty="0"/>
              <a:t>2.     </a:t>
            </a:r>
            <a:br>
              <a:rPr lang="en-US" altLang="zh-TW" dirty="0"/>
            </a:br>
            <a:r>
              <a:rPr lang="en-US" altLang="zh-TW" dirty="0"/>
              <a:t>110</a:t>
            </a:r>
            <a:r>
              <a:rPr lang="zh-TW" altLang="zh-TW" dirty="0"/>
              <a:t>學年度</a:t>
            </a:r>
            <a:r>
              <a:rPr lang="en-US" altLang="zh-TW" dirty="0"/>
              <a:t>303 classroom</a:t>
            </a:r>
            <a:r>
              <a:rPr lang="zh-TW" altLang="zh-TW" dirty="0"/>
              <a:t>作業指派及繳交</a:t>
            </a:r>
            <a:r>
              <a:rPr lang="en-US" altLang="zh-TW" dirty="0"/>
              <a:t>(</a:t>
            </a:r>
            <a:r>
              <a:rPr lang="zh-TW" altLang="en-US" dirty="0"/>
              <a:t>自然、英文、美勞、音樂、電腦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en-US" altLang="zh-TW" u="sng" dirty="0">
                <a:hlinkClick r:id="rId3"/>
              </a:rPr>
              <a:t>https://classroom.google.com/c/MzgxODkzMTM0MjI5</a:t>
            </a:r>
            <a:br>
              <a:rPr lang="en-US" altLang="zh-TW" dirty="0"/>
            </a:br>
            <a:r>
              <a:rPr lang="en-US" altLang="zh-TW" dirty="0"/>
              <a:t>classroom</a:t>
            </a:r>
            <a:r>
              <a:rPr lang="zh-TW" altLang="zh-TW" dirty="0"/>
              <a:t>課程代碼：</a:t>
            </a:r>
            <a:r>
              <a:rPr lang="en-US" altLang="zh-TW" dirty="0"/>
              <a:t>cpr2m2d</a:t>
            </a:r>
          </a:p>
          <a:p>
            <a:endParaRPr lang="en-US" altLang="zh-TW" dirty="0"/>
          </a:p>
          <a:p>
            <a:r>
              <a:rPr lang="en-US" altLang="zh-TW" dirty="0"/>
              <a:t>3.</a:t>
            </a:r>
            <a:r>
              <a:rPr lang="zh-TW" altLang="en-US" dirty="0"/>
              <a:t>  班網</a:t>
            </a:r>
            <a:r>
              <a:rPr lang="en-US" altLang="zh-TW" dirty="0" err="1"/>
              <a:t>QRcode</a:t>
            </a:r>
            <a:endParaRPr lang="zh-TW" altLang="en-US" dirty="0"/>
          </a:p>
        </p:txBody>
      </p:sp>
      <p:pic>
        <p:nvPicPr>
          <p:cNvPr id="4" name="圖片 3" descr="http://s05.calm9.com/qrcode/2021-09/M6CY3MQ7C7.png">
            <a:extLst>
              <a:ext uri="{FF2B5EF4-FFF2-40B4-BE49-F238E27FC236}">
                <a16:creationId xmlns:a16="http://schemas.microsoft.com/office/drawing/2014/main" id="{204E4757-B7FF-45CA-9617-F549D1CB26E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633" y="4697519"/>
            <a:ext cx="1426615" cy="12799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7250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C8418-8124-48F1-BCA2-4105566B3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教務處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7ED248-619F-473B-8811-E7C46CCA5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日前有民間人士自稱教育部教育宣導中心委託人員，說 明為協助學生因應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108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課綱調整後之學習發展，將派人至家中免費提供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小時之課 後安親教學等情事，惟教育部及國民及學前教育署並無成立是類宣導中心」。</a:t>
            </a:r>
          </a:p>
        </p:txBody>
      </p:sp>
    </p:spTree>
    <p:extLst>
      <p:ext uri="{BB962C8B-B14F-4D97-AF65-F5344CB8AC3E}">
        <p14:creationId xmlns:p14="http://schemas.microsoft.com/office/powerpoint/2010/main" val="50528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8892C-0179-4BAF-80CF-691CCD85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學務處</a:t>
            </a:r>
            <a:r>
              <a:rPr lang="en-US" altLang="zh-TW" sz="6000" dirty="0"/>
              <a:t>--</a:t>
            </a:r>
            <a:r>
              <a:rPr lang="zh-TW" altLang="en-US" sz="6000" dirty="0"/>
              <a:t>防疫相關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A6EFF3-566F-4DB2-A34D-88A0B4B99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）每日上學前，請家長務必協助為學生在家量測體溫，發燒學生立即就醫且不上 學。並請指導孩子配戴口罩再進入校園。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）除必要業務處理外，家長原則上不入校。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）所有入校人員需接種疫苗</a:t>
            </a:r>
            <a:r>
              <a:rPr lang="zh-TW" altLang="en-US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滿兩劑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方能入校；未接種滿兩劑疫苗者</a:t>
            </a:r>
            <a:r>
              <a:rPr lang="zh-TW" altLang="en-US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需快篩或 </a:t>
            </a:r>
            <a:r>
              <a:rPr lang="en-US" altLang="zh-TW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PCR </a:t>
            </a:r>
            <a:r>
              <a:rPr lang="zh-TW" altLang="en-US" sz="3600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陰性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方能入校。</a:t>
            </a:r>
          </a:p>
        </p:txBody>
      </p:sp>
    </p:spTree>
    <p:extLst>
      <p:ext uri="{BB962C8B-B14F-4D97-AF65-F5344CB8AC3E}">
        <p14:creationId xmlns:p14="http://schemas.microsoft.com/office/powerpoint/2010/main" val="385539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3E6171-E4EF-44B9-8D39-BA47F20B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交通安全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3901C3-1CF4-452D-9262-34216B9F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騎車機車接送，「學生要配戴安全帽」。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家長接送區位置：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仁義街靠五華國小側；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仁義街靠進安公園側：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重陽官邸社區與進安公園 中間之小巷道；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仁義門旁機車接送專區。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切勿停放紅線，以免造成危安風險。 </a:t>
            </a:r>
          </a:p>
        </p:txBody>
      </p:sp>
    </p:spTree>
    <p:extLst>
      <p:ext uri="{BB962C8B-B14F-4D97-AF65-F5344CB8AC3E}">
        <p14:creationId xmlns:p14="http://schemas.microsoft.com/office/powerpoint/2010/main" val="59618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5737AA-21F9-4814-BBDE-2E0C36858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1935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/>
              <a:t>總務處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6B9B3F-5F68-492B-BEF5-CC71A33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7320"/>
            <a:ext cx="10058400" cy="4023360"/>
          </a:xfrm>
        </p:spPr>
        <p:txBody>
          <a:bodyPr>
            <a:no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校園開放管理：開放區域為操場與籃球場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風雨操場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，中庭及教學區不對外開放請 由教學大樓外側通道進入操場。 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）開放時間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會依新北市疫情警戒調整時間，請注意校門公告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星期一至星期五：上午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05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30~07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，下午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00~20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星期六、日、例假日：上午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06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00~07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，下午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00~19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學校舉辦大型活動時暫停開放，並於門首公告。 </a:t>
            </a:r>
          </a:p>
        </p:txBody>
      </p:sp>
    </p:spTree>
    <p:extLst>
      <p:ext uri="{BB962C8B-B14F-4D97-AF65-F5344CB8AC3E}">
        <p14:creationId xmlns:p14="http://schemas.microsoft.com/office/powerpoint/2010/main" val="175937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D5686-862C-4676-BB07-B4F8659C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總務處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C16A70-8EEC-4585-ADEA-49995023F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校園主要功能還是以學生學習為主，平日學校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18:30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前都尚有學生在校活動，因此 開放時間維持在下午 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18:00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，但入冬之後天氣漸暗，入內活動的民眾務必注意安 全。 </a:t>
            </a:r>
          </a:p>
        </p:txBody>
      </p:sp>
    </p:spTree>
    <p:extLst>
      <p:ext uri="{BB962C8B-B14F-4D97-AF65-F5344CB8AC3E}">
        <p14:creationId xmlns:p14="http://schemas.microsoft.com/office/powerpoint/2010/main" val="333493401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519</TotalTime>
  <Words>1298</Words>
  <Application>Microsoft Office PowerPoint</Application>
  <PresentationFormat>寬螢幕</PresentationFormat>
  <Paragraphs>74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文鼎ＰＯＰ－４</vt:lpstr>
      <vt:lpstr>文鼎特明</vt:lpstr>
      <vt:lpstr>新細明體</vt:lpstr>
      <vt:lpstr>標楷體</vt:lpstr>
      <vt:lpstr>Calibri</vt:lpstr>
      <vt:lpstr>Calibri Light</vt:lpstr>
      <vt:lpstr>Cambria</vt:lpstr>
      <vt:lpstr>Times New Roman</vt:lpstr>
      <vt:lpstr>回顧</vt:lpstr>
      <vt:lpstr>303   家長日 歡迎大家參加</vt:lpstr>
      <vt:lpstr>處室宣導(學校首頁)</vt:lpstr>
      <vt:lpstr>停課不停學</vt:lpstr>
      <vt:lpstr>停課不停學專區(吳美琴老師)</vt:lpstr>
      <vt:lpstr>教務處</vt:lpstr>
      <vt:lpstr>學務處--防疫相關 </vt:lpstr>
      <vt:lpstr>交通安全</vt:lpstr>
      <vt:lpstr>總務處</vt:lpstr>
      <vt:lpstr>總務處</vt:lpstr>
      <vt:lpstr>總務處</vt:lpstr>
      <vt:lpstr>輔導室</vt:lpstr>
      <vt:lpstr>輔導室</vt:lpstr>
      <vt:lpstr>輔導室</vt:lpstr>
      <vt:lpstr>輔導室</vt:lpstr>
      <vt:lpstr>定期評量  </vt:lpstr>
      <vt:lpstr>教師的叮嚀</vt:lpstr>
      <vt:lpstr>英文</vt:lpstr>
      <vt:lpstr>班費</vt:lpstr>
      <vt:lpstr>3/8校外教學</vt:lpstr>
      <vt:lpstr>班級導師授課科目成績評量方式</vt:lpstr>
      <vt:lpstr>謝謝大家蒞臨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303   家長日</dc:title>
  <dc:creator>admin</dc:creator>
  <cp:lastModifiedBy>admin</cp:lastModifiedBy>
  <cp:revision>21</cp:revision>
  <dcterms:created xsi:type="dcterms:W3CDTF">2021-09-24T06:28:13Z</dcterms:created>
  <dcterms:modified xsi:type="dcterms:W3CDTF">2022-02-18T11:33:57Z</dcterms:modified>
</cp:coreProperties>
</file>